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60"/>
  </p:notesMasterIdLst>
  <p:sldIdLst>
    <p:sldId id="290" r:id="rId2"/>
    <p:sldId id="257" r:id="rId3"/>
    <p:sldId id="260" r:id="rId4"/>
    <p:sldId id="261" r:id="rId5"/>
    <p:sldId id="262" r:id="rId6"/>
    <p:sldId id="263" r:id="rId7"/>
    <p:sldId id="300" r:id="rId8"/>
    <p:sldId id="324" r:id="rId9"/>
    <p:sldId id="325" r:id="rId10"/>
    <p:sldId id="264" r:id="rId11"/>
    <p:sldId id="265" r:id="rId12"/>
    <p:sldId id="318" r:id="rId13"/>
    <p:sldId id="319" r:id="rId14"/>
    <p:sldId id="266" r:id="rId15"/>
    <p:sldId id="267" r:id="rId16"/>
    <p:sldId id="301" r:id="rId17"/>
    <p:sldId id="302" r:id="rId18"/>
    <p:sldId id="303" r:id="rId19"/>
    <p:sldId id="304" r:id="rId20"/>
    <p:sldId id="310" r:id="rId21"/>
    <p:sldId id="311" r:id="rId22"/>
    <p:sldId id="320" r:id="rId23"/>
    <p:sldId id="321" r:id="rId24"/>
    <p:sldId id="322" r:id="rId25"/>
    <p:sldId id="323" r:id="rId26"/>
    <p:sldId id="313" r:id="rId27"/>
    <p:sldId id="291" r:id="rId28"/>
    <p:sldId id="268" r:id="rId29"/>
    <p:sldId id="269" r:id="rId30"/>
    <p:sldId id="293" r:id="rId31"/>
    <p:sldId id="294" r:id="rId32"/>
    <p:sldId id="270" r:id="rId33"/>
    <p:sldId id="271" r:id="rId34"/>
    <p:sldId id="272" r:id="rId35"/>
    <p:sldId id="273" r:id="rId36"/>
    <p:sldId id="274" r:id="rId37"/>
    <p:sldId id="276" r:id="rId38"/>
    <p:sldId id="277" r:id="rId39"/>
    <p:sldId id="278" r:id="rId40"/>
    <p:sldId id="279" r:id="rId41"/>
    <p:sldId id="280" r:id="rId42"/>
    <p:sldId id="281" r:id="rId43"/>
    <p:sldId id="282" r:id="rId44"/>
    <p:sldId id="283" r:id="rId45"/>
    <p:sldId id="284" r:id="rId46"/>
    <p:sldId id="285" r:id="rId47"/>
    <p:sldId id="295" r:id="rId48"/>
    <p:sldId id="286" r:id="rId49"/>
    <p:sldId id="287" r:id="rId50"/>
    <p:sldId id="314" r:id="rId51"/>
    <p:sldId id="296" r:id="rId52"/>
    <p:sldId id="297" r:id="rId53"/>
    <p:sldId id="315" r:id="rId54"/>
    <p:sldId id="316" r:id="rId55"/>
    <p:sldId id="317" r:id="rId56"/>
    <p:sldId id="288" r:id="rId57"/>
    <p:sldId id="298" r:id="rId58"/>
    <p:sldId id="299" r:id="rId5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86182" autoAdjust="0"/>
  </p:normalViewPr>
  <p:slideViewPr>
    <p:cSldViewPr>
      <p:cViewPr varScale="1">
        <p:scale>
          <a:sx n="72" d="100"/>
          <a:sy n="72" d="100"/>
        </p:scale>
        <p:origin x="1622"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AEA299FB-C665-46B3-A937-EE35877DBC17}" type="datetimeFigureOut">
              <a:rPr lang="en-US" smtClean="0"/>
              <a:t>4/28/2022</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3307120-AAC9-49F5-8700-21B1103A09EE}" type="slidenum">
              <a:rPr lang="en-US" smtClean="0"/>
              <a:t>‹#›</a:t>
            </a:fld>
            <a:endParaRPr lang="en-US"/>
          </a:p>
        </p:txBody>
      </p:sp>
    </p:spTree>
    <p:extLst>
      <p:ext uri="{BB962C8B-B14F-4D97-AF65-F5344CB8AC3E}">
        <p14:creationId xmlns:p14="http://schemas.microsoft.com/office/powerpoint/2010/main" val="4072680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imo.vn/blog/chia-se-hay/vay-thau-chi-la-gi-lai-suat-thau-chi/"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timo.vn/blog/chia-se-hay/nhung-hieu-lam-ve-han-muc-mastercard-ban-thuong-mac-phai/"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xfrm>
            <a:off x="679450" y="4705350"/>
            <a:ext cx="5435600" cy="4457700"/>
          </a:xfrm>
          <a:prstGeom prst="rect">
            <a:avLst/>
          </a:prstGeom>
          <a:noFill/>
          <a:ln/>
        </p:spPr>
        <p:txBody>
          <a:bodyPr/>
          <a:lstStyle/>
          <a:p>
            <a:endParaRPr lang="en-US" smtClean="0">
              <a:latin typeface="Arial" pitchFamily="34" charset="0"/>
            </a:endParaRPr>
          </a:p>
        </p:txBody>
      </p:sp>
      <p:sp>
        <p:nvSpPr>
          <p:cNvPr id="78852" name="Slide Number Placeholder 3"/>
          <p:cNvSpPr>
            <a:spLocks noGrp="1"/>
          </p:cNvSpPr>
          <p:nvPr>
            <p:ph type="sldNum" sz="quarter" idx="5"/>
          </p:nvPr>
        </p:nvSpPr>
        <p:spPr>
          <a:xfrm>
            <a:off x="3848645" y="9408981"/>
            <a:ext cx="2944283" cy="495300"/>
          </a:xfrm>
          <a:prstGeom prst="rect">
            <a:avLst/>
          </a:prstGeom>
          <a:noFill/>
        </p:spPr>
        <p:txBody>
          <a:bodyPr/>
          <a:lstStyle/>
          <a:p>
            <a:fld id="{0348EE1F-BE92-428D-B406-06CBC327341F}" type="slidenum">
              <a:rPr lang="en-US"/>
              <a:pPr/>
              <a:t>18</a:t>
            </a:fld>
            <a:endParaRPr lang="en-US"/>
          </a:p>
        </p:txBody>
      </p:sp>
    </p:spTree>
    <p:extLst>
      <p:ext uri="{BB962C8B-B14F-4D97-AF65-F5344CB8AC3E}">
        <p14:creationId xmlns:p14="http://schemas.microsoft.com/office/powerpoint/2010/main" val="1993920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1" i="1" kern="1200" dirty="0" smtClean="0">
                <a:solidFill>
                  <a:schemeClr val="tx1"/>
                </a:solidFill>
                <a:effectLst/>
                <a:latin typeface="+mn-lt"/>
                <a:ea typeface="+mn-ea"/>
                <a:cs typeface="+mn-cs"/>
              </a:rPr>
              <a:t>Tài sản tài chính ( financial asset)</a:t>
            </a:r>
            <a:r>
              <a:rPr lang="vi-VN" sz="1200" b="0" i="0" kern="1200" dirty="0" smtClean="0">
                <a:solidFill>
                  <a:schemeClr val="tx1"/>
                </a:solidFill>
                <a:effectLst/>
                <a:latin typeface="+mn-lt"/>
                <a:ea typeface="+mn-ea"/>
                <a:cs typeface="+mn-cs"/>
              </a:rPr>
              <a:t> là những tài sản có giá trị không dựa vào nội dung vật chất của nó (giống như bất động sản gồm nhà cửa, đất đai) mà dựa vào các quan hệ trên thị trường</a:t>
            </a:r>
            <a:endParaRPr lang="en-US" dirty="0"/>
          </a:p>
        </p:txBody>
      </p:sp>
      <p:sp>
        <p:nvSpPr>
          <p:cNvPr id="4" name="Slide Number Placeholder 3"/>
          <p:cNvSpPr>
            <a:spLocks noGrp="1"/>
          </p:cNvSpPr>
          <p:nvPr>
            <p:ph type="sldNum" sz="quarter" idx="10"/>
          </p:nvPr>
        </p:nvSpPr>
        <p:spPr/>
        <p:txBody>
          <a:bodyPr/>
          <a:lstStyle/>
          <a:p>
            <a:fld id="{73307120-AAC9-49F5-8700-21B1103A09EE}" type="slidenum">
              <a:rPr lang="en-US" smtClean="0"/>
              <a:t>20</a:t>
            </a:fld>
            <a:endParaRPr lang="en-US"/>
          </a:p>
        </p:txBody>
      </p:sp>
    </p:spTree>
    <p:extLst>
      <p:ext uri="{BB962C8B-B14F-4D97-AF65-F5344CB8AC3E}">
        <p14:creationId xmlns:p14="http://schemas.microsoft.com/office/powerpoint/2010/main" val="2628768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Ngân hảng thương mại không những được hoạt động trong lĩnh vực tiền tệ mà còn được hoạt động trong lĩnh vực chứng khoán và bảo hiểm</a:t>
            </a:r>
            <a:endParaRPr lang="en-US" dirty="0" smtClean="0"/>
          </a:p>
          <a:p>
            <a:r>
              <a:rPr lang="en-US" dirty="0" err="1" smtClean="0"/>
              <a:t>Các</a:t>
            </a:r>
            <a:r>
              <a:rPr lang="en-US" dirty="0" smtClean="0"/>
              <a:t> </a:t>
            </a:r>
            <a:r>
              <a:rPr lang="en-US" dirty="0" err="1" smtClean="0"/>
              <a:t>ngân</a:t>
            </a:r>
            <a:r>
              <a:rPr lang="en-US" dirty="0" smtClean="0"/>
              <a:t> </a:t>
            </a:r>
            <a:r>
              <a:rPr lang="en-US" dirty="0" err="1" smtClean="0"/>
              <a:t>hàng</a:t>
            </a:r>
            <a:r>
              <a:rPr lang="en-US" dirty="0" smtClean="0"/>
              <a:t> </a:t>
            </a:r>
            <a:r>
              <a:rPr lang="en-US" dirty="0" err="1" smtClean="0"/>
              <a:t>muốn</a:t>
            </a:r>
            <a:r>
              <a:rPr lang="en-US" dirty="0" smtClean="0"/>
              <a:t> </a:t>
            </a:r>
            <a:r>
              <a:rPr lang="en-US" dirty="0" err="1" smtClean="0"/>
              <a:t>hoạt</a:t>
            </a:r>
            <a:r>
              <a:rPr lang="en-US" dirty="0" smtClean="0"/>
              <a:t> </a:t>
            </a:r>
            <a:r>
              <a:rPr lang="en-US" dirty="0" err="1" smtClean="0"/>
              <a:t>động</a:t>
            </a:r>
            <a:r>
              <a:rPr lang="en-US" dirty="0" smtClean="0"/>
              <a:t> </a:t>
            </a:r>
            <a:r>
              <a:rPr lang="en-US" dirty="0" err="1" smtClean="0"/>
              <a:t>trong</a:t>
            </a:r>
            <a:r>
              <a:rPr lang="en-US" dirty="0" smtClean="0"/>
              <a:t> </a:t>
            </a:r>
            <a:r>
              <a:rPr lang="en-US" dirty="0" err="1" smtClean="0"/>
              <a:t>lĩnh</a:t>
            </a:r>
            <a:r>
              <a:rPr lang="en-US" dirty="0" smtClean="0"/>
              <a:t> </a:t>
            </a:r>
            <a:r>
              <a:rPr lang="en-US" dirty="0" err="1" smtClean="0"/>
              <a:t>vực</a:t>
            </a:r>
            <a:r>
              <a:rPr lang="en-US" dirty="0" smtClean="0"/>
              <a:t> </a:t>
            </a:r>
            <a:r>
              <a:rPr lang="en-US" dirty="0" err="1" smtClean="0"/>
              <a:t>chứng</a:t>
            </a:r>
            <a:r>
              <a:rPr lang="en-US" dirty="0" smtClean="0"/>
              <a:t> </a:t>
            </a:r>
            <a:r>
              <a:rPr lang="en-US" dirty="0" err="1" smtClean="0"/>
              <a:t>khoán</a:t>
            </a:r>
            <a:r>
              <a:rPr lang="en-US" dirty="0" smtClean="0"/>
              <a:t> </a:t>
            </a:r>
            <a:r>
              <a:rPr lang="en-US" dirty="0" err="1" smtClean="0"/>
              <a:t>phảI</a:t>
            </a:r>
            <a:r>
              <a:rPr lang="en-US" dirty="0" smtClean="0"/>
              <a:t> </a:t>
            </a:r>
            <a:r>
              <a:rPr lang="en-US" dirty="0" err="1" smtClean="0"/>
              <a:t>thành</a:t>
            </a:r>
            <a:r>
              <a:rPr lang="en-US" dirty="0" smtClean="0"/>
              <a:t> </a:t>
            </a:r>
            <a:r>
              <a:rPr lang="en-US" dirty="0" err="1" smtClean="0"/>
              <a:t>lập</a:t>
            </a:r>
            <a:r>
              <a:rPr lang="en-US" dirty="0" smtClean="0"/>
              <a:t> </a:t>
            </a:r>
            <a:r>
              <a:rPr lang="en-US" dirty="0" err="1" smtClean="0"/>
              <a:t>công</a:t>
            </a:r>
            <a:r>
              <a:rPr lang="en-US" dirty="0" smtClean="0"/>
              <a:t> ty con- </a:t>
            </a:r>
            <a:r>
              <a:rPr lang="en-US" dirty="0" err="1" smtClean="0"/>
              <a:t>công</a:t>
            </a:r>
            <a:r>
              <a:rPr lang="en-US" dirty="0" smtClean="0"/>
              <a:t> ty </a:t>
            </a:r>
            <a:r>
              <a:rPr lang="en-US" dirty="0" err="1" smtClean="0"/>
              <a:t>chứng</a:t>
            </a:r>
            <a:r>
              <a:rPr lang="en-US" dirty="0" smtClean="0"/>
              <a:t> </a:t>
            </a:r>
            <a:r>
              <a:rPr lang="en-US" dirty="0" err="1" smtClean="0"/>
              <a:t>khoán</a:t>
            </a:r>
            <a:r>
              <a:rPr lang="en-US" dirty="0" smtClean="0"/>
              <a:t> , </a:t>
            </a:r>
            <a:r>
              <a:rPr lang="en-US" dirty="0" err="1" smtClean="0"/>
              <a:t>hoạt</a:t>
            </a:r>
            <a:r>
              <a:rPr lang="en-US" dirty="0" smtClean="0"/>
              <a:t> </a:t>
            </a:r>
            <a:r>
              <a:rPr lang="en-US" dirty="0" err="1" smtClean="0"/>
              <a:t>động</a:t>
            </a:r>
            <a:r>
              <a:rPr lang="en-US" dirty="0" smtClean="0"/>
              <a:t> </a:t>
            </a:r>
            <a:r>
              <a:rPr lang="en-US" dirty="0" err="1" smtClean="0"/>
              <a:t>độc</a:t>
            </a:r>
            <a:r>
              <a:rPr lang="en-US" dirty="0" smtClean="0"/>
              <a:t> </a:t>
            </a:r>
            <a:r>
              <a:rPr lang="en-US" dirty="0" err="1" smtClean="0"/>
              <a:t>lập</a:t>
            </a:r>
            <a:r>
              <a:rPr lang="en-US" dirty="0" smtClean="0"/>
              <a:t>.</a:t>
            </a:r>
            <a:endParaRPr lang="en-US" dirty="0"/>
          </a:p>
        </p:txBody>
      </p:sp>
      <p:sp>
        <p:nvSpPr>
          <p:cNvPr id="4" name="Slide Number Placeholder 3"/>
          <p:cNvSpPr>
            <a:spLocks noGrp="1"/>
          </p:cNvSpPr>
          <p:nvPr>
            <p:ph type="sldNum" sz="quarter" idx="10"/>
          </p:nvPr>
        </p:nvSpPr>
        <p:spPr/>
        <p:txBody>
          <a:bodyPr/>
          <a:lstStyle/>
          <a:p>
            <a:fld id="{73307120-AAC9-49F5-8700-21B1103A09EE}" type="slidenum">
              <a:rPr lang="en-US" smtClean="0"/>
              <a:t>21</a:t>
            </a:fld>
            <a:endParaRPr lang="en-US"/>
          </a:p>
        </p:txBody>
      </p:sp>
    </p:spTree>
    <p:extLst>
      <p:ext uri="{BB962C8B-B14F-4D97-AF65-F5344CB8AC3E}">
        <p14:creationId xmlns:p14="http://schemas.microsoft.com/office/powerpoint/2010/main" val="255002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err="1" smtClean="0">
                <a:solidFill>
                  <a:schemeClr val="tx1"/>
                </a:solidFill>
                <a:effectLst/>
                <a:latin typeface="+mn-lt"/>
                <a:ea typeface="+mn-ea"/>
                <a:cs typeface="+mn-cs"/>
              </a:rPr>
              <a:t>Cty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tài</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chính</a:t>
            </a:r>
            <a:r>
              <a:rPr lang="en-US" sz="1200" b="0" i="0" kern="1200" baseline="0" dirty="0" smtClean="0">
                <a:solidFill>
                  <a:schemeClr val="tx1"/>
                </a:solidFill>
                <a:effectLst/>
                <a:latin typeface="+mn-lt"/>
                <a:ea typeface="+mn-ea"/>
                <a:cs typeface="+mn-cs"/>
              </a:rPr>
              <a:t>:</a:t>
            </a:r>
            <a:endParaRPr lang="en-US" sz="1200" b="0" i="0" kern="1200" dirty="0" smtClean="0">
              <a:solidFill>
                <a:schemeClr val="tx1"/>
              </a:solidFill>
              <a:effectLst/>
              <a:latin typeface="+mn-lt"/>
              <a:ea typeface="+mn-ea"/>
              <a:cs typeface="+mn-cs"/>
            </a:endParaRPr>
          </a:p>
          <a:p>
            <a:pPr fontAlgn="base"/>
            <a:r>
              <a:rPr lang="vi-VN" sz="1200" b="0" i="0" kern="1200" dirty="0" smtClean="0">
                <a:solidFill>
                  <a:schemeClr val="tx1"/>
                </a:solidFill>
                <a:effectLst/>
                <a:latin typeface="+mn-lt"/>
                <a:ea typeface="+mn-ea"/>
                <a:cs typeface="+mn-cs"/>
              </a:rPr>
              <a:t>+ Không được làm dịch vụ thanh toán, không sử dụng vốn vay để thực hiện thanh toán.</a:t>
            </a:r>
          </a:p>
          <a:p>
            <a:pPr fontAlgn="base"/>
            <a:r>
              <a:rPr lang="vi-VN" sz="1200" b="0" i="0" kern="1200" dirty="0" smtClean="0">
                <a:solidFill>
                  <a:schemeClr val="tx1"/>
                </a:solidFill>
                <a:effectLst/>
                <a:latin typeface="+mn-lt"/>
                <a:ea typeface="+mn-ea"/>
                <a:cs typeface="+mn-cs"/>
              </a:rPr>
              <a:t>+ Không được nhận tiền gửi dưới một năm</a:t>
            </a:r>
          </a:p>
          <a:p>
            <a:pPr fontAlgn="base"/>
            <a:r>
              <a:rPr lang="vi-VN" sz="1200" b="1" i="0" kern="1200" dirty="0" smtClean="0">
                <a:solidFill>
                  <a:schemeClr val="tx1"/>
                </a:solidFill>
                <a:effectLst/>
                <a:latin typeface="+mn-lt"/>
                <a:ea typeface="+mn-ea"/>
                <a:cs typeface="+mn-cs"/>
              </a:rPr>
              <a:t>Đặc điểm hoạt động</a:t>
            </a:r>
          </a:p>
          <a:p>
            <a:pPr fontAlgn="base"/>
            <a:r>
              <a:rPr lang="vi-VN" sz="1200" b="0" i="0" kern="1200" dirty="0" smtClean="0">
                <a:solidFill>
                  <a:schemeClr val="tx1"/>
                </a:solidFill>
                <a:effectLst/>
                <a:latin typeface="+mn-lt"/>
                <a:ea typeface="+mn-ea"/>
                <a:cs typeface="+mn-cs"/>
              </a:rPr>
              <a:t>– Công ty tài chính</a:t>
            </a:r>
          </a:p>
          <a:p>
            <a:pPr fontAlgn="base"/>
            <a:r>
              <a:rPr lang="vi-VN" sz="1200" b="0" i="0" kern="1200" dirty="0" smtClean="0">
                <a:solidFill>
                  <a:schemeClr val="tx1"/>
                </a:solidFill>
                <a:effectLst/>
                <a:latin typeface="+mn-lt"/>
                <a:ea typeface="+mn-ea"/>
                <a:cs typeface="+mn-cs"/>
              </a:rPr>
              <a:t>Huy động những khoản tiền lớn chia ra để cho vay những khoản nhỏ</a:t>
            </a:r>
          </a:p>
          <a:p>
            <a:pPr fontAlgn="base"/>
            <a:r>
              <a:rPr lang="vi-VN" sz="1200" b="0" i="0" kern="1200" dirty="0" smtClean="0">
                <a:solidFill>
                  <a:schemeClr val="tx1"/>
                </a:solidFill>
                <a:effectLst/>
                <a:latin typeface="+mn-lt"/>
                <a:ea typeface="+mn-ea"/>
                <a:cs typeface="+mn-cs"/>
              </a:rPr>
              <a:t>– Ngân hàng thương mại</a:t>
            </a:r>
          </a:p>
          <a:p>
            <a:pPr fontAlgn="base"/>
            <a:r>
              <a:rPr lang="vi-VN" sz="1200" b="0" i="0" kern="1200" dirty="0" smtClean="0">
                <a:solidFill>
                  <a:schemeClr val="tx1"/>
                </a:solidFill>
                <a:effectLst/>
                <a:latin typeface="+mn-lt"/>
                <a:ea typeface="+mn-ea"/>
                <a:cs typeface="+mn-cs"/>
              </a:rPr>
              <a:t>Tập hợp những khoản tiền gửi nhỏ để cho vay các khoản tiền lớn.</a:t>
            </a:r>
          </a:p>
          <a:p>
            <a:pPr fontAlgn="base"/>
            <a:r>
              <a:rPr lang="vi-VN" sz="1200" b="1" i="0" kern="1200" dirty="0" smtClean="0">
                <a:solidFill>
                  <a:schemeClr val="tx1"/>
                </a:solidFill>
                <a:effectLst/>
                <a:latin typeface="+mn-lt"/>
                <a:ea typeface="+mn-ea"/>
                <a:cs typeface="+mn-cs"/>
              </a:rPr>
              <a:t>Thời hạn hoạt động</a:t>
            </a:r>
          </a:p>
          <a:p>
            <a:pPr fontAlgn="base"/>
            <a:r>
              <a:rPr lang="vi-VN" sz="1200" b="0" i="0" kern="1200" dirty="0" smtClean="0">
                <a:solidFill>
                  <a:schemeClr val="tx1"/>
                </a:solidFill>
                <a:effectLst/>
                <a:latin typeface="+mn-lt"/>
                <a:ea typeface="+mn-ea"/>
                <a:cs typeface="+mn-cs"/>
              </a:rPr>
              <a:t>– Công ty tài chính:</a:t>
            </a:r>
          </a:p>
          <a:p>
            <a:pPr fontAlgn="base"/>
            <a:r>
              <a:rPr lang="vi-VN" sz="1200" b="0" i="0" kern="1200" dirty="0" smtClean="0">
                <a:solidFill>
                  <a:schemeClr val="tx1"/>
                </a:solidFill>
                <a:effectLst/>
                <a:latin typeface="+mn-lt"/>
                <a:ea typeface="+mn-ea"/>
                <a:cs typeface="+mn-cs"/>
              </a:rPr>
              <a:t>Thời hạn hoạt động của công ty tài chính tối đa là 50 năm. Trường hợp cần gia hạn thời hạn hoạt động, phải được Ngân hàng Nhà nước Việt Nam chấp thuận, nhưng mỗi lần gia hạn không quá 50 năm</a:t>
            </a:r>
          </a:p>
          <a:p>
            <a:pPr fontAlgn="base"/>
            <a:r>
              <a:rPr lang="vi-VN" sz="1200" b="0" i="0" kern="1200" dirty="0" smtClean="0">
                <a:solidFill>
                  <a:schemeClr val="tx1"/>
                </a:solidFill>
                <a:effectLst/>
                <a:latin typeface="+mn-lt"/>
                <a:ea typeface="+mn-ea"/>
                <a:cs typeface="+mn-cs"/>
              </a:rPr>
              <a:t>– Ngân hàng thương mại</a:t>
            </a:r>
          </a:p>
          <a:p>
            <a:pPr fontAlgn="base"/>
            <a:r>
              <a:rPr lang="vi-VN" sz="1200" b="0" i="0" kern="1200" dirty="0" smtClean="0">
                <a:solidFill>
                  <a:schemeClr val="tx1"/>
                </a:solidFill>
                <a:effectLst/>
                <a:latin typeface="+mn-lt"/>
                <a:ea typeface="+mn-ea"/>
                <a:cs typeface="+mn-cs"/>
              </a:rPr>
              <a:t>Trong khi đó, thời hạn hoạt động của các ngân hàng không bị pháp luật khống chế</a:t>
            </a:r>
          </a:p>
          <a:p>
            <a:endParaRPr lang="en-US" dirty="0"/>
          </a:p>
        </p:txBody>
      </p:sp>
      <p:sp>
        <p:nvSpPr>
          <p:cNvPr id="4" name="Slide Number Placeholder 3"/>
          <p:cNvSpPr>
            <a:spLocks noGrp="1"/>
          </p:cNvSpPr>
          <p:nvPr>
            <p:ph type="sldNum" sz="quarter" idx="10"/>
          </p:nvPr>
        </p:nvSpPr>
        <p:spPr/>
        <p:txBody>
          <a:bodyPr/>
          <a:lstStyle/>
          <a:p>
            <a:fld id="{73307120-AAC9-49F5-8700-21B1103A09EE}" type="slidenum">
              <a:rPr lang="en-US" smtClean="0"/>
              <a:t>22</a:t>
            </a:fld>
            <a:endParaRPr lang="en-US"/>
          </a:p>
        </p:txBody>
      </p:sp>
    </p:spTree>
    <p:extLst>
      <p:ext uri="{BB962C8B-B14F-4D97-AF65-F5344CB8AC3E}">
        <p14:creationId xmlns:p14="http://schemas.microsoft.com/office/powerpoint/2010/main" val="1492663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1" kern="1200" dirty="0" smtClean="0">
                <a:solidFill>
                  <a:schemeClr val="tx1"/>
                </a:solidFill>
                <a:effectLst/>
                <a:latin typeface="+mn-lt"/>
                <a:ea typeface="+mn-ea"/>
                <a:cs typeface="+mn-cs"/>
              </a:rPr>
              <a:t>Ngân hàng bán buôn</a:t>
            </a:r>
            <a:r>
              <a:rPr lang="vi-VN" sz="1200" b="0" kern="1200" dirty="0" smtClean="0">
                <a:solidFill>
                  <a:schemeClr val="tx1"/>
                </a:solidFill>
                <a:effectLst/>
                <a:latin typeface="+mn-lt"/>
                <a:ea typeface="+mn-ea"/>
                <a:cs typeface="+mn-cs"/>
              </a:rPr>
              <a:t> đề cập đến các dịch vụ ngân hàng giữa các ngân hàng thương mại và các tổ chức tài chính khác.</a:t>
            </a:r>
          </a:p>
          <a:p>
            <a:r>
              <a:rPr lang="vi-VN" sz="1200" b="0" kern="1200" dirty="0" smtClean="0">
                <a:solidFill>
                  <a:schemeClr val="tx1"/>
                </a:solidFill>
                <a:effectLst/>
                <a:latin typeface="+mn-lt"/>
                <a:ea typeface="+mn-ea"/>
                <a:cs typeface="+mn-cs"/>
              </a:rPr>
              <a:t>Loại giao dịch ngân hàng này với các khách hàng lớn hơn, chẳng hạn như các tập đoàn lớn và các ngân hàng khác, trong khi ngân hàng bán lẻ tập trung nhiều hơn vào cá nhân hoặc doanh nghiệp nhỏ.</a:t>
            </a:r>
          </a:p>
          <a:p>
            <a:endParaRPr lang="en-US" dirty="0"/>
          </a:p>
        </p:txBody>
      </p:sp>
      <p:sp>
        <p:nvSpPr>
          <p:cNvPr id="4" name="Slide Number Placeholder 3"/>
          <p:cNvSpPr>
            <a:spLocks noGrp="1"/>
          </p:cNvSpPr>
          <p:nvPr>
            <p:ph type="sldNum" sz="quarter" idx="10"/>
          </p:nvPr>
        </p:nvSpPr>
        <p:spPr/>
        <p:txBody>
          <a:bodyPr/>
          <a:lstStyle/>
          <a:p>
            <a:fld id="{73307120-AAC9-49F5-8700-21B1103A09EE}" type="slidenum">
              <a:rPr lang="en-US" smtClean="0"/>
              <a:t>23</a:t>
            </a:fld>
            <a:endParaRPr lang="en-US"/>
          </a:p>
        </p:txBody>
      </p:sp>
    </p:spTree>
    <p:extLst>
      <p:ext uri="{BB962C8B-B14F-4D97-AF65-F5344CB8AC3E}">
        <p14:creationId xmlns:p14="http://schemas.microsoft.com/office/powerpoint/2010/main" val="548192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vi-VN" sz="1200" b="0" i="0" kern="1200" dirty="0" smtClean="0">
                <a:solidFill>
                  <a:schemeClr val="tx1"/>
                </a:solidFill>
                <a:effectLst/>
                <a:latin typeface="+mn-lt"/>
                <a:ea typeface="+mn-ea"/>
                <a:cs typeface="+mn-cs"/>
              </a:rPr>
              <a:t>Về cơ bản, </a:t>
            </a:r>
            <a:r>
              <a:rPr lang="vi-VN" sz="1200" b="1" i="0" kern="1200" dirty="0" smtClean="0">
                <a:solidFill>
                  <a:schemeClr val="tx1"/>
                </a:solidFill>
                <a:effectLst/>
                <a:latin typeface="+mn-lt"/>
                <a:ea typeface="+mn-ea"/>
                <a:cs typeface="+mn-cs"/>
              </a:rPr>
              <a:t>vay thấu chi</a:t>
            </a:r>
            <a:r>
              <a:rPr lang="vi-VN" sz="1200" b="0" i="0" kern="1200" dirty="0" smtClean="0">
                <a:solidFill>
                  <a:schemeClr val="tx1"/>
                </a:solidFill>
                <a:effectLst/>
                <a:latin typeface="+mn-lt"/>
                <a:ea typeface="+mn-ea"/>
                <a:cs typeface="+mn-cs"/>
              </a:rPr>
              <a:t> và vay thẻ tín dụng là hai hình thức vay hoàn toàn khác nhau. </a:t>
            </a:r>
            <a:r>
              <a:rPr lang="vi-VN" sz="1200" b="1" i="0" u="sng" kern="1200" dirty="0" smtClean="0">
                <a:solidFill>
                  <a:schemeClr val="tx1"/>
                </a:solidFill>
                <a:effectLst/>
                <a:latin typeface="+mn-lt"/>
                <a:ea typeface="+mn-ea"/>
                <a:cs typeface="+mn-cs"/>
                <a:hlinkClick r:id="rId3"/>
              </a:rPr>
              <a:t>Vay thấu chi</a:t>
            </a:r>
            <a:r>
              <a:rPr lang="vi-VN" sz="1200" b="0" i="0" kern="1200" dirty="0" smtClean="0">
                <a:solidFill>
                  <a:schemeClr val="tx1"/>
                </a:solidFill>
                <a:effectLst/>
                <a:latin typeface="+mn-lt"/>
                <a:ea typeface="+mn-ea"/>
                <a:cs typeface="+mn-cs"/>
              </a:rPr>
              <a:t> tức là việc ngân hàng cấp cho bạn một hạn mức để bạn có thể chi tiêu vượt mức số tiền có trong thẻ ghi nợ của bạn. Tức là khi tài khoản trong thẻ ghi nợ của bạn là 0 đồng, bạn vẫn có thể rút được tiền hoặc là thanh toán hóa đơn được. Nhưng số tiền mà bạn chi tiêu phát sinh sẽ được tính là phần thấu chi.</a:t>
            </a:r>
          </a:p>
          <a:p>
            <a:pPr fontAlgn="base"/>
            <a:r>
              <a:rPr lang="vi-VN" sz="1200" b="0" i="0" kern="1200" dirty="0" smtClean="0">
                <a:solidFill>
                  <a:schemeClr val="tx1"/>
                </a:solidFill>
                <a:effectLst/>
                <a:latin typeface="+mn-lt"/>
                <a:ea typeface="+mn-ea"/>
                <a:cs typeface="+mn-cs"/>
              </a:rPr>
              <a:t>Vay thẻ tín dụng thì khác, ngân hàng sẽ cấp cho bạn một chiếc thẻ tín dụng và một </a:t>
            </a:r>
            <a:r>
              <a:rPr lang="vi-VN" sz="1200" b="1" i="0" u="sng" kern="1200" dirty="0" smtClean="0">
                <a:solidFill>
                  <a:schemeClr val="tx1"/>
                </a:solidFill>
                <a:effectLst/>
                <a:latin typeface="+mn-lt"/>
                <a:ea typeface="+mn-ea"/>
                <a:cs typeface="+mn-cs"/>
                <a:hlinkClick r:id="rId4"/>
              </a:rPr>
              <a:t>hạn mức tín dụng</a:t>
            </a:r>
            <a:r>
              <a:rPr lang="vi-VN" sz="1200" b="0" i="0" kern="1200" dirty="0" smtClean="0">
                <a:solidFill>
                  <a:schemeClr val="tx1"/>
                </a:solidFill>
                <a:effectLst/>
                <a:latin typeface="+mn-lt"/>
                <a:ea typeface="+mn-ea"/>
                <a:cs typeface="+mn-cs"/>
              </a:rPr>
              <a:t>. Bạn sử dụng chiếc thẻ đó để mua sắm, chi trả cho các loại hàng hóa, dịch vụ. Song song với đó bạn vẫn có thể kết hợp với thẻ ghi nợ của ngân hàng.</a:t>
            </a:r>
          </a:p>
          <a:p>
            <a:r>
              <a:rPr lang="vi-VN" dirty="0" smtClean="0"/>
              <a:t/>
            </a:r>
            <a:br>
              <a:rPr lang="vi-VN" dirty="0" smtClean="0"/>
            </a:br>
            <a:endParaRPr lang="en-US" dirty="0"/>
          </a:p>
        </p:txBody>
      </p:sp>
      <p:sp>
        <p:nvSpPr>
          <p:cNvPr id="4" name="Slide Number Placeholder 3"/>
          <p:cNvSpPr>
            <a:spLocks noGrp="1"/>
          </p:cNvSpPr>
          <p:nvPr>
            <p:ph type="sldNum" sz="quarter" idx="10"/>
          </p:nvPr>
        </p:nvSpPr>
        <p:spPr/>
        <p:txBody>
          <a:bodyPr/>
          <a:lstStyle/>
          <a:p>
            <a:fld id="{73307120-AAC9-49F5-8700-21B1103A09EE}" type="slidenum">
              <a:rPr lang="en-US" smtClean="0"/>
              <a:t>25</a:t>
            </a:fld>
            <a:endParaRPr lang="en-US"/>
          </a:p>
        </p:txBody>
      </p:sp>
    </p:spTree>
    <p:extLst>
      <p:ext uri="{BB962C8B-B14F-4D97-AF65-F5344CB8AC3E}">
        <p14:creationId xmlns:p14="http://schemas.microsoft.com/office/powerpoint/2010/main" val="2284766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1" i="0" kern="1200" dirty="0" smtClean="0">
                <a:solidFill>
                  <a:schemeClr val="tx1"/>
                </a:solidFill>
                <a:effectLst/>
                <a:latin typeface="+mn-lt"/>
                <a:ea typeface="+mn-ea"/>
                <a:cs typeface="+mn-cs"/>
              </a:rPr>
              <a:t>Kênh phân phối ngân hàng</a:t>
            </a:r>
            <a:r>
              <a:rPr lang="vi-VN" sz="1200" b="0" i="0" kern="1200" dirty="0" smtClean="0">
                <a:solidFill>
                  <a:schemeClr val="tx1"/>
                </a:solidFill>
                <a:effectLst/>
                <a:latin typeface="+mn-lt"/>
                <a:ea typeface="+mn-ea"/>
                <a:cs typeface="+mn-cs"/>
              </a:rPr>
              <a:t> là một tập hợp các yếu tố tham gia trực tiếp vào quá trình đưa sản phẩm dịch vụ của ngân hàng đến khách hàng. Nó bao gồm tổ chức, cá nhân và các phương tiện thực hiện các hoạt động đưa sản phẩm dịch vụ của ngân hàng đến với khách hàng. </a:t>
            </a:r>
            <a:endParaRPr lang="en-US" dirty="0"/>
          </a:p>
        </p:txBody>
      </p:sp>
      <p:sp>
        <p:nvSpPr>
          <p:cNvPr id="4" name="Slide Number Placeholder 3"/>
          <p:cNvSpPr>
            <a:spLocks noGrp="1"/>
          </p:cNvSpPr>
          <p:nvPr>
            <p:ph type="sldNum" sz="quarter" idx="10"/>
          </p:nvPr>
        </p:nvSpPr>
        <p:spPr/>
        <p:txBody>
          <a:bodyPr/>
          <a:lstStyle/>
          <a:p>
            <a:fld id="{73307120-AAC9-49F5-8700-21B1103A09EE}" type="slidenum">
              <a:rPr lang="en-US" smtClean="0"/>
              <a:t>54</a:t>
            </a:fld>
            <a:endParaRPr lang="en-US"/>
          </a:p>
        </p:txBody>
      </p:sp>
    </p:spTree>
    <p:extLst>
      <p:ext uri="{BB962C8B-B14F-4D97-AF65-F5344CB8AC3E}">
        <p14:creationId xmlns:p14="http://schemas.microsoft.com/office/powerpoint/2010/main" val="2006552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4/28/2022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5453992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9954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810275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4/28/2022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612307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t>4/28/2022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77094248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1D8BD707-D9CF-40AE-B4C6-C98DA3205C09}" type="datetimeFigureOut">
              <a:rPr lang="en-US" smtClean="0"/>
              <a:t>4/28/2022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079256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t>4/28/2022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95025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4/28/2022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767036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4/28/2022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733524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1D8BD707-D9CF-40AE-B4C6-C98DA3205C09}" type="datetimeFigureOut">
              <a:rPr lang="en-US" smtClean="0"/>
              <a:t>4/28/2022</a:t>
            </a:fld>
            <a:endParaRPr lang="en-U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90689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572000" y="0"/>
            <a:ext cx="4576573" cy="6858000"/>
          </a:xfrm>
          <a:solidFill>
            <a:schemeClr val="bg1"/>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D8BD707-D9CF-40AE-B4C6-C98DA3205C09}" type="datetimeFigureOut">
              <a:rPr lang="en-US" smtClean="0"/>
              <a:t>4/28/2022</a:t>
            </a:fld>
            <a:endParaRPr lang="en-US"/>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786188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6045" y="964692"/>
            <a:ext cx="5937755"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1D8BD707-D9CF-40AE-B4C6-C98DA3205C09}" type="datetimeFigureOut">
              <a:rPr lang="en-US" smtClean="0"/>
              <a:t>4/28/2022</a:t>
            </a:fld>
            <a:endParaRPr lang="en-US"/>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50137763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defTabSz="914400" rtl="0" eaLnBrk="1" latinLnBrk="0" hangingPunct="1">
        <a:lnSpc>
          <a:spcPct val="90000"/>
        </a:lnSpc>
        <a:spcBef>
          <a:spcPct val="0"/>
        </a:spcBef>
        <a:buNone/>
        <a:defRPr sz="26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g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2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jpg"/></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46.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jpg"/></Relationships>
</file>

<file path=ppt/slides/_rels/slide47.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75.jpg"/><Relationship Id="rId1" Type="http://schemas.openxmlformats.org/officeDocument/2006/relationships/slideLayout" Target="../slideLayouts/slideLayout2.xml"/><Relationship Id="rId4" Type="http://schemas.openxmlformats.org/officeDocument/2006/relationships/image" Target="../media/image7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2"/>
          <p:cNvSpPr txBox="1">
            <a:spLocks/>
          </p:cNvSpPr>
          <p:nvPr/>
        </p:nvSpPr>
        <p:spPr>
          <a:xfrm>
            <a:off x="762000" y="304800"/>
            <a:ext cx="7428534" cy="2998257"/>
          </a:xfrm>
          <a:prstGeom prst="rect">
            <a:avLst/>
          </a:prstGeom>
        </p:spPr>
        <p:txBody>
          <a:bodyPr vert="horz" wrap="square" lIns="0" tIns="88900" rIns="0" bIns="0" rtlCol="0">
            <a:spAutoFit/>
          </a:bodyPr>
          <a:lstStyle>
            <a:lvl1pPr>
              <a:defRPr sz="4000" b="1" i="0">
                <a:solidFill>
                  <a:srgbClr val="252599"/>
                </a:solidFill>
                <a:latin typeface="Times New Roman"/>
                <a:ea typeface="+mj-ea"/>
                <a:cs typeface="Times New Roman"/>
              </a:defRPr>
            </a:lvl1pPr>
          </a:lstStyle>
          <a:p>
            <a:pPr algn="ctr">
              <a:spcBef>
                <a:spcPts val="700"/>
              </a:spcBef>
            </a:pPr>
            <a:r>
              <a:rPr lang="en-US" sz="7200" kern="0" dirty="0" smtClean="0"/>
              <a:t>MARKETING</a:t>
            </a:r>
            <a:r>
              <a:rPr lang="en-US" kern="0" dirty="0" smtClean="0"/>
              <a:t> </a:t>
            </a:r>
            <a:r>
              <a:rPr lang="en-US" sz="7200" kern="0" dirty="0" smtClean="0"/>
              <a:t>NGÂN</a:t>
            </a:r>
            <a:r>
              <a:rPr lang="en-US" sz="7200" kern="0" spc="-90" dirty="0" smtClean="0"/>
              <a:t> </a:t>
            </a:r>
            <a:r>
              <a:rPr lang="en-US" sz="7200" kern="0" spc="-5" dirty="0" smtClean="0"/>
              <a:t>HÀNG</a:t>
            </a:r>
          </a:p>
          <a:p>
            <a:pPr marL="229870" algn="ctr">
              <a:spcBef>
                <a:spcPts val="600"/>
              </a:spcBef>
            </a:pPr>
            <a:endParaRPr lang="en-US" b="0" kern="0" dirty="0"/>
          </a:p>
        </p:txBody>
      </p:sp>
      <p:sp>
        <p:nvSpPr>
          <p:cNvPr id="18" name="object 3"/>
          <p:cNvSpPr txBox="1">
            <a:spLocks/>
          </p:cNvSpPr>
          <p:nvPr/>
        </p:nvSpPr>
        <p:spPr>
          <a:xfrm>
            <a:off x="228600" y="4191000"/>
            <a:ext cx="8495334" cy="2278060"/>
          </a:xfrm>
          <a:prstGeom prst="rect">
            <a:avLst/>
          </a:prstGeom>
        </p:spPr>
        <p:txBody>
          <a:bodyPr vert="horz" wrap="square" lIns="0" tIns="12700" rIns="0" bIns="0"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090863" marR="5080" indent="9525">
              <a:spcBef>
                <a:spcPts val="100"/>
              </a:spcBef>
            </a:pPr>
            <a:r>
              <a:rPr lang="en-US" sz="3200" b="1" kern="0" spc="-80" dirty="0" smtClean="0">
                <a:solidFill>
                  <a:srgbClr val="FF0000"/>
                </a:solidFill>
                <a:latin typeface="Times New Roman" panose="02020603050405020304" pitchFamily="18" charset="0"/>
                <a:cs typeface="Times New Roman" panose="02020603050405020304" pitchFamily="18" charset="0"/>
              </a:rPr>
              <a:t>GV: </a:t>
            </a:r>
            <a:r>
              <a:rPr lang="en-US" sz="3200" b="1" kern="0" dirty="0" err="1" smtClean="0">
                <a:solidFill>
                  <a:srgbClr val="FF0000"/>
                </a:solidFill>
                <a:latin typeface="Times New Roman" panose="02020603050405020304" pitchFamily="18" charset="0"/>
                <a:cs typeface="Times New Roman" panose="02020603050405020304" pitchFamily="18" charset="0"/>
              </a:rPr>
              <a:t>ThS</a:t>
            </a:r>
            <a:r>
              <a:rPr lang="en-US" sz="3200" b="1" kern="0" dirty="0" smtClean="0">
                <a:solidFill>
                  <a:srgbClr val="FF0000"/>
                </a:solidFill>
                <a:latin typeface="Times New Roman" panose="02020603050405020304" pitchFamily="18" charset="0"/>
                <a:cs typeface="Times New Roman" panose="02020603050405020304" pitchFamily="18" charset="0"/>
              </a:rPr>
              <a:t>. </a:t>
            </a:r>
            <a:r>
              <a:rPr lang="en-US" sz="3200" b="1" kern="0" dirty="0" err="1" smtClean="0">
                <a:solidFill>
                  <a:srgbClr val="FF0000"/>
                </a:solidFill>
                <a:latin typeface="Times New Roman" panose="02020603050405020304" pitchFamily="18" charset="0"/>
                <a:cs typeface="Times New Roman" panose="02020603050405020304" pitchFamily="18" charset="0"/>
              </a:rPr>
              <a:t>Lê</a:t>
            </a:r>
            <a:r>
              <a:rPr lang="en-US" sz="3200" b="1" kern="0" dirty="0" smtClean="0">
                <a:solidFill>
                  <a:srgbClr val="FF0000"/>
                </a:solidFill>
                <a:latin typeface="Times New Roman" panose="02020603050405020304" pitchFamily="18" charset="0"/>
                <a:cs typeface="Times New Roman" panose="02020603050405020304" pitchFamily="18" charset="0"/>
              </a:rPr>
              <a:t> </a:t>
            </a:r>
            <a:r>
              <a:rPr lang="en-US" sz="3200" b="1" kern="0" dirty="0" err="1" smtClean="0">
                <a:solidFill>
                  <a:srgbClr val="FF0000"/>
                </a:solidFill>
                <a:latin typeface="Times New Roman" panose="02020603050405020304" pitchFamily="18" charset="0"/>
                <a:cs typeface="Times New Roman" panose="02020603050405020304" pitchFamily="18" charset="0"/>
              </a:rPr>
              <a:t>Ngọc</a:t>
            </a:r>
            <a:r>
              <a:rPr lang="en-US" sz="3200" b="1" kern="0" dirty="0" smtClean="0">
                <a:solidFill>
                  <a:srgbClr val="FF0000"/>
                </a:solidFill>
                <a:latin typeface="Times New Roman" panose="02020603050405020304" pitchFamily="18" charset="0"/>
                <a:cs typeface="Times New Roman" panose="02020603050405020304" pitchFamily="18" charset="0"/>
              </a:rPr>
              <a:t> </a:t>
            </a:r>
            <a:r>
              <a:rPr lang="en-US" sz="3200" b="1" kern="0" dirty="0" err="1" smtClean="0">
                <a:solidFill>
                  <a:srgbClr val="FF0000"/>
                </a:solidFill>
                <a:latin typeface="Times New Roman" panose="02020603050405020304" pitchFamily="18" charset="0"/>
                <a:cs typeface="Times New Roman" panose="02020603050405020304" pitchFamily="18" charset="0"/>
              </a:rPr>
              <a:t>Lưu</a:t>
            </a:r>
            <a:r>
              <a:rPr lang="en-US" sz="3200" b="1" kern="0" dirty="0" smtClean="0">
                <a:solidFill>
                  <a:srgbClr val="FF0000"/>
                </a:solidFill>
                <a:latin typeface="Times New Roman" panose="02020603050405020304" pitchFamily="18" charset="0"/>
                <a:cs typeface="Times New Roman" panose="02020603050405020304" pitchFamily="18" charset="0"/>
              </a:rPr>
              <a:t> </a:t>
            </a:r>
            <a:r>
              <a:rPr lang="en-US" sz="3200" b="1" kern="0" dirty="0" err="1" smtClean="0">
                <a:solidFill>
                  <a:srgbClr val="FF0000"/>
                </a:solidFill>
                <a:latin typeface="Times New Roman" panose="02020603050405020304" pitchFamily="18" charset="0"/>
                <a:cs typeface="Times New Roman" panose="02020603050405020304" pitchFamily="18" charset="0"/>
              </a:rPr>
              <a:t>Quang</a:t>
            </a:r>
            <a:endParaRPr lang="en-US" sz="3200" b="1" kern="0" dirty="0" smtClean="0">
              <a:solidFill>
                <a:srgbClr val="FF0000"/>
              </a:solidFill>
              <a:latin typeface="Times New Roman" panose="02020603050405020304" pitchFamily="18" charset="0"/>
              <a:cs typeface="Times New Roman" panose="02020603050405020304" pitchFamily="18" charset="0"/>
            </a:endParaRPr>
          </a:p>
          <a:p>
            <a:pPr lvl="0" defTabSz="1541463" eaLnBrk="0" fontAlgn="base" hangingPunct="0">
              <a:spcBef>
                <a:spcPct val="80000"/>
              </a:spcBef>
              <a:spcAft>
                <a:spcPct val="0"/>
              </a:spcAft>
              <a:buClr>
                <a:srgbClr val="FF9900"/>
              </a:buClr>
              <a:tabLst>
                <a:tab pos="3138488" algn="l"/>
              </a:tabLst>
              <a:defRPr/>
            </a:pPr>
            <a:r>
              <a:rPr lang="en-US" sz="3200" b="1" i="1" kern="0" dirty="0" smtClean="0">
                <a:solidFill>
                  <a:srgbClr val="FF0000"/>
                </a:solidFill>
              </a:rPr>
              <a:t>	Contact</a:t>
            </a:r>
            <a:r>
              <a:rPr lang="en-US" sz="3200" b="1" i="1" kern="0" dirty="0">
                <a:solidFill>
                  <a:srgbClr val="FF0000"/>
                </a:solidFill>
              </a:rPr>
              <a:t>: </a:t>
            </a:r>
            <a:r>
              <a:rPr lang="en-US" sz="3200" b="1" i="1" kern="0" dirty="0" smtClean="0">
                <a:solidFill>
                  <a:srgbClr val="FF0000"/>
                </a:solidFill>
              </a:rPr>
              <a:t>0914784980	</a:t>
            </a:r>
            <a:endParaRPr lang="en-US" sz="3200" b="1" i="1" kern="0" dirty="0">
              <a:solidFill>
                <a:srgbClr val="FF0000"/>
              </a:solidFill>
            </a:endParaRPr>
          </a:p>
          <a:p>
            <a:pPr lvl="0" defTabSz="1541463" eaLnBrk="0" fontAlgn="base" hangingPunct="0">
              <a:spcBef>
                <a:spcPct val="80000"/>
              </a:spcBef>
              <a:spcAft>
                <a:spcPct val="0"/>
              </a:spcAft>
              <a:buClr>
                <a:srgbClr val="FF9900"/>
              </a:buClr>
              <a:tabLst>
                <a:tab pos="3138488" algn="l"/>
              </a:tabLst>
              <a:defRPr/>
            </a:pPr>
            <a:r>
              <a:rPr lang="en-US" sz="3200" b="1" i="1" kern="0" dirty="0">
                <a:solidFill>
                  <a:srgbClr val="FF0000"/>
                </a:solidFill>
              </a:rPr>
              <a:t>               </a:t>
            </a:r>
            <a:r>
              <a:rPr lang="en-US" sz="3200" b="1" i="1" kern="0" dirty="0" smtClean="0">
                <a:solidFill>
                  <a:srgbClr val="FF0000"/>
                </a:solidFill>
              </a:rPr>
              <a:t>	lnlquang@hce.edu.vn</a:t>
            </a:r>
            <a:endParaRPr lang="en-US" sz="3200" b="1" i="1" kern="0" dirty="0">
              <a:solidFill>
                <a:srgbClr val="FF0000"/>
              </a:solidFill>
            </a:endParaRPr>
          </a:p>
        </p:txBody>
      </p:sp>
    </p:spTree>
    <p:extLst>
      <p:ext uri="{BB962C8B-B14F-4D97-AF65-F5344CB8AC3E}">
        <p14:creationId xmlns:p14="http://schemas.microsoft.com/office/powerpoint/2010/main" val="2921022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7805" y="461009"/>
            <a:ext cx="6169660" cy="696595"/>
          </a:xfrm>
          <a:prstGeom prst="rect">
            <a:avLst/>
          </a:prstGeom>
        </p:spPr>
        <p:txBody>
          <a:bodyPr vert="horz" wrap="square" lIns="0" tIns="13335" rIns="0" bIns="0" rtlCol="0">
            <a:spAutoFit/>
          </a:bodyPr>
          <a:lstStyle/>
          <a:p>
            <a:pPr marL="12700">
              <a:lnSpc>
                <a:spcPct val="100000"/>
              </a:lnSpc>
              <a:spcBef>
                <a:spcPts val="105"/>
              </a:spcBef>
            </a:pPr>
            <a:r>
              <a:rPr sz="4400" spc="-5" dirty="0">
                <a:latin typeface="Times New Roman" panose="02020603050405020304" pitchFamily="18" charset="0"/>
                <a:cs typeface="Times New Roman" panose="02020603050405020304" pitchFamily="18" charset="0"/>
              </a:rPr>
              <a:t>NHẮC </a:t>
            </a:r>
            <a:r>
              <a:rPr sz="4400" dirty="0">
                <a:latin typeface="Times New Roman" panose="02020603050405020304" pitchFamily="18" charset="0"/>
                <a:cs typeface="Times New Roman" panose="02020603050405020304" pitchFamily="18" charset="0"/>
              </a:rPr>
              <a:t>LẠI KIẾN</a:t>
            </a:r>
            <a:r>
              <a:rPr sz="4400" spc="-75" dirty="0">
                <a:latin typeface="Times New Roman" panose="02020603050405020304" pitchFamily="18" charset="0"/>
                <a:cs typeface="Times New Roman" panose="02020603050405020304" pitchFamily="18" charset="0"/>
              </a:rPr>
              <a:t> </a:t>
            </a:r>
            <a:r>
              <a:rPr sz="4400" dirty="0">
                <a:latin typeface="Times New Roman" panose="02020603050405020304" pitchFamily="18" charset="0"/>
                <a:cs typeface="Times New Roman" panose="02020603050405020304" pitchFamily="18" charset="0"/>
              </a:rPr>
              <a:t>THỨC</a:t>
            </a:r>
            <a:endParaRPr sz="4400">
              <a:latin typeface="Times New Roman" panose="02020603050405020304" pitchFamily="18" charset="0"/>
              <a:cs typeface="Times New Roman" panose="02020603050405020304" pitchFamily="18" charset="0"/>
            </a:endParaRPr>
          </a:p>
        </p:txBody>
      </p:sp>
      <p:sp>
        <p:nvSpPr>
          <p:cNvPr id="3" name="object 3"/>
          <p:cNvSpPr txBox="1"/>
          <p:nvPr/>
        </p:nvSpPr>
        <p:spPr>
          <a:xfrm>
            <a:off x="993444" y="1342922"/>
            <a:ext cx="5790565" cy="1743710"/>
          </a:xfrm>
          <a:prstGeom prst="rect">
            <a:avLst/>
          </a:prstGeom>
        </p:spPr>
        <p:txBody>
          <a:bodyPr vert="horz" wrap="square" lIns="0" tIns="159385" rIns="0" bIns="0" rtlCol="0">
            <a:spAutoFit/>
          </a:bodyPr>
          <a:lstStyle/>
          <a:p>
            <a:pPr marL="354965" indent="-342900">
              <a:lnSpc>
                <a:spcPct val="100000"/>
              </a:lnSpc>
              <a:spcBef>
                <a:spcPts val="1255"/>
              </a:spcBef>
              <a:buChar char="•"/>
              <a:tabLst>
                <a:tab pos="354965" algn="l"/>
                <a:tab pos="355600" algn="l"/>
              </a:tabLst>
            </a:pPr>
            <a:r>
              <a:rPr sz="2800" spc="-5" dirty="0">
                <a:latin typeface="Arial"/>
                <a:cs typeface="Arial"/>
              </a:rPr>
              <a:t>Bản </a:t>
            </a:r>
            <a:r>
              <a:rPr sz="2800" dirty="0">
                <a:latin typeface="Arial"/>
                <a:cs typeface="Arial"/>
              </a:rPr>
              <a:t>chất </a:t>
            </a:r>
            <a:r>
              <a:rPr sz="2800" spc="-5" dirty="0">
                <a:latin typeface="Arial"/>
                <a:cs typeface="Arial"/>
              </a:rPr>
              <a:t>của </a:t>
            </a:r>
            <a:r>
              <a:rPr sz="2800" dirty="0">
                <a:latin typeface="Arial"/>
                <a:cs typeface="Arial"/>
              </a:rPr>
              <a:t>hoạt </a:t>
            </a:r>
            <a:r>
              <a:rPr sz="2800" spc="-5" dirty="0">
                <a:latin typeface="Arial"/>
                <a:cs typeface="Arial"/>
              </a:rPr>
              <a:t>động</a:t>
            </a:r>
            <a:r>
              <a:rPr sz="2800" spc="10" dirty="0">
                <a:latin typeface="Arial"/>
                <a:cs typeface="Arial"/>
              </a:rPr>
              <a:t> </a:t>
            </a:r>
            <a:r>
              <a:rPr sz="2800" spc="-5" dirty="0">
                <a:latin typeface="Arial"/>
                <a:cs typeface="Arial"/>
              </a:rPr>
              <a:t>Marketing</a:t>
            </a:r>
            <a:endParaRPr sz="2800">
              <a:latin typeface="Arial"/>
              <a:cs typeface="Arial"/>
            </a:endParaRPr>
          </a:p>
          <a:p>
            <a:pPr marL="354965" indent="-342900">
              <a:lnSpc>
                <a:spcPct val="100000"/>
              </a:lnSpc>
              <a:spcBef>
                <a:spcPts val="1155"/>
              </a:spcBef>
              <a:buChar char="•"/>
              <a:tabLst>
                <a:tab pos="354965" algn="l"/>
                <a:tab pos="355600" algn="l"/>
              </a:tabLst>
            </a:pPr>
            <a:r>
              <a:rPr sz="2800" spc="-5" dirty="0">
                <a:latin typeface="Arial"/>
                <a:cs typeface="Arial"/>
              </a:rPr>
              <a:t>Lý thuyết Marketing hiện</a:t>
            </a:r>
            <a:r>
              <a:rPr sz="2800" spc="45" dirty="0">
                <a:latin typeface="Arial"/>
                <a:cs typeface="Arial"/>
              </a:rPr>
              <a:t> </a:t>
            </a:r>
            <a:r>
              <a:rPr sz="2800" spc="-5" dirty="0">
                <a:latin typeface="Arial"/>
                <a:cs typeface="Arial"/>
              </a:rPr>
              <a:t>đại</a:t>
            </a:r>
            <a:endParaRPr sz="2800">
              <a:latin typeface="Arial"/>
              <a:cs typeface="Arial"/>
            </a:endParaRPr>
          </a:p>
          <a:p>
            <a:pPr marL="354965" indent="-342900">
              <a:lnSpc>
                <a:spcPct val="100000"/>
              </a:lnSpc>
              <a:spcBef>
                <a:spcPts val="1140"/>
              </a:spcBef>
              <a:buChar char="•"/>
              <a:tabLst>
                <a:tab pos="354965" algn="l"/>
                <a:tab pos="355600" algn="l"/>
              </a:tabLst>
            </a:pPr>
            <a:r>
              <a:rPr sz="2800" spc="-5" dirty="0">
                <a:latin typeface="Arial"/>
                <a:cs typeface="Arial"/>
              </a:rPr>
              <a:t>Các công cụ của</a:t>
            </a:r>
            <a:r>
              <a:rPr sz="2800" spc="30" dirty="0">
                <a:latin typeface="Arial"/>
                <a:cs typeface="Arial"/>
              </a:rPr>
              <a:t> </a:t>
            </a:r>
            <a:r>
              <a:rPr sz="2800" spc="-5" dirty="0">
                <a:latin typeface="Arial"/>
                <a:cs typeface="Arial"/>
              </a:rPr>
              <a:t>Marketing</a:t>
            </a:r>
            <a:endParaRPr sz="2800">
              <a:latin typeface="Arial"/>
              <a:cs typeface="Arial"/>
            </a:endParaRPr>
          </a:p>
        </p:txBody>
      </p:sp>
      <p:sp>
        <p:nvSpPr>
          <p:cNvPr id="4" name="object 4"/>
          <p:cNvSpPr/>
          <p:nvPr/>
        </p:nvSpPr>
        <p:spPr>
          <a:xfrm>
            <a:off x="1054100" y="3524250"/>
            <a:ext cx="7037451" cy="26479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77781"/>
            <a:ext cx="8025739" cy="473848"/>
          </a:xfrm>
          <a:prstGeom prst="rect">
            <a:avLst/>
          </a:prstGeom>
        </p:spPr>
        <p:txBody>
          <a:bodyPr vert="horz" wrap="square" lIns="0" tIns="12065" rIns="0" bIns="0" rtlCol="0">
            <a:spAutoFit/>
          </a:bodyPr>
          <a:lstStyle/>
          <a:p>
            <a:pPr marL="12700">
              <a:lnSpc>
                <a:spcPct val="100000"/>
              </a:lnSpc>
              <a:spcBef>
                <a:spcPts val="95"/>
              </a:spcBef>
            </a:pPr>
            <a:r>
              <a:rPr sz="3000" spc="-5" dirty="0">
                <a:latin typeface="Times New Roman" panose="02020603050405020304" pitchFamily="18" charset="0"/>
                <a:cs typeface="Times New Roman" panose="02020603050405020304" pitchFamily="18" charset="0"/>
              </a:rPr>
              <a:t>Bản chất của hoạt động</a:t>
            </a:r>
            <a:r>
              <a:rPr sz="3000" spc="35" dirty="0">
                <a:latin typeface="Times New Roman" panose="02020603050405020304" pitchFamily="18" charset="0"/>
                <a:cs typeface="Times New Roman" panose="02020603050405020304" pitchFamily="18" charset="0"/>
              </a:rPr>
              <a:t> </a:t>
            </a:r>
            <a:r>
              <a:rPr sz="3000" spc="-5" dirty="0">
                <a:latin typeface="Times New Roman" panose="02020603050405020304" pitchFamily="18" charset="0"/>
                <a:cs typeface="Times New Roman" panose="02020603050405020304" pitchFamily="18" charset="0"/>
              </a:rPr>
              <a:t>marketing</a:t>
            </a:r>
          </a:p>
        </p:txBody>
      </p:sp>
      <p:sp>
        <p:nvSpPr>
          <p:cNvPr id="3" name="object 3"/>
          <p:cNvSpPr txBox="1"/>
          <p:nvPr/>
        </p:nvSpPr>
        <p:spPr>
          <a:xfrm>
            <a:off x="457200" y="1349069"/>
            <a:ext cx="8153399" cy="1695657"/>
          </a:xfrm>
          <a:prstGeom prst="rect">
            <a:avLst/>
          </a:prstGeom>
        </p:spPr>
        <p:txBody>
          <a:bodyPr vert="horz" wrap="square" lIns="0" tIns="11430" rIns="0" bIns="0" rtlCol="0">
            <a:spAutoFit/>
          </a:bodyPr>
          <a:lstStyle/>
          <a:p>
            <a:pPr marL="12700" marR="5080" algn="just">
              <a:lnSpc>
                <a:spcPct val="113999"/>
              </a:lnSpc>
              <a:spcBef>
                <a:spcPts val="90"/>
              </a:spcBef>
            </a:pPr>
            <a:r>
              <a:rPr sz="3200" spc="-5" dirty="0">
                <a:latin typeface="Times New Roman" panose="02020603050405020304" pitchFamily="18" charset="0"/>
                <a:cs typeface="Times New Roman" panose="02020603050405020304" pitchFamily="18" charset="0"/>
              </a:rPr>
              <a:t>Marketing là tập hợp tất </a:t>
            </a:r>
            <a:r>
              <a:rPr sz="3200" dirty="0">
                <a:latin typeface="Times New Roman" panose="02020603050405020304" pitchFamily="18" charset="0"/>
                <a:cs typeface="Times New Roman" panose="02020603050405020304" pitchFamily="18" charset="0"/>
              </a:rPr>
              <a:t>cả các </a:t>
            </a:r>
            <a:r>
              <a:rPr sz="3200" spc="-5" dirty="0" err="1">
                <a:latin typeface="Times New Roman" panose="02020603050405020304" pitchFamily="18" charset="0"/>
                <a:cs typeface="Times New Roman" panose="02020603050405020304" pitchFamily="18" charset="0"/>
              </a:rPr>
              <a:t>hoạt</a:t>
            </a:r>
            <a:r>
              <a:rPr sz="3200" spc="-5" dirty="0">
                <a:latin typeface="Times New Roman" panose="02020603050405020304" pitchFamily="18" charset="0"/>
                <a:cs typeface="Times New Roman" panose="02020603050405020304" pitchFamily="18" charset="0"/>
              </a:rPr>
              <a:t> </a:t>
            </a:r>
            <a:r>
              <a:rPr sz="3200" spc="-5" dirty="0" err="1" smtClean="0">
                <a:latin typeface="Times New Roman" panose="02020603050405020304" pitchFamily="18" charset="0"/>
                <a:cs typeface="Times New Roman" panose="02020603050405020304" pitchFamily="18" charset="0"/>
              </a:rPr>
              <a:t>động</a:t>
            </a:r>
            <a:r>
              <a:rPr lang="en-US" sz="3200" spc="-5" dirty="0">
                <a:latin typeface="Times New Roman" panose="02020603050405020304" pitchFamily="18" charset="0"/>
                <a:cs typeface="Times New Roman" panose="02020603050405020304" pitchFamily="18" charset="0"/>
              </a:rPr>
              <a:t> </a:t>
            </a:r>
            <a:r>
              <a:rPr sz="3200" spc="-5" dirty="0" err="1" smtClean="0">
                <a:latin typeface="Times New Roman" panose="02020603050405020304" pitchFamily="18" charset="0"/>
                <a:cs typeface="Times New Roman" panose="02020603050405020304" pitchFamily="18" charset="0"/>
              </a:rPr>
              <a:t>định</a:t>
            </a:r>
            <a:r>
              <a:rPr sz="3200" spc="-5" dirty="0" smtClean="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hướng </a:t>
            </a:r>
            <a:r>
              <a:rPr sz="3200" dirty="0">
                <a:latin typeface="Times New Roman" panose="02020603050405020304" pitchFamily="18" charset="0"/>
                <a:cs typeface="Times New Roman" panose="02020603050405020304" pitchFamily="18" charset="0"/>
              </a:rPr>
              <a:t>vào việc </a:t>
            </a:r>
            <a:r>
              <a:rPr sz="3200" spc="-10" dirty="0">
                <a:latin typeface="Times New Roman" panose="02020603050405020304" pitchFamily="18" charset="0"/>
                <a:cs typeface="Times New Roman" panose="02020603050405020304" pitchFamily="18" charset="0"/>
              </a:rPr>
              <a:t>thỏa </a:t>
            </a:r>
            <a:r>
              <a:rPr sz="3200" dirty="0">
                <a:latin typeface="Times New Roman" panose="02020603050405020304" pitchFamily="18" charset="0"/>
                <a:cs typeface="Times New Roman" panose="02020603050405020304" pitchFamily="18" charset="0"/>
              </a:rPr>
              <a:t>mãn </a:t>
            </a:r>
            <a:r>
              <a:rPr sz="3200" spc="-5" dirty="0" err="1">
                <a:latin typeface="Times New Roman" panose="02020603050405020304" pitchFamily="18" charset="0"/>
                <a:cs typeface="Times New Roman" panose="02020603050405020304" pitchFamily="18" charset="0"/>
              </a:rPr>
              <a:t>nhu</a:t>
            </a:r>
            <a:r>
              <a:rPr sz="3200" spc="-5" dirty="0">
                <a:latin typeface="Times New Roman" panose="02020603050405020304" pitchFamily="18" charset="0"/>
                <a:cs typeface="Times New Roman" panose="02020603050405020304" pitchFamily="18" charset="0"/>
              </a:rPr>
              <a:t> </a:t>
            </a:r>
            <a:r>
              <a:rPr sz="3200" dirty="0" err="1" smtClean="0">
                <a:latin typeface="Times New Roman" panose="02020603050405020304" pitchFamily="18" charset="0"/>
                <a:cs typeface="Times New Roman" panose="02020603050405020304" pitchFamily="18" charset="0"/>
              </a:rPr>
              <a:t>cầu</a:t>
            </a:r>
            <a:r>
              <a:rPr lang="en-US" sz="3200" dirty="0" smtClean="0">
                <a:latin typeface="Times New Roman" panose="02020603050405020304" pitchFamily="18" charset="0"/>
                <a:cs typeface="Times New Roman" panose="02020603050405020304" pitchFamily="18" charset="0"/>
              </a:rPr>
              <a:t> </a:t>
            </a:r>
            <a:r>
              <a:rPr sz="3200" dirty="0" err="1" smtClean="0">
                <a:latin typeface="Times New Roman" panose="02020603050405020304" pitchFamily="18" charset="0"/>
                <a:cs typeface="Times New Roman" panose="02020603050405020304" pitchFamily="18" charset="0"/>
              </a:rPr>
              <a:t>của</a:t>
            </a:r>
            <a:r>
              <a:rPr sz="3200" dirty="0" smtClean="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khách hàng một </a:t>
            </a:r>
            <a:r>
              <a:rPr sz="3200" dirty="0">
                <a:latin typeface="Times New Roman" panose="02020603050405020304" pitchFamily="18" charset="0"/>
                <a:cs typeface="Times New Roman" panose="02020603050405020304" pitchFamily="18" charset="0"/>
              </a:rPr>
              <a:t>cách </a:t>
            </a:r>
            <a:r>
              <a:rPr sz="3200" spc="-5" dirty="0">
                <a:latin typeface="Times New Roman" panose="02020603050405020304" pitchFamily="18" charset="0"/>
                <a:cs typeface="Times New Roman" panose="02020603050405020304" pitchFamily="18" charset="0"/>
              </a:rPr>
              <a:t>hiệu quả </a:t>
            </a:r>
            <a:r>
              <a:rPr sz="3200" dirty="0">
                <a:latin typeface="Times New Roman" panose="02020603050405020304" pitchFamily="18" charset="0"/>
                <a:cs typeface="Times New Roman" panose="02020603050405020304" pitchFamily="18" charset="0"/>
              </a:rPr>
              <a:t>và </a:t>
            </a:r>
            <a:r>
              <a:rPr sz="3200" spc="-5" dirty="0">
                <a:latin typeface="Times New Roman" panose="02020603050405020304" pitchFamily="18" charset="0"/>
                <a:cs typeface="Times New Roman" panose="02020603050405020304" pitchFamily="18" charset="0"/>
              </a:rPr>
              <a:t>có </a:t>
            </a:r>
            <a:r>
              <a:rPr sz="3200" spc="-5" dirty="0" err="1" smtClean="0">
                <a:latin typeface="Times New Roman" panose="02020603050405020304" pitchFamily="18" charset="0"/>
                <a:cs typeface="Times New Roman" panose="02020603050405020304" pitchFamily="18" charset="0"/>
              </a:rPr>
              <a:t>lợi</a:t>
            </a:r>
            <a:r>
              <a:rPr sz="3200" spc="-5" dirty="0">
                <a:latin typeface="Times New Roman" panose="02020603050405020304" pitchFamily="18" charset="0"/>
                <a:cs typeface="Times New Roman" panose="02020603050405020304" pitchFamily="18" charset="0"/>
              </a:rPr>
              <a:t>.</a:t>
            </a:r>
            <a:endParaRPr sz="3200" dirty="0">
              <a:latin typeface="Times New Roman" panose="02020603050405020304" pitchFamily="18" charset="0"/>
              <a:cs typeface="Times New Roman" panose="02020603050405020304" pitchFamily="18" charset="0"/>
            </a:endParaRPr>
          </a:p>
        </p:txBody>
      </p:sp>
      <p:sp>
        <p:nvSpPr>
          <p:cNvPr id="4" name="object 4"/>
          <p:cNvSpPr/>
          <p:nvPr/>
        </p:nvSpPr>
        <p:spPr>
          <a:xfrm>
            <a:off x="1981200" y="3352800"/>
            <a:ext cx="5338699" cy="325437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685800"/>
            <a:ext cx="8305800" cy="1275349"/>
          </a:xfrm>
          <a:prstGeom prst="rect">
            <a:avLst/>
          </a:prstGeom>
        </p:spPr>
        <p:txBody>
          <a:bodyPr vert="horz" wrap="square" lIns="0" tIns="12065" rIns="0" bIns="0" rtlCol="0">
            <a:spAutoFit/>
          </a:bodyPr>
          <a:lstStyle/>
          <a:p>
            <a:pPr marL="58738" marR="5080" indent="-58738">
              <a:lnSpc>
                <a:spcPct val="114100"/>
              </a:lnSpc>
              <a:spcBef>
                <a:spcPts val="95"/>
              </a:spcBef>
            </a:pPr>
            <a:r>
              <a:rPr sz="3600" b="0" spc="-5" dirty="0">
                <a:solidFill>
                  <a:srgbClr val="FF0000"/>
                </a:solidFill>
                <a:latin typeface="Times New Roman" panose="02020603050405020304" pitchFamily="18" charset="0"/>
                <a:cs typeface="Times New Roman" panose="02020603050405020304" pitchFamily="18" charset="0"/>
              </a:rPr>
              <a:t>Ai </a:t>
            </a:r>
            <a:r>
              <a:rPr sz="3600" b="0" dirty="0">
                <a:solidFill>
                  <a:srgbClr val="FF0000"/>
                </a:solidFill>
                <a:latin typeface="Times New Roman" panose="02020603050405020304" pitchFamily="18" charset="0"/>
                <a:cs typeface="Times New Roman" panose="02020603050405020304" pitchFamily="18" charset="0"/>
              </a:rPr>
              <a:t>là </a:t>
            </a:r>
            <a:r>
              <a:rPr sz="3600" b="0" dirty="0" smtClean="0">
                <a:solidFill>
                  <a:srgbClr val="FF0000"/>
                </a:solidFill>
                <a:latin typeface="Times New Roman" panose="02020603050405020304" pitchFamily="18" charset="0"/>
                <a:cs typeface="Times New Roman" panose="02020603050405020304" pitchFamily="18" charset="0"/>
              </a:rPr>
              <a:t>cha </a:t>
            </a:r>
            <a:r>
              <a:rPr sz="3600" b="0" dirty="0" err="1">
                <a:solidFill>
                  <a:srgbClr val="FF0000"/>
                </a:solidFill>
                <a:latin typeface="Times New Roman" panose="02020603050405020304" pitchFamily="18" charset="0"/>
                <a:cs typeface="Times New Roman" panose="02020603050405020304" pitchFamily="18" charset="0"/>
              </a:rPr>
              <a:t>đe</a:t>
            </a:r>
            <a:r>
              <a:rPr sz="3600" b="0" dirty="0">
                <a:solidFill>
                  <a:srgbClr val="FF0000"/>
                </a:solidFill>
                <a:latin typeface="Times New Roman" panose="02020603050405020304" pitchFamily="18" charset="0"/>
                <a:cs typeface="Times New Roman" panose="02020603050405020304" pitchFamily="18" charset="0"/>
              </a:rPr>
              <a:t>̉ </a:t>
            </a:r>
            <a:r>
              <a:rPr sz="3600" b="0" spc="-265" dirty="0" err="1" smtClean="0">
                <a:solidFill>
                  <a:srgbClr val="FF0000"/>
                </a:solidFill>
                <a:latin typeface="Times New Roman" panose="02020603050405020304" pitchFamily="18" charset="0"/>
                <a:cs typeface="Times New Roman" panose="02020603050405020304" pitchFamily="18" charset="0"/>
              </a:rPr>
              <a:t>của</a:t>
            </a:r>
            <a:r>
              <a:rPr sz="3600" b="0" spc="-265" dirty="0" smtClean="0">
                <a:solidFill>
                  <a:srgbClr val="FF0000"/>
                </a:solidFill>
                <a:latin typeface="Times New Roman" panose="02020603050405020304" pitchFamily="18" charset="0"/>
                <a:cs typeface="Times New Roman" panose="02020603050405020304" pitchFamily="18" charset="0"/>
              </a:rPr>
              <a:t> </a:t>
            </a:r>
            <a:r>
              <a:rPr lang="en-US" sz="3600" b="0" spc="-265" dirty="0" smtClean="0">
                <a:solidFill>
                  <a:srgbClr val="FF0000"/>
                </a:solidFill>
                <a:latin typeface="Times New Roman" panose="02020603050405020304" pitchFamily="18" charset="0"/>
                <a:cs typeface="Times New Roman" panose="02020603050405020304" pitchFamily="18" charset="0"/>
              </a:rPr>
              <a:t> </a:t>
            </a:r>
            <a:r>
              <a:rPr sz="3600" b="0" spc="-15" dirty="0" err="1" smtClean="0">
                <a:solidFill>
                  <a:srgbClr val="FF0000"/>
                </a:solidFill>
                <a:latin typeface="Times New Roman" panose="02020603050405020304" pitchFamily="18" charset="0"/>
                <a:cs typeface="Times New Roman" panose="02020603050405020304" pitchFamily="18" charset="0"/>
              </a:rPr>
              <a:t>ngành</a:t>
            </a:r>
            <a:r>
              <a:rPr lang="en-US" sz="3600" spc="-15" dirty="0" smtClean="0">
                <a:solidFill>
                  <a:srgbClr val="FF0000"/>
                </a:solidFill>
                <a:latin typeface="Times New Roman" panose="02020603050405020304" pitchFamily="18" charset="0"/>
                <a:cs typeface="Times New Roman" panose="02020603050405020304" pitchFamily="18" charset="0"/>
              </a:rPr>
              <a:t> MARKERTING HIỆN ĐẠI</a:t>
            </a:r>
            <a:r>
              <a:rPr sz="3600" b="0" dirty="0" smtClean="0">
                <a:solidFill>
                  <a:srgbClr val="FF0000"/>
                </a:solidFill>
                <a:latin typeface="Times New Roman" panose="02020603050405020304" pitchFamily="18" charset="0"/>
                <a:cs typeface="Times New Roman" panose="02020603050405020304" pitchFamily="18" charset="0"/>
              </a:rPr>
              <a:t>?</a:t>
            </a:r>
            <a:endParaRPr sz="3600" dirty="0">
              <a:latin typeface="Times New Roman" panose="02020603050405020304" pitchFamily="18" charset="0"/>
              <a:cs typeface="Times New Roman" panose="02020603050405020304" pitchFamily="18" charset="0"/>
            </a:endParaRPr>
          </a:p>
        </p:txBody>
      </p:sp>
      <p:sp>
        <p:nvSpPr>
          <p:cNvPr id="3" name="object 3"/>
          <p:cNvSpPr/>
          <p:nvPr/>
        </p:nvSpPr>
        <p:spPr>
          <a:xfrm>
            <a:off x="1066800" y="3303651"/>
            <a:ext cx="3276600" cy="735330"/>
          </a:xfrm>
          <a:custGeom>
            <a:avLst/>
            <a:gdLst/>
            <a:ahLst/>
            <a:cxnLst/>
            <a:rect l="l" t="t" r="r" b="b"/>
            <a:pathLst>
              <a:path w="3276600" h="735329">
                <a:moveTo>
                  <a:pt x="2909062" y="0"/>
                </a:moveTo>
                <a:lnTo>
                  <a:pt x="367538" y="0"/>
                </a:lnTo>
                <a:lnTo>
                  <a:pt x="321432" y="2862"/>
                </a:lnTo>
                <a:lnTo>
                  <a:pt x="277036" y="11219"/>
                </a:lnTo>
                <a:lnTo>
                  <a:pt x="234695" y="24727"/>
                </a:lnTo>
                <a:lnTo>
                  <a:pt x="194751" y="43041"/>
                </a:lnTo>
                <a:lnTo>
                  <a:pt x="157550" y="65819"/>
                </a:lnTo>
                <a:lnTo>
                  <a:pt x="123436" y="92715"/>
                </a:lnTo>
                <a:lnTo>
                  <a:pt x="92754" y="123386"/>
                </a:lnTo>
                <a:lnTo>
                  <a:pt x="65847" y="157487"/>
                </a:lnTo>
                <a:lnTo>
                  <a:pt x="43060" y="194675"/>
                </a:lnTo>
                <a:lnTo>
                  <a:pt x="24738" y="234606"/>
                </a:lnTo>
                <a:lnTo>
                  <a:pt x="11224" y="276934"/>
                </a:lnTo>
                <a:lnTo>
                  <a:pt x="2863" y="321317"/>
                </a:lnTo>
                <a:lnTo>
                  <a:pt x="0" y="367411"/>
                </a:lnTo>
                <a:lnTo>
                  <a:pt x="2863" y="413506"/>
                </a:lnTo>
                <a:lnTo>
                  <a:pt x="11224" y="457895"/>
                </a:lnTo>
                <a:lnTo>
                  <a:pt x="24738" y="500233"/>
                </a:lnTo>
                <a:lnTo>
                  <a:pt x="43060" y="540174"/>
                </a:lnTo>
                <a:lnTo>
                  <a:pt x="65847" y="577376"/>
                </a:lnTo>
                <a:lnTo>
                  <a:pt x="92754" y="611491"/>
                </a:lnTo>
                <a:lnTo>
                  <a:pt x="123436" y="642177"/>
                </a:lnTo>
                <a:lnTo>
                  <a:pt x="157550" y="669087"/>
                </a:lnTo>
                <a:lnTo>
                  <a:pt x="194751" y="691878"/>
                </a:lnTo>
                <a:lnTo>
                  <a:pt x="234695" y="710204"/>
                </a:lnTo>
                <a:lnTo>
                  <a:pt x="277036" y="723721"/>
                </a:lnTo>
                <a:lnTo>
                  <a:pt x="321432" y="732084"/>
                </a:lnTo>
                <a:lnTo>
                  <a:pt x="367538" y="734949"/>
                </a:lnTo>
                <a:lnTo>
                  <a:pt x="2909062" y="734949"/>
                </a:lnTo>
                <a:lnTo>
                  <a:pt x="2955157" y="732084"/>
                </a:lnTo>
                <a:lnTo>
                  <a:pt x="2999546" y="723721"/>
                </a:lnTo>
                <a:lnTo>
                  <a:pt x="3041884" y="710204"/>
                </a:lnTo>
                <a:lnTo>
                  <a:pt x="3081825" y="691878"/>
                </a:lnTo>
                <a:lnTo>
                  <a:pt x="3119027" y="669087"/>
                </a:lnTo>
                <a:lnTo>
                  <a:pt x="3153142" y="642177"/>
                </a:lnTo>
                <a:lnTo>
                  <a:pt x="3183828" y="611491"/>
                </a:lnTo>
                <a:lnTo>
                  <a:pt x="3210738" y="577376"/>
                </a:lnTo>
                <a:lnTo>
                  <a:pt x="3233529" y="540174"/>
                </a:lnTo>
                <a:lnTo>
                  <a:pt x="3251855" y="500233"/>
                </a:lnTo>
                <a:lnTo>
                  <a:pt x="3265372" y="457895"/>
                </a:lnTo>
                <a:lnTo>
                  <a:pt x="3273735" y="413506"/>
                </a:lnTo>
                <a:lnTo>
                  <a:pt x="3276600" y="367411"/>
                </a:lnTo>
                <a:lnTo>
                  <a:pt x="3273735" y="321317"/>
                </a:lnTo>
                <a:lnTo>
                  <a:pt x="3265372" y="276934"/>
                </a:lnTo>
                <a:lnTo>
                  <a:pt x="3251855" y="234606"/>
                </a:lnTo>
                <a:lnTo>
                  <a:pt x="3233529" y="194675"/>
                </a:lnTo>
                <a:lnTo>
                  <a:pt x="3210738" y="157487"/>
                </a:lnTo>
                <a:lnTo>
                  <a:pt x="3183828" y="123386"/>
                </a:lnTo>
                <a:lnTo>
                  <a:pt x="3153142" y="92715"/>
                </a:lnTo>
                <a:lnTo>
                  <a:pt x="3119027" y="65819"/>
                </a:lnTo>
                <a:lnTo>
                  <a:pt x="3081825" y="43041"/>
                </a:lnTo>
                <a:lnTo>
                  <a:pt x="3041884" y="24727"/>
                </a:lnTo>
                <a:lnTo>
                  <a:pt x="2999546" y="11219"/>
                </a:lnTo>
                <a:lnTo>
                  <a:pt x="2955157" y="2862"/>
                </a:lnTo>
                <a:lnTo>
                  <a:pt x="2909062" y="0"/>
                </a:lnTo>
                <a:close/>
              </a:path>
            </a:pathLst>
          </a:custGeom>
          <a:solidFill>
            <a:srgbClr val="FFFFFF"/>
          </a:solidFill>
        </p:spPr>
        <p:txBody>
          <a:bodyPr wrap="square" lIns="0" tIns="0" rIns="0" bIns="0" rtlCol="0"/>
          <a:lstStyle/>
          <a:p>
            <a:endParaRPr/>
          </a:p>
        </p:txBody>
      </p:sp>
      <p:sp>
        <p:nvSpPr>
          <p:cNvPr id="4" name="object 4"/>
          <p:cNvSpPr/>
          <p:nvPr/>
        </p:nvSpPr>
        <p:spPr>
          <a:xfrm>
            <a:off x="1066800" y="3303651"/>
            <a:ext cx="3276600" cy="735330"/>
          </a:xfrm>
          <a:custGeom>
            <a:avLst/>
            <a:gdLst/>
            <a:ahLst/>
            <a:cxnLst/>
            <a:rect l="l" t="t" r="r" b="b"/>
            <a:pathLst>
              <a:path w="3276600" h="735329">
                <a:moveTo>
                  <a:pt x="0" y="367411"/>
                </a:moveTo>
                <a:lnTo>
                  <a:pt x="2863" y="321317"/>
                </a:lnTo>
                <a:lnTo>
                  <a:pt x="11224" y="276934"/>
                </a:lnTo>
                <a:lnTo>
                  <a:pt x="24738" y="234606"/>
                </a:lnTo>
                <a:lnTo>
                  <a:pt x="43060" y="194675"/>
                </a:lnTo>
                <a:lnTo>
                  <a:pt x="65847" y="157487"/>
                </a:lnTo>
                <a:lnTo>
                  <a:pt x="92754" y="123386"/>
                </a:lnTo>
                <a:lnTo>
                  <a:pt x="123436" y="92715"/>
                </a:lnTo>
                <a:lnTo>
                  <a:pt x="157550" y="65819"/>
                </a:lnTo>
                <a:lnTo>
                  <a:pt x="194751" y="43041"/>
                </a:lnTo>
                <a:lnTo>
                  <a:pt x="234695" y="24727"/>
                </a:lnTo>
                <a:lnTo>
                  <a:pt x="277036" y="11219"/>
                </a:lnTo>
                <a:lnTo>
                  <a:pt x="321432" y="2862"/>
                </a:lnTo>
                <a:lnTo>
                  <a:pt x="367538" y="0"/>
                </a:lnTo>
                <a:lnTo>
                  <a:pt x="2909062" y="0"/>
                </a:lnTo>
                <a:lnTo>
                  <a:pt x="2955157" y="2862"/>
                </a:lnTo>
                <a:lnTo>
                  <a:pt x="2999546" y="11219"/>
                </a:lnTo>
                <a:lnTo>
                  <a:pt x="3041884" y="24727"/>
                </a:lnTo>
                <a:lnTo>
                  <a:pt x="3081825" y="43041"/>
                </a:lnTo>
                <a:lnTo>
                  <a:pt x="3119027" y="65819"/>
                </a:lnTo>
                <a:lnTo>
                  <a:pt x="3153142" y="92715"/>
                </a:lnTo>
                <a:lnTo>
                  <a:pt x="3183828" y="123386"/>
                </a:lnTo>
                <a:lnTo>
                  <a:pt x="3210738" y="157487"/>
                </a:lnTo>
                <a:lnTo>
                  <a:pt x="3233529" y="194675"/>
                </a:lnTo>
                <a:lnTo>
                  <a:pt x="3251855" y="234606"/>
                </a:lnTo>
                <a:lnTo>
                  <a:pt x="3265372" y="276934"/>
                </a:lnTo>
                <a:lnTo>
                  <a:pt x="3273735" y="321317"/>
                </a:lnTo>
                <a:lnTo>
                  <a:pt x="3276600" y="367411"/>
                </a:lnTo>
                <a:lnTo>
                  <a:pt x="3273735" y="413506"/>
                </a:lnTo>
                <a:lnTo>
                  <a:pt x="3265372" y="457895"/>
                </a:lnTo>
                <a:lnTo>
                  <a:pt x="3251855" y="500233"/>
                </a:lnTo>
                <a:lnTo>
                  <a:pt x="3233529" y="540174"/>
                </a:lnTo>
                <a:lnTo>
                  <a:pt x="3210738" y="577376"/>
                </a:lnTo>
                <a:lnTo>
                  <a:pt x="3183828" y="611491"/>
                </a:lnTo>
                <a:lnTo>
                  <a:pt x="3153142" y="642177"/>
                </a:lnTo>
                <a:lnTo>
                  <a:pt x="3119027" y="669087"/>
                </a:lnTo>
                <a:lnTo>
                  <a:pt x="3081825" y="691878"/>
                </a:lnTo>
                <a:lnTo>
                  <a:pt x="3041884" y="710204"/>
                </a:lnTo>
                <a:lnTo>
                  <a:pt x="2999546" y="723721"/>
                </a:lnTo>
                <a:lnTo>
                  <a:pt x="2955157" y="732084"/>
                </a:lnTo>
                <a:lnTo>
                  <a:pt x="2909062" y="734949"/>
                </a:lnTo>
                <a:lnTo>
                  <a:pt x="367538" y="734949"/>
                </a:lnTo>
                <a:lnTo>
                  <a:pt x="321432" y="732084"/>
                </a:lnTo>
                <a:lnTo>
                  <a:pt x="277036" y="723721"/>
                </a:lnTo>
                <a:lnTo>
                  <a:pt x="234695" y="710204"/>
                </a:lnTo>
                <a:lnTo>
                  <a:pt x="194751" y="691878"/>
                </a:lnTo>
                <a:lnTo>
                  <a:pt x="157550" y="669087"/>
                </a:lnTo>
                <a:lnTo>
                  <a:pt x="123436" y="642177"/>
                </a:lnTo>
                <a:lnTo>
                  <a:pt x="92754" y="611491"/>
                </a:lnTo>
                <a:lnTo>
                  <a:pt x="65847" y="577376"/>
                </a:lnTo>
                <a:lnTo>
                  <a:pt x="43060" y="540174"/>
                </a:lnTo>
                <a:lnTo>
                  <a:pt x="24738" y="500233"/>
                </a:lnTo>
                <a:lnTo>
                  <a:pt x="11224" y="457895"/>
                </a:lnTo>
                <a:lnTo>
                  <a:pt x="2863" y="413506"/>
                </a:lnTo>
                <a:lnTo>
                  <a:pt x="0" y="367411"/>
                </a:lnTo>
                <a:close/>
              </a:path>
            </a:pathLst>
          </a:custGeom>
          <a:ln w="12700">
            <a:solidFill>
              <a:srgbClr val="000000"/>
            </a:solidFill>
          </a:ln>
        </p:spPr>
        <p:txBody>
          <a:bodyPr wrap="square" lIns="0" tIns="0" rIns="0" bIns="0" rtlCol="0"/>
          <a:lstStyle/>
          <a:p>
            <a:endParaRPr/>
          </a:p>
        </p:txBody>
      </p:sp>
      <p:sp>
        <p:nvSpPr>
          <p:cNvPr id="5" name="object 5"/>
          <p:cNvSpPr txBox="1"/>
          <p:nvPr/>
        </p:nvSpPr>
        <p:spPr>
          <a:xfrm>
            <a:off x="1646682" y="3435858"/>
            <a:ext cx="1982470"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Arial"/>
                <a:cs typeface="Arial"/>
              </a:rPr>
              <a:t>Philip</a:t>
            </a:r>
            <a:r>
              <a:rPr sz="2800" spc="-35" dirty="0">
                <a:latin typeface="Arial"/>
                <a:cs typeface="Arial"/>
              </a:rPr>
              <a:t> </a:t>
            </a:r>
            <a:r>
              <a:rPr sz="2800" spc="-5" dirty="0">
                <a:latin typeface="Arial"/>
                <a:cs typeface="Arial"/>
              </a:rPr>
              <a:t>Morris</a:t>
            </a:r>
            <a:endParaRPr sz="2800">
              <a:latin typeface="Arial"/>
              <a:cs typeface="Arial"/>
            </a:endParaRPr>
          </a:p>
        </p:txBody>
      </p:sp>
      <p:sp>
        <p:nvSpPr>
          <p:cNvPr id="6" name="object 6"/>
          <p:cNvSpPr/>
          <p:nvPr/>
        </p:nvSpPr>
        <p:spPr>
          <a:xfrm>
            <a:off x="1143000" y="4473575"/>
            <a:ext cx="3200400" cy="735330"/>
          </a:xfrm>
          <a:custGeom>
            <a:avLst/>
            <a:gdLst/>
            <a:ahLst/>
            <a:cxnLst/>
            <a:rect l="l" t="t" r="r" b="b"/>
            <a:pathLst>
              <a:path w="3200400" h="735329">
                <a:moveTo>
                  <a:pt x="2832862" y="0"/>
                </a:moveTo>
                <a:lnTo>
                  <a:pt x="367538" y="0"/>
                </a:lnTo>
                <a:lnTo>
                  <a:pt x="321442" y="2864"/>
                </a:lnTo>
                <a:lnTo>
                  <a:pt x="277053" y="11227"/>
                </a:lnTo>
                <a:lnTo>
                  <a:pt x="234715" y="24744"/>
                </a:lnTo>
                <a:lnTo>
                  <a:pt x="194774" y="43070"/>
                </a:lnTo>
                <a:lnTo>
                  <a:pt x="157572" y="65861"/>
                </a:lnTo>
                <a:lnTo>
                  <a:pt x="123457" y="92771"/>
                </a:lnTo>
                <a:lnTo>
                  <a:pt x="92771" y="123457"/>
                </a:lnTo>
                <a:lnTo>
                  <a:pt x="65861" y="157572"/>
                </a:lnTo>
                <a:lnTo>
                  <a:pt x="43070" y="194774"/>
                </a:lnTo>
                <a:lnTo>
                  <a:pt x="24744" y="234715"/>
                </a:lnTo>
                <a:lnTo>
                  <a:pt x="11227" y="277053"/>
                </a:lnTo>
                <a:lnTo>
                  <a:pt x="2864" y="321442"/>
                </a:lnTo>
                <a:lnTo>
                  <a:pt x="0" y="367538"/>
                </a:lnTo>
                <a:lnTo>
                  <a:pt x="2864" y="413633"/>
                </a:lnTo>
                <a:lnTo>
                  <a:pt x="11227" y="458022"/>
                </a:lnTo>
                <a:lnTo>
                  <a:pt x="24744" y="500360"/>
                </a:lnTo>
                <a:lnTo>
                  <a:pt x="43070" y="540301"/>
                </a:lnTo>
                <a:lnTo>
                  <a:pt x="65861" y="577503"/>
                </a:lnTo>
                <a:lnTo>
                  <a:pt x="92771" y="611618"/>
                </a:lnTo>
                <a:lnTo>
                  <a:pt x="123457" y="642304"/>
                </a:lnTo>
                <a:lnTo>
                  <a:pt x="157572" y="669214"/>
                </a:lnTo>
                <a:lnTo>
                  <a:pt x="194774" y="692005"/>
                </a:lnTo>
                <a:lnTo>
                  <a:pt x="234715" y="710331"/>
                </a:lnTo>
                <a:lnTo>
                  <a:pt x="277053" y="723848"/>
                </a:lnTo>
                <a:lnTo>
                  <a:pt x="321442" y="732211"/>
                </a:lnTo>
                <a:lnTo>
                  <a:pt x="367538" y="735076"/>
                </a:lnTo>
                <a:lnTo>
                  <a:pt x="2832862" y="735076"/>
                </a:lnTo>
                <a:lnTo>
                  <a:pt x="2878957" y="732211"/>
                </a:lnTo>
                <a:lnTo>
                  <a:pt x="2923346" y="723848"/>
                </a:lnTo>
                <a:lnTo>
                  <a:pt x="2965684" y="710331"/>
                </a:lnTo>
                <a:lnTo>
                  <a:pt x="3005625" y="692005"/>
                </a:lnTo>
                <a:lnTo>
                  <a:pt x="3042827" y="669214"/>
                </a:lnTo>
                <a:lnTo>
                  <a:pt x="3076942" y="642304"/>
                </a:lnTo>
                <a:lnTo>
                  <a:pt x="3107628" y="611618"/>
                </a:lnTo>
                <a:lnTo>
                  <a:pt x="3134538" y="577503"/>
                </a:lnTo>
                <a:lnTo>
                  <a:pt x="3157329" y="540301"/>
                </a:lnTo>
                <a:lnTo>
                  <a:pt x="3175655" y="500360"/>
                </a:lnTo>
                <a:lnTo>
                  <a:pt x="3189172" y="458022"/>
                </a:lnTo>
                <a:lnTo>
                  <a:pt x="3197535" y="413633"/>
                </a:lnTo>
                <a:lnTo>
                  <a:pt x="3200400" y="367538"/>
                </a:lnTo>
                <a:lnTo>
                  <a:pt x="3197535" y="321442"/>
                </a:lnTo>
                <a:lnTo>
                  <a:pt x="3189172" y="277053"/>
                </a:lnTo>
                <a:lnTo>
                  <a:pt x="3175655" y="234715"/>
                </a:lnTo>
                <a:lnTo>
                  <a:pt x="3157329" y="194774"/>
                </a:lnTo>
                <a:lnTo>
                  <a:pt x="3134538" y="157572"/>
                </a:lnTo>
                <a:lnTo>
                  <a:pt x="3107628" y="123457"/>
                </a:lnTo>
                <a:lnTo>
                  <a:pt x="3076942" y="92771"/>
                </a:lnTo>
                <a:lnTo>
                  <a:pt x="3042827" y="65861"/>
                </a:lnTo>
                <a:lnTo>
                  <a:pt x="3005625" y="43070"/>
                </a:lnTo>
                <a:lnTo>
                  <a:pt x="2965684" y="24744"/>
                </a:lnTo>
                <a:lnTo>
                  <a:pt x="2923346" y="11227"/>
                </a:lnTo>
                <a:lnTo>
                  <a:pt x="2878957" y="2864"/>
                </a:lnTo>
                <a:lnTo>
                  <a:pt x="2832862" y="0"/>
                </a:lnTo>
                <a:close/>
              </a:path>
            </a:pathLst>
          </a:custGeom>
          <a:solidFill>
            <a:srgbClr val="FFFFFF"/>
          </a:solidFill>
        </p:spPr>
        <p:txBody>
          <a:bodyPr wrap="square" lIns="0" tIns="0" rIns="0" bIns="0" rtlCol="0"/>
          <a:lstStyle/>
          <a:p>
            <a:endParaRPr/>
          </a:p>
        </p:txBody>
      </p:sp>
      <p:sp>
        <p:nvSpPr>
          <p:cNvPr id="7" name="object 7"/>
          <p:cNvSpPr/>
          <p:nvPr/>
        </p:nvSpPr>
        <p:spPr>
          <a:xfrm>
            <a:off x="1143000" y="4473575"/>
            <a:ext cx="3200400" cy="735330"/>
          </a:xfrm>
          <a:custGeom>
            <a:avLst/>
            <a:gdLst/>
            <a:ahLst/>
            <a:cxnLst/>
            <a:rect l="l" t="t" r="r" b="b"/>
            <a:pathLst>
              <a:path w="3200400" h="735329">
                <a:moveTo>
                  <a:pt x="0" y="367538"/>
                </a:moveTo>
                <a:lnTo>
                  <a:pt x="2864" y="321442"/>
                </a:lnTo>
                <a:lnTo>
                  <a:pt x="11227" y="277053"/>
                </a:lnTo>
                <a:lnTo>
                  <a:pt x="24744" y="234715"/>
                </a:lnTo>
                <a:lnTo>
                  <a:pt x="43070" y="194774"/>
                </a:lnTo>
                <a:lnTo>
                  <a:pt x="65861" y="157572"/>
                </a:lnTo>
                <a:lnTo>
                  <a:pt x="92771" y="123457"/>
                </a:lnTo>
                <a:lnTo>
                  <a:pt x="123457" y="92771"/>
                </a:lnTo>
                <a:lnTo>
                  <a:pt x="157572" y="65861"/>
                </a:lnTo>
                <a:lnTo>
                  <a:pt x="194774" y="43070"/>
                </a:lnTo>
                <a:lnTo>
                  <a:pt x="234715" y="24744"/>
                </a:lnTo>
                <a:lnTo>
                  <a:pt x="277053" y="11227"/>
                </a:lnTo>
                <a:lnTo>
                  <a:pt x="321442" y="2864"/>
                </a:lnTo>
                <a:lnTo>
                  <a:pt x="367538" y="0"/>
                </a:lnTo>
                <a:lnTo>
                  <a:pt x="2832862" y="0"/>
                </a:lnTo>
                <a:lnTo>
                  <a:pt x="2878957" y="2864"/>
                </a:lnTo>
                <a:lnTo>
                  <a:pt x="2923346" y="11227"/>
                </a:lnTo>
                <a:lnTo>
                  <a:pt x="2965684" y="24744"/>
                </a:lnTo>
                <a:lnTo>
                  <a:pt x="3005625" y="43070"/>
                </a:lnTo>
                <a:lnTo>
                  <a:pt x="3042827" y="65861"/>
                </a:lnTo>
                <a:lnTo>
                  <a:pt x="3076942" y="92771"/>
                </a:lnTo>
                <a:lnTo>
                  <a:pt x="3107628" y="123457"/>
                </a:lnTo>
                <a:lnTo>
                  <a:pt x="3134538" y="157572"/>
                </a:lnTo>
                <a:lnTo>
                  <a:pt x="3157329" y="194774"/>
                </a:lnTo>
                <a:lnTo>
                  <a:pt x="3175655" y="234715"/>
                </a:lnTo>
                <a:lnTo>
                  <a:pt x="3189172" y="277053"/>
                </a:lnTo>
                <a:lnTo>
                  <a:pt x="3197535" y="321442"/>
                </a:lnTo>
                <a:lnTo>
                  <a:pt x="3200400" y="367538"/>
                </a:lnTo>
                <a:lnTo>
                  <a:pt x="3197535" y="413633"/>
                </a:lnTo>
                <a:lnTo>
                  <a:pt x="3189172" y="458022"/>
                </a:lnTo>
                <a:lnTo>
                  <a:pt x="3175655" y="500360"/>
                </a:lnTo>
                <a:lnTo>
                  <a:pt x="3157329" y="540301"/>
                </a:lnTo>
                <a:lnTo>
                  <a:pt x="3134538" y="577503"/>
                </a:lnTo>
                <a:lnTo>
                  <a:pt x="3107628" y="611618"/>
                </a:lnTo>
                <a:lnTo>
                  <a:pt x="3076942" y="642304"/>
                </a:lnTo>
                <a:lnTo>
                  <a:pt x="3042827" y="669214"/>
                </a:lnTo>
                <a:lnTo>
                  <a:pt x="3005625" y="692005"/>
                </a:lnTo>
                <a:lnTo>
                  <a:pt x="2965684" y="710331"/>
                </a:lnTo>
                <a:lnTo>
                  <a:pt x="2923346" y="723848"/>
                </a:lnTo>
                <a:lnTo>
                  <a:pt x="2878957" y="732211"/>
                </a:lnTo>
                <a:lnTo>
                  <a:pt x="2832862" y="735076"/>
                </a:lnTo>
                <a:lnTo>
                  <a:pt x="367538" y="735076"/>
                </a:lnTo>
                <a:lnTo>
                  <a:pt x="321442" y="732211"/>
                </a:lnTo>
                <a:lnTo>
                  <a:pt x="277053" y="723848"/>
                </a:lnTo>
                <a:lnTo>
                  <a:pt x="234715" y="710331"/>
                </a:lnTo>
                <a:lnTo>
                  <a:pt x="194774" y="692005"/>
                </a:lnTo>
                <a:lnTo>
                  <a:pt x="157572" y="669214"/>
                </a:lnTo>
                <a:lnTo>
                  <a:pt x="123457" y="642304"/>
                </a:lnTo>
                <a:lnTo>
                  <a:pt x="92771" y="611618"/>
                </a:lnTo>
                <a:lnTo>
                  <a:pt x="65861" y="577503"/>
                </a:lnTo>
                <a:lnTo>
                  <a:pt x="43070" y="540301"/>
                </a:lnTo>
                <a:lnTo>
                  <a:pt x="24744" y="500360"/>
                </a:lnTo>
                <a:lnTo>
                  <a:pt x="11227" y="458022"/>
                </a:lnTo>
                <a:lnTo>
                  <a:pt x="2864" y="413633"/>
                </a:lnTo>
                <a:lnTo>
                  <a:pt x="0" y="367538"/>
                </a:lnTo>
                <a:close/>
              </a:path>
            </a:pathLst>
          </a:custGeom>
          <a:ln w="12699">
            <a:solidFill>
              <a:srgbClr val="000000"/>
            </a:solidFill>
          </a:ln>
        </p:spPr>
        <p:txBody>
          <a:bodyPr wrap="square" lIns="0" tIns="0" rIns="0" bIns="0" rtlCol="0"/>
          <a:lstStyle/>
          <a:p>
            <a:endParaRPr/>
          </a:p>
        </p:txBody>
      </p:sp>
      <p:sp>
        <p:nvSpPr>
          <p:cNvPr id="8" name="object 8"/>
          <p:cNvSpPr txBox="1"/>
          <p:nvPr/>
        </p:nvSpPr>
        <p:spPr>
          <a:xfrm>
            <a:off x="1625346" y="4605909"/>
            <a:ext cx="1922780"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Arial"/>
                <a:cs typeface="Arial"/>
              </a:rPr>
              <a:t>Philip</a:t>
            </a:r>
            <a:r>
              <a:rPr sz="2800" spc="-50" dirty="0">
                <a:latin typeface="Arial"/>
                <a:cs typeface="Arial"/>
              </a:rPr>
              <a:t> </a:t>
            </a:r>
            <a:r>
              <a:rPr sz="2800" spc="-5" dirty="0">
                <a:latin typeface="Arial"/>
                <a:cs typeface="Arial"/>
              </a:rPr>
              <a:t>Kotler</a:t>
            </a:r>
            <a:endParaRPr sz="2800">
              <a:latin typeface="Arial"/>
              <a:cs typeface="Arial"/>
            </a:endParaRPr>
          </a:p>
        </p:txBody>
      </p:sp>
      <p:sp>
        <p:nvSpPr>
          <p:cNvPr id="9" name="object 9"/>
          <p:cNvSpPr/>
          <p:nvPr/>
        </p:nvSpPr>
        <p:spPr>
          <a:xfrm>
            <a:off x="5029200" y="3368675"/>
            <a:ext cx="3429000" cy="735330"/>
          </a:xfrm>
          <a:custGeom>
            <a:avLst/>
            <a:gdLst/>
            <a:ahLst/>
            <a:cxnLst/>
            <a:rect l="l" t="t" r="r" b="b"/>
            <a:pathLst>
              <a:path w="3429000" h="735329">
                <a:moveTo>
                  <a:pt x="3061461" y="0"/>
                </a:moveTo>
                <a:lnTo>
                  <a:pt x="367538" y="0"/>
                </a:lnTo>
                <a:lnTo>
                  <a:pt x="321442" y="2864"/>
                </a:lnTo>
                <a:lnTo>
                  <a:pt x="277053" y="11227"/>
                </a:lnTo>
                <a:lnTo>
                  <a:pt x="234715" y="24744"/>
                </a:lnTo>
                <a:lnTo>
                  <a:pt x="194774" y="43070"/>
                </a:lnTo>
                <a:lnTo>
                  <a:pt x="157572" y="65861"/>
                </a:lnTo>
                <a:lnTo>
                  <a:pt x="123457" y="92771"/>
                </a:lnTo>
                <a:lnTo>
                  <a:pt x="92771" y="123457"/>
                </a:lnTo>
                <a:lnTo>
                  <a:pt x="65861" y="157572"/>
                </a:lnTo>
                <a:lnTo>
                  <a:pt x="43070" y="194774"/>
                </a:lnTo>
                <a:lnTo>
                  <a:pt x="24744" y="234715"/>
                </a:lnTo>
                <a:lnTo>
                  <a:pt x="11227" y="277053"/>
                </a:lnTo>
                <a:lnTo>
                  <a:pt x="2864" y="321442"/>
                </a:lnTo>
                <a:lnTo>
                  <a:pt x="0" y="367538"/>
                </a:lnTo>
                <a:lnTo>
                  <a:pt x="2864" y="413633"/>
                </a:lnTo>
                <a:lnTo>
                  <a:pt x="11227" y="458022"/>
                </a:lnTo>
                <a:lnTo>
                  <a:pt x="24744" y="500360"/>
                </a:lnTo>
                <a:lnTo>
                  <a:pt x="43070" y="540301"/>
                </a:lnTo>
                <a:lnTo>
                  <a:pt x="65861" y="577503"/>
                </a:lnTo>
                <a:lnTo>
                  <a:pt x="92771" y="611618"/>
                </a:lnTo>
                <a:lnTo>
                  <a:pt x="123457" y="642304"/>
                </a:lnTo>
                <a:lnTo>
                  <a:pt x="157572" y="669214"/>
                </a:lnTo>
                <a:lnTo>
                  <a:pt x="194774" y="692005"/>
                </a:lnTo>
                <a:lnTo>
                  <a:pt x="234715" y="710331"/>
                </a:lnTo>
                <a:lnTo>
                  <a:pt x="277053" y="723848"/>
                </a:lnTo>
                <a:lnTo>
                  <a:pt x="321442" y="732211"/>
                </a:lnTo>
                <a:lnTo>
                  <a:pt x="367538" y="735076"/>
                </a:lnTo>
                <a:lnTo>
                  <a:pt x="3061461" y="735076"/>
                </a:lnTo>
                <a:lnTo>
                  <a:pt x="3107557" y="732211"/>
                </a:lnTo>
                <a:lnTo>
                  <a:pt x="3151946" y="723848"/>
                </a:lnTo>
                <a:lnTo>
                  <a:pt x="3194284" y="710331"/>
                </a:lnTo>
                <a:lnTo>
                  <a:pt x="3234225" y="692005"/>
                </a:lnTo>
                <a:lnTo>
                  <a:pt x="3271427" y="669214"/>
                </a:lnTo>
                <a:lnTo>
                  <a:pt x="3305542" y="642304"/>
                </a:lnTo>
                <a:lnTo>
                  <a:pt x="3336228" y="611618"/>
                </a:lnTo>
                <a:lnTo>
                  <a:pt x="3363138" y="577503"/>
                </a:lnTo>
                <a:lnTo>
                  <a:pt x="3385929" y="540301"/>
                </a:lnTo>
                <a:lnTo>
                  <a:pt x="3404255" y="500360"/>
                </a:lnTo>
                <a:lnTo>
                  <a:pt x="3417772" y="458022"/>
                </a:lnTo>
                <a:lnTo>
                  <a:pt x="3426135" y="413633"/>
                </a:lnTo>
                <a:lnTo>
                  <a:pt x="3429000" y="367538"/>
                </a:lnTo>
                <a:lnTo>
                  <a:pt x="3426135" y="321442"/>
                </a:lnTo>
                <a:lnTo>
                  <a:pt x="3417772" y="277053"/>
                </a:lnTo>
                <a:lnTo>
                  <a:pt x="3404255" y="234715"/>
                </a:lnTo>
                <a:lnTo>
                  <a:pt x="3385929" y="194774"/>
                </a:lnTo>
                <a:lnTo>
                  <a:pt x="3363138" y="157572"/>
                </a:lnTo>
                <a:lnTo>
                  <a:pt x="3336228" y="123457"/>
                </a:lnTo>
                <a:lnTo>
                  <a:pt x="3305542" y="92771"/>
                </a:lnTo>
                <a:lnTo>
                  <a:pt x="3271427" y="65861"/>
                </a:lnTo>
                <a:lnTo>
                  <a:pt x="3234225" y="43070"/>
                </a:lnTo>
                <a:lnTo>
                  <a:pt x="3194284" y="24744"/>
                </a:lnTo>
                <a:lnTo>
                  <a:pt x="3151946" y="11227"/>
                </a:lnTo>
                <a:lnTo>
                  <a:pt x="3107557" y="2864"/>
                </a:lnTo>
                <a:lnTo>
                  <a:pt x="3061461" y="0"/>
                </a:lnTo>
                <a:close/>
              </a:path>
            </a:pathLst>
          </a:custGeom>
          <a:solidFill>
            <a:srgbClr val="FFFFFF"/>
          </a:solidFill>
        </p:spPr>
        <p:txBody>
          <a:bodyPr wrap="square" lIns="0" tIns="0" rIns="0" bIns="0" rtlCol="0"/>
          <a:lstStyle/>
          <a:p>
            <a:endParaRPr/>
          </a:p>
        </p:txBody>
      </p:sp>
      <p:sp>
        <p:nvSpPr>
          <p:cNvPr id="10" name="object 10"/>
          <p:cNvSpPr/>
          <p:nvPr/>
        </p:nvSpPr>
        <p:spPr>
          <a:xfrm>
            <a:off x="5029200" y="3368675"/>
            <a:ext cx="3429000" cy="735330"/>
          </a:xfrm>
          <a:custGeom>
            <a:avLst/>
            <a:gdLst/>
            <a:ahLst/>
            <a:cxnLst/>
            <a:rect l="l" t="t" r="r" b="b"/>
            <a:pathLst>
              <a:path w="3429000" h="735329">
                <a:moveTo>
                  <a:pt x="0" y="367538"/>
                </a:moveTo>
                <a:lnTo>
                  <a:pt x="2864" y="321442"/>
                </a:lnTo>
                <a:lnTo>
                  <a:pt x="11227" y="277053"/>
                </a:lnTo>
                <a:lnTo>
                  <a:pt x="24744" y="234715"/>
                </a:lnTo>
                <a:lnTo>
                  <a:pt x="43070" y="194774"/>
                </a:lnTo>
                <a:lnTo>
                  <a:pt x="65861" y="157572"/>
                </a:lnTo>
                <a:lnTo>
                  <a:pt x="92771" y="123457"/>
                </a:lnTo>
                <a:lnTo>
                  <a:pt x="123457" y="92771"/>
                </a:lnTo>
                <a:lnTo>
                  <a:pt x="157572" y="65861"/>
                </a:lnTo>
                <a:lnTo>
                  <a:pt x="194774" y="43070"/>
                </a:lnTo>
                <a:lnTo>
                  <a:pt x="234715" y="24744"/>
                </a:lnTo>
                <a:lnTo>
                  <a:pt x="277053" y="11227"/>
                </a:lnTo>
                <a:lnTo>
                  <a:pt x="321442" y="2864"/>
                </a:lnTo>
                <a:lnTo>
                  <a:pt x="367538" y="0"/>
                </a:lnTo>
                <a:lnTo>
                  <a:pt x="3061461" y="0"/>
                </a:lnTo>
                <a:lnTo>
                  <a:pt x="3107557" y="2864"/>
                </a:lnTo>
                <a:lnTo>
                  <a:pt x="3151946" y="11227"/>
                </a:lnTo>
                <a:lnTo>
                  <a:pt x="3194284" y="24744"/>
                </a:lnTo>
                <a:lnTo>
                  <a:pt x="3234225" y="43070"/>
                </a:lnTo>
                <a:lnTo>
                  <a:pt x="3271427" y="65861"/>
                </a:lnTo>
                <a:lnTo>
                  <a:pt x="3305542" y="92771"/>
                </a:lnTo>
                <a:lnTo>
                  <a:pt x="3336228" y="123457"/>
                </a:lnTo>
                <a:lnTo>
                  <a:pt x="3363138" y="157572"/>
                </a:lnTo>
                <a:lnTo>
                  <a:pt x="3385929" y="194774"/>
                </a:lnTo>
                <a:lnTo>
                  <a:pt x="3404255" y="234715"/>
                </a:lnTo>
                <a:lnTo>
                  <a:pt x="3417772" y="277053"/>
                </a:lnTo>
                <a:lnTo>
                  <a:pt x="3426135" y="321442"/>
                </a:lnTo>
                <a:lnTo>
                  <a:pt x="3429000" y="367538"/>
                </a:lnTo>
                <a:lnTo>
                  <a:pt x="3426135" y="413633"/>
                </a:lnTo>
                <a:lnTo>
                  <a:pt x="3417772" y="458022"/>
                </a:lnTo>
                <a:lnTo>
                  <a:pt x="3404255" y="500360"/>
                </a:lnTo>
                <a:lnTo>
                  <a:pt x="3385929" y="540301"/>
                </a:lnTo>
                <a:lnTo>
                  <a:pt x="3363138" y="577503"/>
                </a:lnTo>
                <a:lnTo>
                  <a:pt x="3336228" y="611618"/>
                </a:lnTo>
                <a:lnTo>
                  <a:pt x="3305542" y="642304"/>
                </a:lnTo>
                <a:lnTo>
                  <a:pt x="3271427" y="669214"/>
                </a:lnTo>
                <a:lnTo>
                  <a:pt x="3234225" y="692005"/>
                </a:lnTo>
                <a:lnTo>
                  <a:pt x="3194284" y="710331"/>
                </a:lnTo>
                <a:lnTo>
                  <a:pt x="3151946" y="723848"/>
                </a:lnTo>
                <a:lnTo>
                  <a:pt x="3107557" y="732211"/>
                </a:lnTo>
                <a:lnTo>
                  <a:pt x="3061461" y="735076"/>
                </a:lnTo>
                <a:lnTo>
                  <a:pt x="367538" y="735076"/>
                </a:lnTo>
                <a:lnTo>
                  <a:pt x="321442" y="732211"/>
                </a:lnTo>
                <a:lnTo>
                  <a:pt x="277053" y="723848"/>
                </a:lnTo>
                <a:lnTo>
                  <a:pt x="234715" y="710331"/>
                </a:lnTo>
                <a:lnTo>
                  <a:pt x="194774" y="692005"/>
                </a:lnTo>
                <a:lnTo>
                  <a:pt x="157572" y="669214"/>
                </a:lnTo>
                <a:lnTo>
                  <a:pt x="123457" y="642304"/>
                </a:lnTo>
                <a:lnTo>
                  <a:pt x="92771" y="611618"/>
                </a:lnTo>
                <a:lnTo>
                  <a:pt x="65861" y="577503"/>
                </a:lnTo>
                <a:lnTo>
                  <a:pt x="43070" y="540301"/>
                </a:lnTo>
                <a:lnTo>
                  <a:pt x="24744" y="500360"/>
                </a:lnTo>
                <a:lnTo>
                  <a:pt x="11227" y="458022"/>
                </a:lnTo>
                <a:lnTo>
                  <a:pt x="2864" y="413633"/>
                </a:lnTo>
                <a:lnTo>
                  <a:pt x="0" y="367538"/>
                </a:lnTo>
                <a:close/>
              </a:path>
            </a:pathLst>
          </a:custGeom>
          <a:ln w="12700">
            <a:solidFill>
              <a:srgbClr val="000000"/>
            </a:solidFill>
          </a:ln>
        </p:spPr>
        <p:txBody>
          <a:bodyPr wrap="square" lIns="0" tIns="0" rIns="0" bIns="0" rtlCol="0"/>
          <a:lstStyle/>
          <a:p>
            <a:endParaRPr/>
          </a:p>
        </p:txBody>
      </p:sp>
      <p:sp>
        <p:nvSpPr>
          <p:cNvPr id="11" name="object 11"/>
          <p:cNvSpPr txBox="1"/>
          <p:nvPr/>
        </p:nvSpPr>
        <p:spPr>
          <a:xfrm>
            <a:off x="5708650" y="3501009"/>
            <a:ext cx="2331085"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Arial"/>
                <a:cs typeface="Arial"/>
              </a:rPr>
              <a:t>Philip</a:t>
            </a:r>
            <a:r>
              <a:rPr sz="2800" spc="-60" dirty="0">
                <a:latin typeface="Arial"/>
                <a:cs typeface="Arial"/>
              </a:rPr>
              <a:t> </a:t>
            </a:r>
            <a:r>
              <a:rPr sz="2800" spc="-10" dirty="0">
                <a:latin typeface="Arial"/>
                <a:cs typeface="Arial"/>
              </a:rPr>
              <a:t>Hoffman</a:t>
            </a:r>
            <a:endParaRPr sz="2800">
              <a:latin typeface="Arial"/>
              <a:cs typeface="Arial"/>
            </a:endParaRPr>
          </a:p>
        </p:txBody>
      </p:sp>
      <p:sp>
        <p:nvSpPr>
          <p:cNvPr id="12" name="object 12"/>
          <p:cNvSpPr/>
          <p:nvPr/>
        </p:nvSpPr>
        <p:spPr>
          <a:xfrm>
            <a:off x="5257800" y="4462398"/>
            <a:ext cx="3200400" cy="735330"/>
          </a:xfrm>
          <a:custGeom>
            <a:avLst/>
            <a:gdLst/>
            <a:ahLst/>
            <a:cxnLst/>
            <a:rect l="l" t="t" r="r" b="b"/>
            <a:pathLst>
              <a:path w="3200400" h="735329">
                <a:moveTo>
                  <a:pt x="2832861" y="0"/>
                </a:moveTo>
                <a:lnTo>
                  <a:pt x="367538" y="0"/>
                </a:lnTo>
                <a:lnTo>
                  <a:pt x="321442" y="2864"/>
                </a:lnTo>
                <a:lnTo>
                  <a:pt x="277053" y="11227"/>
                </a:lnTo>
                <a:lnTo>
                  <a:pt x="234715" y="24744"/>
                </a:lnTo>
                <a:lnTo>
                  <a:pt x="194774" y="43070"/>
                </a:lnTo>
                <a:lnTo>
                  <a:pt x="157572" y="65861"/>
                </a:lnTo>
                <a:lnTo>
                  <a:pt x="123457" y="92771"/>
                </a:lnTo>
                <a:lnTo>
                  <a:pt x="92771" y="123457"/>
                </a:lnTo>
                <a:lnTo>
                  <a:pt x="65861" y="157572"/>
                </a:lnTo>
                <a:lnTo>
                  <a:pt x="43070" y="194774"/>
                </a:lnTo>
                <a:lnTo>
                  <a:pt x="24744" y="234715"/>
                </a:lnTo>
                <a:lnTo>
                  <a:pt x="11227" y="277053"/>
                </a:lnTo>
                <a:lnTo>
                  <a:pt x="2864" y="321442"/>
                </a:lnTo>
                <a:lnTo>
                  <a:pt x="0" y="367538"/>
                </a:lnTo>
                <a:lnTo>
                  <a:pt x="2864" y="413633"/>
                </a:lnTo>
                <a:lnTo>
                  <a:pt x="11227" y="458022"/>
                </a:lnTo>
                <a:lnTo>
                  <a:pt x="24744" y="500360"/>
                </a:lnTo>
                <a:lnTo>
                  <a:pt x="43070" y="540301"/>
                </a:lnTo>
                <a:lnTo>
                  <a:pt x="65861" y="577503"/>
                </a:lnTo>
                <a:lnTo>
                  <a:pt x="92771" y="611618"/>
                </a:lnTo>
                <a:lnTo>
                  <a:pt x="123457" y="642304"/>
                </a:lnTo>
                <a:lnTo>
                  <a:pt x="157572" y="669214"/>
                </a:lnTo>
                <a:lnTo>
                  <a:pt x="194774" y="692005"/>
                </a:lnTo>
                <a:lnTo>
                  <a:pt x="234715" y="710331"/>
                </a:lnTo>
                <a:lnTo>
                  <a:pt x="277053" y="723848"/>
                </a:lnTo>
                <a:lnTo>
                  <a:pt x="321442" y="732211"/>
                </a:lnTo>
                <a:lnTo>
                  <a:pt x="367538" y="735076"/>
                </a:lnTo>
                <a:lnTo>
                  <a:pt x="2832861" y="735076"/>
                </a:lnTo>
                <a:lnTo>
                  <a:pt x="2878957" y="732211"/>
                </a:lnTo>
                <a:lnTo>
                  <a:pt x="2923346" y="723848"/>
                </a:lnTo>
                <a:lnTo>
                  <a:pt x="2965684" y="710331"/>
                </a:lnTo>
                <a:lnTo>
                  <a:pt x="3005625" y="692005"/>
                </a:lnTo>
                <a:lnTo>
                  <a:pt x="3042827" y="669214"/>
                </a:lnTo>
                <a:lnTo>
                  <a:pt x="3076942" y="642304"/>
                </a:lnTo>
                <a:lnTo>
                  <a:pt x="3107628" y="611618"/>
                </a:lnTo>
                <a:lnTo>
                  <a:pt x="3134538" y="577503"/>
                </a:lnTo>
                <a:lnTo>
                  <a:pt x="3157329" y="540301"/>
                </a:lnTo>
                <a:lnTo>
                  <a:pt x="3175655" y="500360"/>
                </a:lnTo>
                <a:lnTo>
                  <a:pt x="3189172" y="458022"/>
                </a:lnTo>
                <a:lnTo>
                  <a:pt x="3197535" y="413633"/>
                </a:lnTo>
                <a:lnTo>
                  <a:pt x="3200400" y="367538"/>
                </a:lnTo>
                <a:lnTo>
                  <a:pt x="3197535" y="321442"/>
                </a:lnTo>
                <a:lnTo>
                  <a:pt x="3189172" y="277053"/>
                </a:lnTo>
                <a:lnTo>
                  <a:pt x="3175655" y="234715"/>
                </a:lnTo>
                <a:lnTo>
                  <a:pt x="3157329" y="194774"/>
                </a:lnTo>
                <a:lnTo>
                  <a:pt x="3134538" y="157572"/>
                </a:lnTo>
                <a:lnTo>
                  <a:pt x="3107628" y="123457"/>
                </a:lnTo>
                <a:lnTo>
                  <a:pt x="3076942" y="92771"/>
                </a:lnTo>
                <a:lnTo>
                  <a:pt x="3042827" y="65861"/>
                </a:lnTo>
                <a:lnTo>
                  <a:pt x="3005625" y="43070"/>
                </a:lnTo>
                <a:lnTo>
                  <a:pt x="2965684" y="24744"/>
                </a:lnTo>
                <a:lnTo>
                  <a:pt x="2923346" y="11227"/>
                </a:lnTo>
                <a:lnTo>
                  <a:pt x="2878957" y="2864"/>
                </a:lnTo>
                <a:lnTo>
                  <a:pt x="2832861" y="0"/>
                </a:lnTo>
                <a:close/>
              </a:path>
            </a:pathLst>
          </a:custGeom>
          <a:solidFill>
            <a:srgbClr val="FFFFFF"/>
          </a:solidFill>
        </p:spPr>
        <p:txBody>
          <a:bodyPr wrap="square" lIns="0" tIns="0" rIns="0" bIns="0" rtlCol="0"/>
          <a:lstStyle/>
          <a:p>
            <a:endParaRPr/>
          </a:p>
        </p:txBody>
      </p:sp>
      <p:sp>
        <p:nvSpPr>
          <p:cNvPr id="13" name="object 13"/>
          <p:cNvSpPr/>
          <p:nvPr/>
        </p:nvSpPr>
        <p:spPr>
          <a:xfrm>
            <a:off x="5257800" y="4462398"/>
            <a:ext cx="3200400" cy="735330"/>
          </a:xfrm>
          <a:custGeom>
            <a:avLst/>
            <a:gdLst/>
            <a:ahLst/>
            <a:cxnLst/>
            <a:rect l="l" t="t" r="r" b="b"/>
            <a:pathLst>
              <a:path w="3200400" h="735329">
                <a:moveTo>
                  <a:pt x="0" y="367538"/>
                </a:moveTo>
                <a:lnTo>
                  <a:pt x="2864" y="321442"/>
                </a:lnTo>
                <a:lnTo>
                  <a:pt x="11227" y="277053"/>
                </a:lnTo>
                <a:lnTo>
                  <a:pt x="24744" y="234715"/>
                </a:lnTo>
                <a:lnTo>
                  <a:pt x="43070" y="194774"/>
                </a:lnTo>
                <a:lnTo>
                  <a:pt x="65861" y="157572"/>
                </a:lnTo>
                <a:lnTo>
                  <a:pt x="92771" y="123457"/>
                </a:lnTo>
                <a:lnTo>
                  <a:pt x="123457" y="92771"/>
                </a:lnTo>
                <a:lnTo>
                  <a:pt x="157572" y="65861"/>
                </a:lnTo>
                <a:lnTo>
                  <a:pt x="194774" y="43070"/>
                </a:lnTo>
                <a:lnTo>
                  <a:pt x="234715" y="24744"/>
                </a:lnTo>
                <a:lnTo>
                  <a:pt x="277053" y="11227"/>
                </a:lnTo>
                <a:lnTo>
                  <a:pt x="321442" y="2864"/>
                </a:lnTo>
                <a:lnTo>
                  <a:pt x="367538" y="0"/>
                </a:lnTo>
                <a:lnTo>
                  <a:pt x="2832861" y="0"/>
                </a:lnTo>
                <a:lnTo>
                  <a:pt x="2878957" y="2864"/>
                </a:lnTo>
                <a:lnTo>
                  <a:pt x="2923346" y="11227"/>
                </a:lnTo>
                <a:lnTo>
                  <a:pt x="2965684" y="24744"/>
                </a:lnTo>
                <a:lnTo>
                  <a:pt x="3005625" y="43070"/>
                </a:lnTo>
                <a:lnTo>
                  <a:pt x="3042827" y="65861"/>
                </a:lnTo>
                <a:lnTo>
                  <a:pt x="3076942" y="92771"/>
                </a:lnTo>
                <a:lnTo>
                  <a:pt x="3107628" y="123457"/>
                </a:lnTo>
                <a:lnTo>
                  <a:pt x="3134538" y="157572"/>
                </a:lnTo>
                <a:lnTo>
                  <a:pt x="3157329" y="194774"/>
                </a:lnTo>
                <a:lnTo>
                  <a:pt x="3175655" y="234715"/>
                </a:lnTo>
                <a:lnTo>
                  <a:pt x="3189172" y="277053"/>
                </a:lnTo>
                <a:lnTo>
                  <a:pt x="3197535" y="321442"/>
                </a:lnTo>
                <a:lnTo>
                  <a:pt x="3200400" y="367538"/>
                </a:lnTo>
                <a:lnTo>
                  <a:pt x="3197535" y="413633"/>
                </a:lnTo>
                <a:lnTo>
                  <a:pt x="3189172" y="458022"/>
                </a:lnTo>
                <a:lnTo>
                  <a:pt x="3175655" y="500360"/>
                </a:lnTo>
                <a:lnTo>
                  <a:pt x="3157329" y="540301"/>
                </a:lnTo>
                <a:lnTo>
                  <a:pt x="3134538" y="577503"/>
                </a:lnTo>
                <a:lnTo>
                  <a:pt x="3107628" y="611618"/>
                </a:lnTo>
                <a:lnTo>
                  <a:pt x="3076942" y="642304"/>
                </a:lnTo>
                <a:lnTo>
                  <a:pt x="3042827" y="669214"/>
                </a:lnTo>
                <a:lnTo>
                  <a:pt x="3005625" y="692005"/>
                </a:lnTo>
                <a:lnTo>
                  <a:pt x="2965684" y="710331"/>
                </a:lnTo>
                <a:lnTo>
                  <a:pt x="2923346" y="723848"/>
                </a:lnTo>
                <a:lnTo>
                  <a:pt x="2878957" y="732211"/>
                </a:lnTo>
                <a:lnTo>
                  <a:pt x="2832861" y="735076"/>
                </a:lnTo>
                <a:lnTo>
                  <a:pt x="367538" y="735076"/>
                </a:lnTo>
                <a:lnTo>
                  <a:pt x="321442" y="732211"/>
                </a:lnTo>
                <a:lnTo>
                  <a:pt x="277053" y="723848"/>
                </a:lnTo>
                <a:lnTo>
                  <a:pt x="234715" y="710331"/>
                </a:lnTo>
                <a:lnTo>
                  <a:pt x="194774" y="692005"/>
                </a:lnTo>
                <a:lnTo>
                  <a:pt x="157572" y="669214"/>
                </a:lnTo>
                <a:lnTo>
                  <a:pt x="123457" y="642304"/>
                </a:lnTo>
                <a:lnTo>
                  <a:pt x="92771" y="611618"/>
                </a:lnTo>
                <a:lnTo>
                  <a:pt x="65861" y="577503"/>
                </a:lnTo>
                <a:lnTo>
                  <a:pt x="43070" y="540301"/>
                </a:lnTo>
                <a:lnTo>
                  <a:pt x="24744" y="500360"/>
                </a:lnTo>
                <a:lnTo>
                  <a:pt x="11227" y="458022"/>
                </a:lnTo>
                <a:lnTo>
                  <a:pt x="2864" y="413633"/>
                </a:lnTo>
                <a:lnTo>
                  <a:pt x="0" y="367538"/>
                </a:lnTo>
                <a:close/>
              </a:path>
            </a:pathLst>
          </a:custGeom>
          <a:ln w="12699">
            <a:solidFill>
              <a:srgbClr val="000000"/>
            </a:solidFill>
          </a:ln>
        </p:spPr>
        <p:txBody>
          <a:bodyPr wrap="square" lIns="0" tIns="0" rIns="0" bIns="0" rtlCol="0"/>
          <a:lstStyle/>
          <a:p>
            <a:endParaRPr/>
          </a:p>
        </p:txBody>
      </p:sp>
      <p:sp>
        <p:nvSpPr>
          <p:cNvPr id="14" name="object 14"/>
          <p:cNvSpPr txBox="1"/>
          <p:nvPr/>
        </p:nvSpPr>
        <p:spPr>
          <a:xfrm>
            <a:off x="5740653" y="4594986"/>
            <a:ext cx="1072515"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Arial"/>
                <a:cs typeface="Arial"/>
              </a:rPr>
              <a:t>Phil</a:t>
            </a:r>
            <a:r>
              <a:rPr sz="2800" dirty="0">
                <a:latin typeface="Arial"/>
                <a:cs typeface="Arial"/>
              </a:rPr>
              <a:t>i</a:t>
            </a:r>
            <a:r>
              <a:rPr sz="2800" spc="-5" dirty="0">
                <a:latin typeface="Arial"/>
                <a:cs typeface="Arial"/>
              </a:rPr>
              <a:t>ps</a:t>
            </a:r>
            <a:endParaRPr sz="2800">
              <a:latin typeface="Arial"/>
              <a:cs typeface="Arial"/>
            </a:endParaRPr>
          </a:p>
        </p:txBody>
      </p:sp>
      <p:sp>
        <p:nvSpPr>
          <p:cNvPr id="15" name="object 15"/>
          <p:cNvSpPr/>
          <p:nvPr/>
        </p:nvSpPr>
        <p:spPr>
          <a:xfrm>
            <a:off x="609600" y="3276600"/>
            <a:ext cx="838200" cy="822325"/>
          </a:xfrm>
          <a:custGeom>
            <a:avLst/>
            <a:gdLst/>
            <a:ahLst/>
            <a:cxnLst/>
            <a:rect l="l" t="t" r="r" b="b"/>
            <a:pathLst>
              <a:path w="838200" h="822325">
                <a:moveTo>
                  <a:pt x="419100" y="0"/>
                </a:moveTo>
                <a:lnTo>
                  <a:pt x="370225" y="2765"/>
                </a:lnTo>
                <a:lnTo>
                  <a:pt x="323005" y="10855"/>
                </a:lnTo>
                <a:lnTo>
                  <a:pt x="277756" y="23963"/>
                </a:lnTo>
                <a:lnTo>
                  <a:pt x="234792" y="41778"/>
                </a:lnTo>
                <a:lnTo>
                  <a:pt x="194427" y="63995"/>
                </a:lnTo>
                <a:lnTo>
                  <a:pt x="156976" y="90303"/>
                </a:lnTo>
                <a:lnTo>
                  <a:pt x="122753" y="120396"/>
                </a:lnTo>
                <a:lnTo>
                  <a:pt x="92073" y="153963"/>
                </a:lnTo>
                <a:lnTo>
                  <a:pt x="65250" y="190699"/>
                </a:lnTo>
                <a:lnTo>
                  <a:pt x="42598" y="230293"/>
                </a:lnTo>
                <a:lnTo>
                  <a:pt x="24433" y="272439"/>
                </a:lnTo>
                <a:lnTo>
                  <a:pt x="11068" y="316827"/>
                </a:lnTo>
                <a:lnTo>
                  <a:pt x="2819" y="363150"/>
                </a:lnTo>
                <a:lnTo>
                  <a:pt x="0" y="411099"/>
                </a:lnTo>
                <a:lnTo>
                  <a:pt x="2819" y="459073"/>
                </a:lnTo>
                <a:lnTo>
                  <a:pt x="11068" y="505417"/>
                </a:lnTo>
                <a:lnTo>
                  <a:pt x="24433" y="549823"/>
                </a:lnTo>
                <a:lnTo>
                  <a:pt x="42598" y="591984"/>
                </a:lnTo>
                <a:lnTo>
                  <a:pt x="65250" y="631591"/>
                </a:lnTo>
                <a:lnTo>
                  <a:pt x="92073" y="668337"/>
                </a:lnTo>
                <a:lnTo>
                  <a:pt x="122753" y="701913"/>
                </a:lnTo>
                <a:lnTo>
                  <a:pt x="156976" y="732011"/>
                </a:lnTo>
                <a:lnTo>
                  <a:pt x="194427" y="758323"/>
                </a:lnTo>
                <a:lnTo>
                  <a:pt x="234792" y="780543"/>
                </a:lnTo>
                <a:lnTo>
                  <a:pt x="277756" y="798360"/>
                </a:lnTo>
                <a:lnTo>
                  <a:pt x="323005" y="811468"/>
                </a:lnTo>
                <a:lnTo>
                  <a:pt x="370225" y="819559"/>
                </a:lnTo>
                <a:lnTo>
                  <a:pt x="419100" y="822325"/>
                </a:lnTo>
                <a:lnTo>
                  <a:pt x="467974" y="819559"/>
                </a:lnTo>
                <a:lnTo>
                  <a:pt x="515194" y="811468"/>
                </a:lnTo>
                <a:lnTo>
                  <a:pt x="560443" y="798360"/>
                </a:lnTo>
                <a:lnTo>
                  <a:pt x="603407" y="780543"/>
                </a:lnTo>
                <a:lnTo>
                  <a:pt x="643772" y="758323"/>
                </a:lnTo>
                <a:lnTo>
                  <a:pt x="681223" y="732011"/>
                </a:lnTo>
                <a:lnTo>
                  <a:pt x="715446" y="701913"/>
                </a:lnTo>
                <a:lnTo>
                  <a:pt x="746126" y="668337"/>
                </a:lnTo>
                <a:lnTo>
                  <a:pt x="772949" y="631591"/>
                </a:lnTo>
                <a:lnTo>
                  <a:pt x="795601" y="591984"/>
                </a:lnTo>
                <a:lnTo>
                  <a:pt x="813766" y="549823"/>
                </a:lnTo>
                <a:lnTo>
                  <a:pt x="827131" y="505417"/>
                </a:lnTo>
                <a:lnTo>
                  <a:pt x="835380" y="459073"/>
                </a:lnTo>
                <a:lnTo>
                  <a:pt x="838200" y="411099"/>
                </a:lnTo>
                <a:lnTo>
                  <a:pt x="835380" y="363150"/>
                </a:lnTo>
                <a:lnTo>
                  <a:pt x="827131" y="316827"/>
                </a:lnTo>
                <a:lnTo>
                  <a:pt x="813766" y="272439"/>
                </a:lnTo>
                <a:lnTo>
                  <a:pt x="795601" y="230293"/>
                </a:lnTo>
                <a:lnTo>
                  <a:pt x="772949" y="190699"/>
                </a:lnTo>
                <a:lnTo>
                  <a:pt x="746126" y="153963"/>
                </a:lnTo>
                <a:lnTo>
                  <a:pt x="715446" y="120396"/>
                </a:lnTo>
                <a:lnTo>
                  <a:pt x="681223" y="90303"/>
                </a:lnTo>
                <a:lnTo>
                  <a:pt x="643772" y="63995"/>
                </a:lnTo>
                <a:lnTo>
                  <a:pt x="603407" y="41778"/>
                </a:lnTo>
                <a:lnTo>
                  <a:pt x="560443" y="23963"/>
                </a:lnTo>
                <a:lnTo>
                  <a:pt x="515194" y="10855"/>
                </a:lnTo>
                <a:lnTo>
                  <a:pt x="467974" y="2765"/>
                </a:lnTo>
                <a:lnTo>
                  <a:pt x="419100" y="0"/>
                </a:lnTo>
                <a:close/>
              </a:path>
            </a:pathLst>
          </a:custGeom>
          <a:solidFill>
            <a:srgbClr val="CCEBFF"/>
          </a:solidFill>
        </p:spPr>
        <p:txBody>
          <a:bodyPr wrap="square" lIns="0" tIns="0" rIns="0" bIns="0" rtlCol="0"/>
          <a:lstStyle/>
          <a:p>
            <a:endParaRPr/>
          </a:p>
        </p:txBody>
      </p:sp>
      <p:sp>
        <p:nvSpPr>
          <p:cNvPr id="16" name="object 16"/>
          <p:cNvSpPr/>
          <p:nvPr/>
        </p:nvSpPr>
        <p:spPr>
          <a:xfrm>
            <a:off x="609600" y="3276600"/>
            <a:ext cx="838200" cy="822325"/>
          </a:xfrm>
          <a:custGeom>
            <a:avLst/>
            <a:gdLst/>
            <a:ahLst/>
            <a:cxnLst/>
            <a:rect l="l" t="t" r="r" b="b"/>
            <a:pathLst>
              <a:path w="838200" h="822325">
                <a:moveTo>
                  <a:pt x="0" y="411099"/>
                </a:moveTo>
                <a:lnTo>
                  <a:pt x="2819" y="363150"/>
                </a:lnTo>
                <a:lnTo>
                  <a:pt x="11068" y="316827"/>
                </a:lnTo>
                <a:lnTo>
                  <a:pt x="24433" y="272439"/>
                </a:lnTo>
                <a:lnTo>
                  <a:pt x="42598" y="230293"/>
                </a:lnTo>
                <a:lnTo>
                  <a:pt x="65250" y="190699"/>
                </a:lnTo>
                <a:lnTo>
                  <a:pt x="92073" y="153963"/>
                </a:lnTo>
                <a:lnTo>
                  <a:pt x="122753" y="120395"/>
                </a:lnTo>
                <a:lnTo>
                  <a:pt x="156976" y="90303"/>
                </a:lnTo>
                <a:lnTo>
                  <a:pt x="194427" y="63995"/>
                </a:lnTo>
                <a:lnTo>
                  <a:pt x="234792" y="41778"/>
                </a:lnTo>
                <a:lnTo>
                  <a:pt x="277756" y="23963"/>
                </a:lnTo>
                <a:lnTo>
                  <a:pt x="323005" y="10855"/>
                </a:lnTo>
                <a:lnTo>
                  <a:pt x="370225" y="2765"/>
                </a:lnTo>
                <a:lnTo>
                  <a:pt x="419100" y="0"/>
                </a:lnTo>
                <a:lnTo>
                  <a:pt x="467974" y="2765"/>
                </a:lnTo>
                <a:lnTo>
                  <a:pt x="515194" y="10855"/>
                </a:lnTo>
                <a:lnTo>
                  <a:pt x="560443" y="23963"/>
                </a:lnTo>
                <a:lnTo>
                  <a:pt x="603407" y="41778"/>
                </a:lnTo>
                <a:lnTo>
                  <a:pt x="643772" y="63995"/>
                </a:lnTo>
                <a:lnTo>
                  <a:pt x="681223" y="90303"/>
                </a:lnTo>
                <a:lnTo>
                  <a:pt x="715446" y="120396"/>
                </a:lnTo>
                <a:lnTo>
                  <a:pt x="746126" y="153963"/>
                </a:lnTo>
                <a:lnTo>
                  <a:pt x="772949" y="190699"/>
                </a:lnTo>
                <a:lnTo>
                  <a:pt x="795601" y="230293"/>
                </a:lnTo>
                <a:lnTo>
                  <a:pt x="813766" y="272439"/>
                </a:lnTo>
                <a:lnTo>
                  <a:pt x="827131" y="316827"/>
                </a:lnTo>
                <a:lnTo>
                  <a:pt x="835380" y="363150"/>
                </a:lnTo>
                <a:lnTo>
                  <a:pt x="838200" y="411099"/>
                </a:lnTo>
                <a:lnTo>
                  <a:pt x="835380" y="459073"/>
                </a:lnTo>
                <a:lnTo>
                  <a:pt x="827131" y="505417"/>
                </a:lnTo>
                <a:lnTo>
                  <a:pt x="813766" y="549823"/>
                </a:lnTo>
                <a:lnTo>
                  <a:pt x="795601" y="591984"/>
                </a:lnTo>
                <a:lnTo>
                  <a:pt x="772949" y="631591"/>
                </a:lnTo>
                <a:lnTo>
                  <a:pt x="746126" y="668337"/>
                </a:lnTo>
                <a:lnTo>
                  <a:pt x="715446" y="701913"/>
                </a:lnTo>
                <a:lnTo>
                  <a:pt x="681223" y="732011"/>
                </a:lnTo>
                <a:lnTo>
                  <a:pt x="643772" y="758323"/>
                </a:lnTo>
                <a:lnTo>
                  <a:pt x="603407" y="780543"/>
                </a:lnTo>
                <a:lnTo>
                  <a:pt x="560443" y="798360"/>
                </a:lnTo>
                <a:lnTo>
                  <a:pt x="515194" y="811468"/>
                </a:lnTo>
                <a:lnTo>
                  <a:pt x="467974" y="819559"/>
                </a:lnTo>
                <a:lnTo>
                  <a:pt x="419100" y="822325"/>
                </a:lnTo>
                <a:lnTo>
                  <a:pt x="370225" y="819559"/>
                </a:lnTo>
                <a:lnTo>
                  <a:pt x="323005" y="811468"/>
                </a:lnTo>
                <a:lnTo>
                  <a:pt x="277756" y="798360"/>
                </a:lnTo>
                <a:lnTo>
                  <a:pt x="234792" y="780543"/>
                </a:lnTo>
                <a:lnTo>
                  <a:pt x="194427" y="758323"/>
                </a:lnTo>
                <a:lnTo>
                  <a:pt x="156976" y="732011"/>
                </a:lnTo>
                <a:lnTo>
                  <a:pt x="122753" y="701913"/>
                </a:lnTo>
                <a:lnTo>
                  <a:pt x="92073" y="668337"/>
                </a:lnTo>
                <a:lnTo>
                  <a:pt x="65250" y="631591"/>
                </a:lnTo>
                <a:lnTo>
                  <a:pt x="42598" y="591984"/>
                </a:lnTo>
                <a:lnTo>
                  <a:pt x="24433" y="549823"/>
                </a:lnTo>
                <a:lnTo>
                  <a:pt x="11068" y="505417"/>
                </a:lnTo>
                <a:lnTo>
                  <a:pt x="2819" y="459073"/>
                </a:lnTo>
                <a:lnTo>
                  <a:pt x="0" y="411099"/>
                </a:lnTo>
                <a:close/>
              </a:path>
            </a:pathLst>
          </a:custGeom>
          <a:ln w="12700">
            <a:solidFill>
              <a:srgbClr val="000000"/>
            </a:solidFill>
          </a:ln>
        </p:spPr>
        <p:txBody>
          <a:bodyPr wrap="square" lIns="0" tIns="0" rIns="0" bIns="0" rtlCol="0"/>
          <a:lstStyle/>
          <a:p>
            <a:endParaRPr/>
          </a:p>
        </p:txBody>
      </p:sp>
      <p:sp>
        <p:nvSpPr>
          <p:cNvPr id="17" name="object 17"/>
          <p:cNvSpPr txBox="1"/>
          <p:nvPr/>
        </p:nvSpPr>
        <p:spPr>
          <a:xfrm>
            <a:off x="880059" y="3418408"/>
            <a:ext cx="297180" cy="514350"/>
          </a:xfrm>
          <a:prstGeom prst="rect">
            <a:avLst/>
          </a:prstGeom>
        </p:spPr>
        <p:txBody>
          <a:bodyPr vert="horz" wrap="square" lIns="0" tIns="13335" rIns="0" bIns="0" rtlCol="0">
            <a:spAutoFit/>
          </a:bodyPr>
          <a:lstStyle/>
          <a:p>
            <a:pPr marL="12700">
              <a:lnSpc>
                <a:spcPct val="100000"/>
              </a:lnSpc>
              <a:spcBef>
                <a:spcPts val="105"/>
              </a:spcBef>
            </a:pPr>
            <a:r>
              <a:rPr sz="3200" dirty="0">
                <a:latin typeface="Arial"/>
                <a:cs typeface="Arial"/>
              </a:rPr>
              <a:t>A</a:t>
            </a:r>
            <a:endParaRPr sz="3200">
              <a:latin typeface="Arial"/>
              <a:cs typeface="Arial"/>
            </a:endParaRPr>
          </a:p>
        </p:txBody>
      </p:sp>
      <p:sp>
        <p:nvSpPr>
          <p:cNvPr id="18" name="object 18"/>
          <p:cNvSpPr/>
          <p:nvPr/>
        </p:nvSpPr>
        <p:spPr>
          <a:xfrm>
            <a:off x="609600" y="4435475"/>
            <a:ext cx="838200" cy="822325"/>
          </a:xfrm>
          <a:custGeom>
            <a:avLst/>
            <a:gdLst/>
            <a:ahLst/>
            <a:cxnLst/>
            <a:rect l="l" t="t" r="r" b="b"/>
            <a:pathLst>
              <a:path w="838200" h="822325">
                <a:moveTo>
                  <a:pt x="419100" y="0"/>
                </a:moveTo>
                <a:lnTo>
                  <a:pt x="370225" y="2765"/>
                </a:lnTo>
                <a:lnTo>
                  <a:pt x="323005" y="10856"/>
                </a:lnTo>
                <a:lnTo>
                  <a:pt x="277756" y="23964"/>
                </a:lnTo>
                <a:lnTo>
                  <a:pt x="234792" y="41781"/>
                </a:lnTo>
                <a:lnTo>
                  <a:pt x="194427" y="64001"/>
                </a:lnTo>
                <a:lnTo>
                  <a:pt x="156976" y="90313"/>
                </a:lnTo>
                <a:lnTo>
                  <a:pt x="122753" y="120411"/>
                </a:lnTo>
                <a:lnTo>
                  <a:pt x="92073" y="153987"/>
                </a:lnTo>
                <a:lnTo>
                  <a:pt x="65250" y="190733"/>
                </a:lnTo>
                <a:lnTo>
                  <a:pt x="42598" y="230340"/>
                </a:lnTo>
                <a:lnTo>
                  <a:pt x="24433" y="272501"/>
                </a:lnTo>
                <a:lnTo>
                  <a:pt x="11068" y="316907"/>
                </a:lnTo>
                <a:lnTo>
                  <a:pt x="2819" y="363251"/>
                </a:lnTo>
                <a:lnTo>
                  <a:pt x="0" y="411225"/>
                </a:lnTo>
                <a:lnTo>
                  <a:pt x="2819" y="459174"/>
                </a:lnTo>
                <a:lnTo>
                  <a:pt x="11068" y="505497"/>
                </a:lnTo>
                <a:lnTo>
                  <a:pt x="24433" y="549885"/>
                </a:lnTo>
                <a:lnTo>
                  <a:pt x="42598" y="592031"/>
                </a:lnTo>
                <a:lnTo>
                  <a:pt x="65250" y="631625"/>
                </a:lnTo>
                <a:lnTo>
                  <a:pt x="92073" y="668361"/>
                </a:lnTo>
                <a:lnTo>
                  <a:pt x="122753" y="701929"/>
                </a:lnTo>
                <a:lnTo>
                  <a:pt x="156976" y="732021"/>
                </a:lnTo>
                <a:lnTo>
                  <a:pt x="194427" y="758329"/>
                </a:lnTo>
                <a:lnTo>
                  <a:pt x="234792" y="780546"/>
                </a:lnTo>
                <a:lnTo>
                  <a:pt x="277756" y="798361"/>
                </a:lnTo>
                <a:lnTo>
                  <a:pt x="323005" y="811469"/>
                </a:lnTo>
                <a:lnTo>
                  <a:pt x="370225" y="819559"/>
                </a:lnTo>
                <a:lnTo>
                  <a:pt x="419100" y="822325"/>
                </a:lnTo>
                <a:lnTo>
                  <a:pt x="467974" y="819559"/>
                </a:lnTo>
                <a:lnTo>
                  <a:pt x="515194" y="811469"/>
                </a:lnTo>
                <a:lnTo>
                  <a:pt x="560443" y="798361"/>
                </a:lnTo>
                <a:lnTo>
                  <a:pt x="603407" y="780546"/>
                </a:lnTo>
                <a:lnTo>
                  <a:pt x="643772" y="758329"/>
                </a:lnTo>
                <a:lnTo>
                  <a:pt x="681223" y="732021"/>
                </a:lnTo>
                <a:lnTo>
                  <a:pt x="715446" y="701929"/>
                </a:lnTo>
                <a:lnTo>
                  <a:pt x="746126" y="668361"/>
                </a:lnTo>
                <a:lnTo>
                  <a:pt x="772949" y="631625"/>
                </a:lnTo>
                <a:lnTo>
                  <a:pt x="795601" y="592031"/>
                </a:lnTo>
                <a:lnTo>
                  <a:pt x="813766" y="549885"/>
                </a:lnTo>
                <a:lnTo>
                  <a:pt x="827131" y="505497"/>
                </a:lnTo>
                <a:lnTo>
                  <a:pt x="835380" y="459174"/>
                </a:lnTo>
                <a:lnTo>
                  <a:pt x="838200" y="411225"/>
                </a:lnTo>
                <a:lnTo>
                  <a:pt x="835380" y="363251"/>
                </a:lnTo>
                <a:lnTo>
                  <a:pt x="827131" y="316907"/>
                </a:lnTo>
                <a:lnTo>
                  <a:pt x="813766" y="272501"/>
                </a:lnTo>
                <a:lnTo>
                  <a:pt x="795601" y="230340"/>
                </a:lnTo>
                <a:lnTo>
                  <a:pt x="772949" y="190733"/>
                </a:lnTo>
                <a:lnTo>
                  <a:pt x="746126" y="153987"/>
                </a:lnTo>
                <a:lnTo>
                  <a:pt x="715446" y="120411"/>
                </a:lnTo>
                <a:lnTo>
                  <a:pt x="681223" y="90313"/>
                </a:lnTo>
                <a:lnTo>
                  <a:pt x="643772" y="64001"/>
                </a:lnTo>
                <a:lnTo>
                  <a:pt x="603407" y="41781"/>
                </a:lnTo>
                <a:lnTo>
                  <a:pt x="560443" y="23964"/>
                </a:lnTo>
                <a:lnTo>
                  <a:pt x="515194" y="10856"/>
                </a:lnTo>
                <a:lnTo>
                  <a:pt x="467974" y="2765"/>
                </a:lnTo>
                <a:lnTo>
                  <a:pt x="419100" y="0"/>
                </a:lnTo>
                <a:close/>
              </a:path>
            </a:pathLst>
          </a:custGeom>
          <a:solidFill>
            <a:srgbClr val="CCEBFF"/>
          </a:solidFill>
        </p:spPr>
        <p:txBody>
          <a:bodyPr wrap="square" lIns="0" tIns="0" rIns="0" bIns="0" rtlCol="0"/>
          <a:lstStyle/>
          <a:p>
            <a:endParaRPr/>
          </a:p>
        </p:txBody>
      </p:sp>
      <p:sp>
        <p:nvSpPr>
          <p:cNvPr id="19" name="object 19"/>
          <p:cNvSpPr/>
          <p:nvPr/>
        </p:nvSpPr>
        <p:spPr>
          <a:xfrm>
            <a:off x="609600" y="4435475"/>
            <a:ext cx="838200" cy="822325"/>
          </a:xfrm>
          <a:custGeom>
            <a:avLst/>
            <a:gdLst/>
            <a:ahLst/>
            <a:cxnLst/>
            <a:rect l="l" t="t" r="r" b="b"/>
            <a:pathLst>
              <a:path w="838200" h="822325">
                <a:moveTo>
                  <a:pt x="0" y="411225"/>
                </a:moveTo>
                <a:lnTo>
                  <a:pt x="2819" y="363251"/>
                </a:lnTo>
                <a:lnTo>
                  <a:pt x="11068" y="316907"/>
                </a:lnTo>
                <a:lnTo>
                  <a:pt x="24433" y="272501"/>
                </a:lnTo>
                <a:lnTo>
                  <a:pt x="42598" y="230340"/>
                </a:lnTo>
                <a:lnTo>
                  <a:pt x="65250" y="190733"/>
                </a:lnTo>
                <a:lnTo>
                  <a:pt x="92073" y="153987"/>
                </a:lnTo>
                <a:lnTo>
                  <a:pt x="122753" y="120411"/>
                </a:lnTo>
                <a:lnTo>
                  <a:pt x="156976" y="90313"/>
                </a:lnTo>
                <a:lnTo>
                  <a:pt x="194427" y="64001"/>
                </a:lnTo>
                <a:lnTo>
                  <a:pt x="234792" y="41781"/>
                </a:lnTo>
                <a:lnTo>
                  <a:pt x="277756" y="23964"/>
                </a:lnTo>
                <a:lnTo>
                  <a:pt x="323005" y="10856"/>
                </a:lnTo>
                <a:lnTo>
                  <a:pt x="370225" y="2765"/>
                </a:lnTo>
                <a:lnTo>
                  <a:pt x="419100" y="0"/>
                </a:lnTo>
                <a:lnTo>
                  <a:pt x="467974" y="2765"/>
                </a:lnTo>
                <a:lnTo>
                  <a:pt x="515194" y="10856"/>
                </a:lnTo>
                <a:lnTo>
                  <a:pt x="560443" y="23964"/>
                </a:lnTo>
                <a:lnTo>
                  <a:pt x="603407" y="41781"/>
                </a:lnTo>
                <a:lnTo>
                  <a:pt x="643772" y="64001"/>
                </a:lnTo>
                <a:lnTo>
                  <a:pt x="681223" y="90313"/>
                </a:lnTo>
                <a:lnTo>
                  <a:pt x="715446" y="120411"/>
                </a:lnTo>
                <a:lnTo>
                  <a:pt x="746126" y="153987"/>
                </a:lnTo>
                <a:lnTo>
                  <a:pt x="772949" y="190733"/>
                </a:lnTo>
                <a:lnTo>
                  <a:pt x="795601" y="230340"/>
                </a:lnTo>
                <a:lnTo>
                  <a:pt x="813766" y="272501"/>
                </a:lnTo>
                <a:lnTo>
                  <a:pt x="827131" y="316907"/>
                </a:lnTo>
                <a:lnTo>
                  <a:pt x="835380" y="363251"/>
                </a:lnTo>
                <a:lnTo>
                  <a:pt x="838200" y="411225"/>
                </a:lnTo>
                <a:lnTo>
                  <a:pt x="835380" y="459174"/>
                </a:lnTo>
                <a:lnTo>
                  <a:pt x="827131" y="505497"/>
                </a:lnTo>
                <a:lnTo>
                  <a:pt x="813766" y="549885"/>
                </a:lnTo>
                <a:lnTo>
                  <a:pt x="795601" y="592031"/>
                </a:lnTo>
                <a:lnTo>
                  <a:pt x="772949" y="631625"/>
                </a:lnTo>
                <a:lnTo>
                  <a:pt x="746126" y="668361"/>
                </a:lnTo>
                <a:lnTo>
                  <a:pt x="715446" y="701929"/>
                </a:lnTo>
                <a:lnTo>
                  <a:pt x="681223" y="732021"/>
                </a:lnTo>
                <a:lnTo>
                  <a:pt x="643772" y="758329"/>
                </a:lnTo>
                <a:lnTo>
                  <a:pt x="603407" y="780546"/>
                </a:lnTo>
                <a:lnTo>
                  <a:pt x="560443" y="798361"/>
                </a:lnTo>
                <a:lnTo>
                  <a:pt x="515194" y="811469"/>
                </a:lnTo>
                <a:lnTo>
                  <a:pt x="467974" y="819559"/>
                </a:lnTo>
                <a:lnTo>
                  <a:pt x="419100" y="822325"/>
                </a:lnTo>
                <a:lnTo>
                  <a:pt x="370225" y="819559"/>
                </a:lnTo>
                <a:lnTo>
                  <a:pt x="323005" y="811469"/>
                </a:lnTo>
                <a:lnTo>
                  <a:pt x="277756" y="798361"/>
                </a:lnTo>
                <a:lnTo>
                  <a:pt x="234792" y="780546"/>
                </a:lnTo>
                <a:lnTo>
                  <a:pt x="194427" y="758329"/>
                </a:lnTo>
                <a:lnTo>
                  <a:pt x="156976" y="732021"/>
                </a:lnTo>
                <a:lnTo>
                  <a:pt x="122753" y="701928"/>
                </a:lnTo>
                <a:lnTo>
                  <a:pt x="92073" y="668361"/>
                </a:lnTo>
                <a:lnTo>
                  <a:pt x="65250" y="631625"/>
                </a:lnTo>
                <a:lnTo>
                  <a:pt x="42598" y="592031"/>
                </a:lnTo>
                <a:lnTo>
                  <a:pt x="24433" y="549885"/>
                </a:lnTo>
                <a:lnTo>
                  <a:pt x="11068" y="505497"/>
                </a:lnTo>
                <a:lnTo>
                  <a:pt x="2819" y="459174"/>
                </a:lnTo>
                <a:lnTo>
                  <a:pt x="0" y="411225"/>
                </a:lnTo>
                <a:close/>
              </a:path>
            </a:pathLst>
          </a:custGeom>
          <a:ln w="12700">
            <a:solidFill>
              <a:srgbClr val="000000"/>
            </a:solidFill>
          </a:ln>
        </p:spPr>
        <p:txBody>
          <a:bodyPr wrap="square" lIns="0" tIns="0" rIns="0" bIns="0" rtlCol="0"/>
          <a:lstStyle/>
          <a:p>
            <a:endParaRPr/>
          </a:p>
        </p:txBody>
      </p:sp>
      <p:sp>
        <p:nvSpPr>
          <p:cNvPr id="20" name="object 20"/>
          <p:cNvSpPr txBox="1"/>
          <p:nvPr/>
        </p:nvSpPr>
        <p:spPr>
          <a:xfrm>
            <a:off x="880059" y="4577588"/>
            <a:ext cx="297180" cy="513715"/>
          </a:xfrm>
          <a:prstGeom prst="rect">
            <a:avLst/>
          </a:prstGeom>
        </p:spPr>
        <p:txBody>
          <a:bodyPr vert="horz" wrap="square" lIns="0" tIns="12700" rIns="0" bIns="0" rtlCol="0">
            <a:spAutoFit/>
          </a:bodyPr>
          <a:lstStyle/>
          <a:p>
            <a:pPr marL="12700">
              <a:lnSpc>
                <a:spcPct val="100000"/>
              </a:lnSpc>
              <a:spcBef>
                <a:spcPts val="100"/>
              </a:spcBef>
            </a:pPr>
            <a:r>
              <a:rPr sz="3200" dirty="0">
                <a:latin typeface="Arial"/>
                <a:cs typeface="Arial"/>
              </a:rPr>
              <a:t>B</a:t>
            </a:r>
            <a:endParaRPr sz="3200">
              <a:latin typeface="Arial"/>
              <a:cs typeface="Arial"/>
            </a:endParaRPr>
          </a:p>
        </p:txBody>
      </p:sp>
      <p:sp>
        <p:nvSpPr>
          <p:cNvPr id="21" name="object 21"/>
          <p:cNvSpPr/>
          <p:nvPr/>
        </p:nvSpPr>
        <p:spPr>
          <a:xfrm>
            <a:off x="4800600" y="3292475"/>
            <a:ext cx="838200" cy="822325"/>
          </a:xfrm>
          <a:custGeom>
            <a:avLst/>
            <a:gdLst/>
            <a:ahLst/>
            <a:cxnLst/>
            <a:rect l="l" t="t" r="r" b="b"/>
            <a:pathLst>
              <a:path w="838200" h="822325">
                <a:moveTo>
                  <a:pt x="419100" y="0"/>
                </a:moveTo>
                <a:lnTo>
                  <a:pt x="370213" y="2765"/>
                </a:lnTo>
                <a:lnTo>
                  <a:pt x="322985" y="10856"/>
                </a:lnTo>
                <a:lnTo>
                  <a:pt x="277731" y="23964"/>
                </a:lnTo>
                <a:lnTo>
                  <a:pt x="234764" y="41781"/>
                </a:lnTo>
                <a:lnTo>
                  <a:pt x="194399" y="64001"/>
                </a:lnTo>
                <a:lnTo>
                  <a:pt x="156949" y="90313"/>
                </a:lnTo>
                <a:lnTo>
                  <a:pt x="122729" y="120411"/>
                </a:lnTo>
                <a:lnTo>
                  <a:pt x="92053" y="153987"/>
                </a:lnTo>
                <a:lnTo>
                  <a:pt x="65234" y="190733"/>
                </a:lnTo>
                <a:lnTo>
                  <a:pt x="42587" y="230340"/>
                </a:lnTo>
                <a:lnTo>
                  <a:pt x="24426" y="272501"/>
                </a:lnTo>
                <a:lnTo>
                  <a:pt x="11065" y="316907"/>
                </a:lnTo>
                <a:lnTo>
                  <a:pt x="2818" y="363251"/>
                </a:lnTo>
                <a:lnTo>
                  <a:pt x="0" y="411225"/>
                </a:lnTo>
                <a:lnTo>
                  <a:pt x="2818" y="459174"/>
                </a:lnTo>
                <a:lnTo>
                  <a:pt x="11065" y="505497"/>
                </a:lnTo>
                <a:lnTo>
                  <a:pt x="24426" y="549885"/>
                </a:lnTo>
                <a:lnTo>
                  <a:pt x="42587" y="592031"/>
                </a:lnTo>
                <a:lnTo>
                  <a:pt x="65234" y="631625"/>
                </a:lnTo>
                <a:lnTo>
                  <a:pt x="92053" y="668361"/>
                </a:lnTo>
                <a:lnTo>
                  <a:pt x="122729" y="701929"/>
                </a:lnTo>
                <a:lnTo>
                  <a:pt x="156949" y="732021"/>
                </a:lnTo>
                <a:lnTo>
                  <a:pt x="194399" y="758329"/>
                </a:lnTo>
                <a:lnTo>
                  <a:pt x="234764" y="780546"/>
                </a:lnTo>
                <a:lnTo>
                  <a:pt x="277731" y="798361"/>
                </a:lnTo>
                <a:lnTo>
                  <a:pt x="322985" y="811469"/>
                </a:lnTo>
                <a:lnTo>
                  <a:pt x="370213" y="819559"/>
                </a:lnTo>
                <a:lnTo>
                  <a:pt x="419100" y="822325"/>
                </a:lnTo>
                <a:lnTo>
                  <a:pt x="467986" y="819559"/>
                </a:lnTo>
                <a:lnTo>
                  <a:pt x="515214" y="811469"/>
                </a:lnTo>
                <a:lnTo>
                  <a:pt x="560468" y="798361"/>
                </a:lnTo>
                <a:lnTo>
                  <a:pt x="603435" y="780546"/>
                </a:lnTo>
                <a:lnTo>
                  <a:pt x="643800" y="758329"/>
                </a:lnTo>
                <a:lnTo>
                  <a:pt x="681250" y="732021"/>
                </a:lnTo>
                <a:lnTo>
                  <a:pt x="715470" y="701929"/>
                </a:lnTo>
                <a:lnTo>
                  <a:pt x="746146" y="668361"/>
                </a:lnTo>
                <a:lnTo>
                  <a:pt x="772965" y="631625"/>
                </a:lnTo>
                <a:lnTo>
                  <a:pt x="795612" y="592031"/>
                </a:lnTo>
                <a:lnTo>
                  <a:pt x="813773" y="549885"/>
                </a:lnTo>
                <a:lnTo>
                  <a:pt x="827134" y="505497"/>
                </a:lnTo>
                <a:lnTo>
                  <a:pt x="835381" y="459174"/>
                </a:lnTo>
                <a:lnTo>
                  <a:pt x="838200" y="411225"/>
                </a:lnTo>
                <a:lnTo>
                  <a:pt x="835381" y="363251"/>
                </a:lnTo>
                <a:lnTo>
                  <a:pt x="827134" y="316907"/>
                </a:lnTo>
                <a:lnTo>
                  <a:pt x="813773" y="272501"/>
                </a:lnTo>
                <a:lnTo>
                  <a:pt x="795612" y="230340"/>
                </a:lnTo>
                <a:lnTo>
                  <a:pt x="772965" y="190733"/>
                </a:lnTo>
                <a:lnTo>
                  <a:pt x="746146" y="153987"/>
                </a:lnTo>
                <a:lnTo>
                  <a:pt x="715470" y="120411"/>
                </a:lnTo>
                <a:lnTo>
                  <a:pt x="681250" y="90313"/>
                </a:lnTo>
                <a:lnTo>
                  <a:pt x="643800" y="64001"/>
                </a:lnTo>
                <a:lnTo>
                  <a:pt x="603435" y="41781"/>
                </a:lnTo>
                <a:lnTo>
                  <a:pt x="560468" y="23964"/>
                </a:lnTo>
                <a:lnTo>
                  <a:pt x="515214" y="10856"/>
                </a:lnTo>
                <a:lnTo>
                  <a:pt x="467986" y="2765"/>
                </a:lnTo>
                <a:lnTo>
                  <a:pt x="419100" y="0"/>
                </a:lnTo>
                <a:close/>
              </a:path>
            </a:pathLst>
          </a:custGeom>
          <a:solidFill>
            <a:srgbClr val="CCEBFF"/>
          </a:solidFill>
        </p:spPr>
        <p:txBody>
          <a:bodyPr wrap="square" lIns="0" tIns="0" rIns="0" bIns="0" rtlCol="0"/>
          <a:lstStyle/>
          <a:p>
            <a:endParaRPr/>
          </a:p>
        </p:txBody>
      </p:sp>
      <p:sp>
        <p:nvSpPr>
          <p:cNvPr id="22" name="object 22"/>
          <p:cNvSpPr/>
          <p:nvPr/>
        </p:nvSpPr>
        <p:spPr>
          <a:xfrm>
            <a:off x="4800600" y="3292475"/>
            <a:ext cx="838200" cy="822325"/>
          </a:xfrm>
          <a:custGeom>
            <a:avLst/>
            <a:gdLst/>
            <a:ahLst/>
            <a:cxnLst/>
            <a:rect l="l" t="t" r="r" b="b"/>
            <a:pathLst>
              <a:path w="838200" h="822325">
                <a:moveTo>
                  <a:pt x="0" y="411225"/>
                </a:moveTo>
                <a:lnTo>
                  <a:pt x="2818" y="363251"/>
                </a:lnTo>
                <a:lnTo>
                  <a:pt x="11065" y="316907"/>
                </a:lnTo>
                <a:lnTo>
                  <a:pt x="24426" y="272501"/>
                </a:lnTo>
                <a:lnTo>
                  <a:pt x="42587" y="230340"/>
                </a:lnTo>
                <a:lnTo>
                  <a:pt x="65234" y="190733"/>
                </a:lnTo>
                <a:lnTo>
                  <a:pt x="92053" y="153987"/>
                </a:lnTo>
                <a:lnTo>
                  <a:pt x="122729" y="120411"/>
                </a:lnTo>
                <a:lnTo>
                  <a:pt x="156949" y="90313"/>
                </a:lnTo>
                <a:lnTo>
                  <a:pt x="194399" y="64001"/>
                </a:lnTo>
                <a:lnTo>
                  <a:pt x="234764" y="41781"/>
                </a:lnTo>
                <a:lnTo>
                  <a:pt x="277731" y="23964"/>
                </a:lnTo>
                <a:lnTo>
                  <a:pt x="322985" y="10856"/>
                </a:lnTo>
                <a:lnTo>
                  <a:pt x="370213" y="2765"/>
                </a:lnTo>
                <a:lnTo>
                  <a:pt x="419100" y="0"/>
                </a:lnTo>
                <a:lnTo>
                  <a:pt x="467986" y="2765"/>
                </a:lnTo>
                <a:lnTo>
                  <a:pt x="515214" y="10856"/>
                </a:lnTo>
                <a:lnTo>
                  <a:pt x="560468" y="23964"/>
                </a:lnTo>
                <a:lnTo>
                  <a:pt x="603435" y="41781"/>
                </a:lnTo>
                <a:lnTo>
                  <a:pt x="643800" y="64001"/>
                </a:lnTo>
                <a:lnTo>
                  <a:pt x="681250" y="90313"/>
                </a:lnTo>
                <a:lnTo>
                  <a:pt x="715470" y="120411"/>
                </a:lnTo>
                <a:lnTo>
                  <a:pt x="746146" y="153987"/>
                </a:lnTo>
                <a:lnTo>
                  <a:pt x="772965" y="190733"/>
                </a:lnTo>
                <a:lnTo>
                  <a:pt x="795612" y="230340"/>
                </a:lnTo>
                <a:lnTo>
                  <a:pt x="813773" y="272501"/>
                </a:lnTo>
                <a:lnTo>
                  <a:pt x="827134" y="316907"/>
                </a:lnTo>
                <a:lnTo>
                  <a:pt x="835381" y="363251"/>
                </a:lnTo>
                <a:lnTo>
                  <a:pt x="838200" y="411225"/>
                </a:lnTo>
                <a:lnTo>
                  <a:pt x="835381" y="459174"/>
                </a:lnTo>
                <a:lnTo>
                  <a:pt x="827134" y="505497"/>
                </a:lnTo>
                <a:lnTo>
                  <a:pt x="813773" y="549885"/>
                </a:lnTo>
                <a:lnTo>
                  <a:pt x="795612" y="592031"/>
                </a:lnTo>
                <a:lnTo>
                  <a:pt x="772965" y="631625"/>
                </a:lnTo>
                <a:lnTo>
                  <a:pt x="746146" y="668361"/>
                </a:lnTo>
                <a:lnTo>
                  <a:pt x="715470" y="701929"/>
                </a:lnTo>
                <a:lnTo>
                  <a:pt x="681250" y="732021"/>
                </a:lnTo>
                <a:lnTo>
                  <a:pt x="643800" y="758329"/>
                </a:lnTo>
                <a:lnTo>
                  <a:pt x="603435" y="780546"/>
                </a:lnTo>
                <a:lnTo>
                  <a:pt x="560468" y="798361"/>
                </a:lnTo>
                <a:lnTo>
                  <a:pt x="515214" y="811469"/>
                </a:lnTo>
                <a:lnTo>
                  <a:pt x="467986" y="819559"/>
                </a:lnTo>
                <a:lnTo>
                  <a:pt x="419100" y="822325"/>
                </a:lnTo>
                <a:lnTo>
                  <a:pt x="370213" y="819559"/>
                </a:lnTo>
                <a:lnTo>
                  <a:pt x="322985" y="811469"/>
                </a:lnTo>
                <a:lnTo>
                  <a:pt x="277731" y="798361"/>
                </a:lnTo>
                <a:lnTo>
                  <a:pt x="234764" y="780546"/>
                </a:lnTo>
                <a:lnTo>
                  <a:pt x="194399" y="758329"/>
                </a:lnTo>
                <a:lnTo>
                  <a:pt x="156949" y="732021"/>
                </a:lnTo>
                <a:lnTo>
                  <a:pt x="122729" y="701929"/>
                </a:lnTo>
                <a:lnTo>
                  <a:pt x="92053" y="668361"/>
                </a:lnTo>
                <a:lnTo>
                  <a:pt x="65234" y="631625"/>
                </a:lnTo>
                <a:lnTo>
                  <a:pt x="42587" y="592031"/>
                </a:lnTo>
                <a:lnTo>
                  <a:pt x="24426" y="549885"/>
                </a:lnTo>
                <a:lnTo>
                  <a:pt x="11065" y="505497"/>
                </a:lnTo>
                <a:lnTo>
                  <a:pt x="2818" y="459174"/>
                </a:lnTo>
                <a:lnTo>
                  <a:pt x="0" y="411225"/>
                </a:lnTo>
                <a:close/>
              </a:path>
            </a:pathLst>
          </a:custGeom>
          <a:ln w="12700">
            <a:solidFill>
              <a:srgbClr val="000000"/>
            </a:solidFill>
          </a:ln>
        </p:spPr>
        <p:txBody>
          <a:bodyPr wrap="square" lIns="0" tIns="0" rIns="0" bIns="0" rtlCol="0"/>
          <a:lstStyle/>
          <a:p>
            <a:endParaRPr/>
          </a:p>
        </p:txBody>
      </p:sp>
      <p:sp>
        <p:nvSpPr>
          <p:cNvPr id="23" name="object 23"/>
          <p:cNvSpPr txBox="1"/>
          <p:nvPr/>
        </p:nvSpPr>
        <p:spPr>
          <a:xfrm>
            <a:off x="5060950" y="3434283"/>
            <a:ext cx="319405" cy="514350"/>
          </a:xfrm>
          <a:prstGeom prst="rect">
            <a:avLst/>
          </a:prstGeom>
        </p:spPr>
        <p:txBody>
          <a:bodyPr vert="horz" wrap="square" lIns="0" tIns="13335" rIns="0" bIns="0" rtlCol="0">
            <a:spAutoFit/>
          </a:bodyPr>
          <a:lstStyle/>
          <a:p>
            <a:pPr marL="12700">
              <a:lnSpc>
                <a:spcPct val="100000"/>
              </a:lnSpc>
              <a:spcBef>
                <a:spcPts val="105"/>
              </a:spcBef>
            </a:pPr>
            <a:r>
              <a:rPr sz="3200" dirty="0">
                <a:latin typeface="Arial"/>
                <a:cs typeface="Arial"/>
              </a:rPr>
              <a:t>C</a:t>
            </a:r>
            <a:endParaRPr sz="3200">
              <a:latin typeface="Arial"/>
              <a:cs typeface="Arial"/>
            </a:endParaRPr>
          </a:p>
        </p:txBody>
      </p:sp>
      <p:sp>
        <p:nvSpPr>
          <p:cNvPr id="24" name="object 24"/>
          <p:cNvSpPr/>
          <p:nvPr/>
        </p:nvSpPr>
        <p:spPr>
          <a:xfrm>
            <a:off x="4800600" y="4435475"/>
            <a:ext cx="838200" cy="822325"/>
          </a:xfrm>
          <a:custGeom>
            <a:avLst/>
            <a:gdLst/>
            <a:ahLst/>
            <a:cxnLst/>
            <a:rect l="l" t="t" r="r" b="b"/>
            <a:pathLst>
              <a:path w="838200" h="822325">
                <a:moveTo>
                  <a:pt x="419100" y="0"/>
                </a:moveTo>
                <a:lnTo>
                  <a:pt x="370213" y="2765"/>
                </a:lnTo>
                <a:lnTo>
                  <a:pt x="322985" y="10856"/>
                </a:lnTo>
                <a:lnTo>
                  <a:pt x="277731" y="23964"/>
                </a:lnTo>
                <a:lnTo>
                  <a:pt x="234764" y="41781"/>
                </a:lnTo>
                <a:lnTo>
                  <a:pt x="194399" y="64001"/>
                </a:lnTo>
                <a:lnTo>
                  <a:pt x="156949" y="90313"/>
                </a:lnTo>
                <a:lnTo>
                  <a:pt x="122729" y="120411"/>
                </a:lnTo>
                <a:lnTo>
                  <a:pt x="92053" y="153987"/>
                </a:lnTo>
                <a:lnTo>
                  <a:pt x="65234" y="190733"/>
                </a:lnTo>
                <a:lnTo>
                  <a:pt x="42587" y="230340"/>
                </a:lnTo>
                <a:lnTo>
                  <a:pt x="24426" y="272501"/>
                </a:lnTo>
                <a:lnTo>
                  <a:pt x="11065" y="316907"/>
                </a:lnTo>
                <a:lnTo>
                  <a:pt x="2818" y="363251"/>
                </a:lnTo>
                <a:lnTo>
                  <a:pt x="0" y="411225"/>
                </a:lnTo>
                <a:lnTo>
                  <a:pt x="2818" y="459174"/>
                </a:lnTo>
                <a:lnTo>
                  <a:pt x="11065" y="505497"/>
                </a:lnTo>
                <a:lnTo>
                  <a:pt x="24426" y="549885"/>
                </a:lnTo>
                <a:lnTo>
                  <a:pt x="42587" y="592031"/>
                </a:lnTo>
                <a:lnTo>
                  <a:pt x="65234" y="631625"/>
                </a:lnTo>
                <a:lnTo>
                  <a:pt x="92053" y="668361"/>
                </a:lnTo>
                <a:lnTo>
                  <a:pt x="122729" y="701929"/>
                </a:lnTo>
                <a:lnTo>
                  <a:pt x="156949" y="732021"/>
                </a:lnTo>
                <a:lnTo>
                  <a:pt x="194399" y="758329"/>
                </a:lnTo>
                <a:lnTo>
                  <a:pt x="234764" y="780546"/>
                </a:lnTo>
                <a:lnTo>
                  <a:pt x="277731" y="798361"/>
                </a:lnTo>
                <a:lnTo>
                  <a:pt x="322985" y="811469"/>
                </a:lnTo>
                <a:lnTo>
                  <a:pt x="370213" y="819559"/>
                </a:lnTo>
                <a:lnTo>
                  <a:pt x="419100" y="822325"/>
                </a:lnTo>
                <a:lnTo>
                  <a:pt x="467986" y="819559"/>
                </a:lnTo>
                <a:lnTo>
                  <a:pt x="515214" y="811469"/>
                </a:lnTo>
                <a:lnTo>
                  <a:pt x="560468" y="798361"/>
                </a:lnTo>
                <a:lnTo>
                  <a:pt x="603435" y="780546"/>
                </a:lnTo>
                <a:lnTo>
                  <a:pt x="643800" y="758329"/>
                </a:lnTo>
                <a:lnTo>
                  <a:pt x="681250" y="732021"/>
                </a:lnTo>
                <a:lnTo>
                  <a:pt x="715470" y="701929"/>
                </a:lnTo>
                <a:lnTo>
                  <a:pt x="746146" y="668361"/>
                </a:lnTo>
                <a:lnTo>
                  <a:pt x="772965" y="631625"/>
                </a:lnTo>
                <a:lnTo>
                  <a:pt x="795612" y="592031"/>
                </a:lnTo>
                <a:lnTo>
                  <a:pt x="813773" y="549885"/>
                </a:lnTo>
                <a:lnTo>
                  <a:pt x="827134" y="505497"/>
                </a:lnTo>
                <a:lnTo>
                  <a:pt x="835381" y="459174"/>
                </a:lnTo>
                <a:lnTo>
                  <a:pt x="838200" y="411225"/>
                </a:lnTo>
                <a:lnTo>
                  <a:pt x="835381" y="363251"/>
                </a:lnTo>
                <a:lnTo>
                  <a:pt x="827134" y="316907"/>
                </a:lnTo>
                <a:lnTo>
                  <a:pt x="813773" y="272501"/>
                </a:lnTo>
                <a:lnTo>
                  <a:pt x="795612" y="230340"/>
                </a:lnTo>
                <a:lnTo>
                  <a:pt x="772965" y="190733"/>
                </a:lnTo>
                <a:lnTo>
                  <a:pt x="746146" y="153987"/>
                </a:lnTo>
                <a:lnTo>
                  <a:pt x="715470" y="120411"/>
                </a:lnTo>
                <a:lnTo>
                  <a:pt x="681250" y="90313"/>
                </a:lnTo>
                <a:lnTo>
                  <a:pt x="643800" y="64001"/>
                </a:lnTo>
                <a:lnTo>
                  <a:pt x="603435" y="41781"/>
                </a:lnTo>
                <a:lnTo>
                  <a:pt x="560468" y="23964"/>
                </a:lnTo>
                <a:lnTo>
                  <a:pt x="515214" y="10856"/>
                </a:lnTo>
                <a:lnTo>
                  <a:pt x="467986" y="2765"/>
                </a:lnTo>
                <a:lnTo>
                  <a:pt x="419100" y="0"/>
                </a:lnTo>
                <a:close/>
              </a:path>
            </a:pathLst>
          </a:custGeom>
          <a:solidFill>
            <a:srgbClr val="CCEBFF"/>
          </a:solidFill>
        </p:spPr>
        <p:txBody>
          <a:bodyPr wrap="square" lIns="0" tIns="0" rIns="0" bIns="0" rtlCol="0"/>
          <a:lstStyle/>
          <a:p>
            <a:endParaRPr/>
          </a:p>
        </p:txBody>
      </p:sp>
      <p:sp>
        <p:nvSpPr>
          <p:cNvPr id="25" name="object 25"/>
          <p:cNvSpPr/>
          <p:nvPr/>
        </p:nvSpPr>
        <p:spPr>
          <a:xfrm>
            <a:off x="4800600" y="4435475"/>
            <a:ext cx="838200" cy="822325"/>
          </a:xfrm>
          <a:custGeom>
            <a:avLst/>
            <a:gdLst/>
            <a:ahLst/>
            <a:cxnLst/>
            <a:rect l="l" t="t" r="r" b="b"/>
            <a:pathLst>
              <a:path w="838200" h="822325">
                <a:moveTo>
                  <a:pt x="0" y="411225"/>
                </a:moveTo>
                <a:lnTo>
                  <a:pt x="2818" y="363251"/>
                </a:lnTo>
                <a:lnTo>
                  <a:pt x="11065" y="316907"/>
                </a:lnTo>
                <a:lnTo>
                  <a:pt x="24426" y="272501"/>
                </a:lnTo>
                <a:lnTo>
                  <a:pt x="42587" y="230340"/>
                </a:lnTo>
                <a:lnTo>
                  <a:pt x="65234" y="190733"/>
                </a:lnTo>
                <a:lnTo>
                  <a:pt x="92053" y="153987"/>
                </a:lnTo>
                <a:lnTo>
                  <a:pt x="122729" y="120411"/>
                </a:lnTo>
                <a:lnTo>
                  <a:pt x="156949" y="90313"/>
                </a:lnTo>
                <a:lnTo>
                  <a:pt x="194399" y="64001"/>
                </a:lnTo>
                <a:lnTo>
                  <a:pt x="234764" y="41781"/>
                </a:lnTo>
                <a:lnTo>
                  <a:pt x="277731" y="23964"/>
                </a:lnTo>
                <a:lnTo>
                  <a:pt x="322985" y="10856"/>
                </a:lnTo>
                <a:lnTo>
                  <a:pt x="370213" y="2765"/>
                </a:lnTo>
                <a:lnTo>
                  <a:pt x="419100" y="0"/>
                </a:lnTo>
                <a:lnTo>
                  <a:pt x="467986" y="2765"/>
                </a:lnTo>
                <a:lnTo>
                  <a:pt x="515214" y="10856"/>
                </a:lnTo>
                <a:lnTo>
                  <a:pt x="560468" y="23964"/>
                </a:lnTo>
                <a:lnTo>
                  <a:pt x="603435" y="41781"/>
                </a:lnTo>
                <a:lnTo>
                  <a:pt x="643800" y="64001"/>
                </a:lnTo>
                <a:lnTo>
                  <a:pt x="681250" y="90313"/>
                </a:lnTo>
                <a:lnTo>
                  <a:pt x="715470" y="120411"/>
                </a:lnTo>
                <a:lnTo>
                  <a:pt x="746146" y="153987"/>
                </a:lnTo>
                <a:lnTo>
                  <a:pt x="772965" y="190733"/>
                </a:lnTo>
                <a:lnTo>
                  <a:pt x="795612" y="230340"/>
                </a:lnTo>
                <a:lnTo>
                  <a:pt x="813773" y="272501"/>
                </a:lnTo>
                <a:lnTo>
                  <a:pt x="827134" y="316907"/>
                </a:lnTo>
                <a:lnTo>
                  <a:pt x="835381" y="363251"/>
                </a:lnTo>
                <a:lnTo>
                  <a:pt x="838200" y="411225"/>
                </a:lnTo>
                <a:lnTo>
                  <a:pt x="835381" y="459174"/>
                </a:lnTo>
                <a:lnTo>
                  <a:pt x="827134" y="505497"/>
                </a:lnTo>
                <a:lnTo>
                  <a:pt x="813773" y="549885"/>
                </a:lnTo>
                <a:lnTo>
                  <a:pt x="795612" y="592031"/>
                </a:lnTo>
                <a:lnTo>
                  <a:pt x="772965" y="631625"/>
                </a:lnTo>
                <a:lnTo>
                  <a:pt x="746146" y="668361"/>
                </a:lnTo>
                <a:lnTo>
                  <a:pt x="715470" y="701929"/>
                </a:lnTo>
                <a:lnTo>
                  <a:pt x="681250" y="732021"/>
                </a:lnTo>
                <a:lnTo>
                  <a:pt x="643800" y="758329"/>
                </a:lnTo>
                <a:lnTo>
                  <a:pt x="603435" y="780546"/>
                </a:lnTo>
                <a:lnTo>
                  <a:pt x="560468" y="798361"/>
                </a:lnTo>
                <a:lnTo>
                  <a:pt x="515214" y="811469"/>
                </a:lnTo>
                <a:lnTo>
                  <a:pt x="467986" y="819559"/>
                </a:lnTo>
                <a:lnTo>
                  <a:pt x="419100" y="822325"/>
                </a:lnTo>
                <a:lnTo>
                  <a:pt x="370213" y="819559"/>
                </a:lnTo>
                <a:lnTo>
                  <a:pt x="322985" y="811469"/>
                </a:lnTo>
                <a:lnTo>
                  <a:pt x="277731" y="798361"/>
                </a:lnTo>
                <a:lnTo>
                  <a:pt x="234764" y="780546"/>
                </a:lnTo>
                <a:lnTo>
                  <a:pt x="194399" y="758329"/>
                </a:lnTo>
                <a:lnTo>
                  <a:pt x="156949" y="732021"/>
                </a:lnTo>
                <a:lnTo>
                  <a:pt x="122729" y="701928"/>
                </a:lnTo>
                <a:lnTo>
                  <a:pt x="92053" y="668361"/>
                </a:lnTo>
                <a:lnTo>
                  <a:pt x="65234" y="631625"/>
                </a:lnTo>
                <a:lnTo>
                  <a:pt x="42587" y="592031"/>
                </a:lnTo>
                <a:lnTo>
                  <a:pt x="24426" y="549885"/>
                </a:lnTo>
                <a:lnTo>
                  <a:pt x="11065" y="505497"/>
                </a:lnTo>
                <a:lnTo>
                  <a:pt x="2818" y="459174"/>
                </a:lnTo>
                <a:lnTo>
                  <a:pt x="0" y="411225"/>
                </a:lnTo>
                <a:close/>
              </a:path>
            </a:pathLst>
          </a:custGeom>
          <a:ln w="12700">
            <a:solidFill>
              <a:srgbClr val="000000"/>
            </a:solidFill>
          </a:ln>
        </p:spPr>
        <p:txBody>
          <a:bodyPr wrap="square" lIns="0" tIns="0" rIns="0" bIns="0" rtlCol="0"/>
          <a:lstStyle/>
          <a:p>
            <a:endParaRPr/>
          </a:p>
        </p:txBody>
      </p:sp>
      <p:sp>
        <p:nvSpPr>
          <p:cNvPr id="26" name="object 26"/>
          <p:cNvSpPr txBox="1"/>
          <p:nvPr/>
        </p:nvSpPr>
        <p:spPr>
          <a:xfrm>
            <a:off x="5060950" y="4577588"/>
            <a:ext cx="319405" cy="513715"/>
          </a:xfrm>
          <a:prstGeom prst="rect">
            <a:avLst/>
          </a:prstGeom>
        </p:spPr>
        <p:txBody>
          <a:bodyPr vert="horz" wrap="square" lIns="0" tIns="12700" rIns="0" bIns="0" rtlCol="0">
            <a:spAutoFit/>
          </a:bodyPr>
          <a:lstStyle/>
          <a:p>
            <a:pPr marL="12700">
              <a:lnSpc>
                <a:spcPct val="100000"/>
              </a:lnSpc>
              <a:spcBef>
                <a:spcPts val="100"/>
              </a:spcBef>
            </a:pPr>
            <a:r>
              <a:rPr sz="3200" dirty="0">
                <a:latin typeface="Arial"/>
                <a:cs typeface="Arial"/>
              </a:rPr>
              <a:t>D</a:t>
            </a:r>
            <a:endParaRPr sz="3200">
              <a:latin typeface="Arial"/>
              <a:cs typeface="Arial"/>
            </a:endParaRPr>
          </a:p>
        </p:txBody>
      </p:sp>
    </p:spTree>
    <p:extLst>
      <p:ext uri="{BB962C8B-B14F-4D97-AF65-F5344CB8AC3E}">
        <p14:creationId xmlns:p14="http://schemas.microsoft.com/office/powerpoint/2010/main" val="1028195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67048" y="3458590"/>
            <a:ext cx="1781175" cy="1541145"/>
          </a:xfrm>
          <a:custGeom>
            <a:avLst/>
            <a:gdLst/>
            <a:ahLst/>
            <a:cxnLst/>
            <a:rect l="l" t="t" r="r" b="b"/>
            <a:pathLst>
              <a:path w="1781175" h="1541145">
                <a:moveTo>
                  <a:pt x="1340739" y="0"/>
                </a:moveTo>
                <a:lnTo>
                  <a:pt x="440054" y="0"/>
                </a:lnTo>
                <a:lnTo>
                  <a:pt x="0" y="770255"/>
                </a:lnTo>
                <a:lnTo>
                  <a:pt x="440054" y="1540637"/>
                </a:lnTo>
                <a:lnTo>
                  <a:pt x="1340739" y="1540637"/>
                </a:lnTo>
                <a:lnTo>
                  <a:pt x="1780921" y="770255"/>
                </a:lnTo>
                <a:lnTo>
                  <a:pt x="1340739" y="0"/>
                </a:lnTo>
                <a:close/>
              </a:path>
            </a:pathLst>
          </a:custGeom>
          <a:solidFill>
            <a:srgbClr val="FFFFFF"/>
          </a:solidFill>
        </p:spPr>
        <p:txBody>
          <a:bodyPr wrap="square" lIns="0" tIns="0" rIns="0" bIns="0" rtlCol="0"/>
          <a:lstStyle/>
          <a:p>
            <a:endParaRPr/>
          </a:p>
        </p:txBody>
      </p:sp>
      <p:sp>
        <p:nvSpPr>
          <p:cNvPr id="3" name="object 3"/>
          <p:cNvSpPr/>
          <p:nvPr/>
        </p:nvSpPr>
        <p:spPr>
          <a:xfrm>
            <a:off x="3567048" y="3458590"/>
            <a:ext cx="1781175" cy="1541145"/>
          </a:xfrm>
          <a:custGeom>
            <a:avLst/>
            <a:gdLst/>
            <a:ahLst/>
            <a:cxnLst/>
            <a:rect l="l" t="t" r="r" b="b"/>
            <a:pathLst>
              <a:path w="1781175" h="1541145">
                <a:moveTo>
                  <a:pt x="0" y="770255"/>
                </a:moveTo>
                <a:lnTo>
                  <a:pt x="440054" y="0"/>
                </a:lnTo>
                <a:lnTo>
                  <a:pt x="1340739" y="0"/>
                </a:lnTo>
                <a:lnTo>
                  <a:pt x="1780921" y="770255"/>
                </a:lnTo>
                <a:lnTo>
                  <a:pt x="1340739" y="1540637"/>
                </a:lnTo>
                <a:lnTo>
                  <a:pt x="440054" y="1540637"/>
                </a:lnTo>
                <a:lnTo>
                  <a:pt x="0" y="770255"/>
                </a:lnTo>
                <a:close/>
              </a:path>
            </a:pathLst>
          </a:custGeom>
          <a:ln w="25400">
            <a:solidFill>
              <a:srgbClr val="FFFFFF"/>
            </a:solidFill>
          </a:ln>
        </p:spPr>
        <p:txBody>
          <a:bodyPr wrap="square" lIns="0" tIns="0" rIns="0" bIns="0" rtlCol="0"/>
          <a:lstStyle/>
          <a:p>
            <a:endParaRPr/>
          </a:p>
        </p:txBody>
      </p:sp>
      <p:sp>
        <p:nvSpPr>
          <p:cNvPr id="4" name="object 4"/>
          <p:cNvSpPr txBox="1"/>
          <p:nvPr/>
        </p:nvSpPr>
        <p:spPr>
          <a:xfrm>
            <a:off x="4000627" y="3814317"/>
            <a:ext cx="914400" cy="765175"/>
          </a:xfrm>
          <a:prstGeom prst="rect">
            <a:avLst/>
          </a:prstGeom>
        </p:spPr>
        <p:txBody>
          <a:bodyPr vert="horz" wrap="square" lIns="0" tIns="68580" rIns="0" bIns="0" rtlCol="0">
            <a:spAutoFit/>
          </a:bodyPr>
          <a:lstStyle/>
          <a:p>
            <a:pPr marL="12700" marR="5080" indent="214629">
              <a:lnSpc>
                <a:spcPts val="2700"/>
              </a:lnSpc>
              <a:spcBef>
                <a:spcPts val="540"/>
              </a:spcBef>
            </a:pPr>
            <a:r>
              <a:rPr sz="2600" dirty="0">
                <a:latin typeface="Times New Roman"/>
                <a:cs typeface="Times New Roman"/>
              </a:rPr>
              <a:t>Thị  trươ</a:t>
            </a:r>
            <a:r>
              <a:rPr sz="2600" spc="-5" dirty="0">
                <a:latin typeface="Times New Roman"/>
                <a:cs typeface="Times New Roman"/>
              </a:rPr>
              <a:t>̀</a:t>
            </a:r>
            <a:r>
              <a:rPr sz="2600" spc="5" dirty="0">
                <a:latin typeface="Times New Roman"/>
                <a:cs typeface="Times New Roman"/>
              </a:rPr>
              <a:t>ng</a:t>
            </a:r>
            <a:endParaRPr sz="2600">
              <a:latin typeface="Times New Roman"/>
              <a:cs typeface="Times New Roman"/>
            </a:endParaRPr>
          </a:p>
        </p:txBody>
      </p:sp>
      <p:sp>
        <p:nvSpPr>
          <p:cNvPr id="5" name="object 5"/>
          <p:cNvSpPr/>
          <p:nvPr/>
        </p:nvSpPr>
        <p:spPr>
          <a:xfrm>
            <a:off x="4682235" y="2721482"/>
            <a:ext cx="672465" cy="579120"/>
          </a:xfrm>
          <a:custGeom>
            <a:avLst/>
            <a:gdLst/>
            <a:ahLst/>
            <a:cxnLst/>
            <a:rect l="l" t="t" r="r" b="b"/>
            <a:pathLst>
              <a:path w="672464" h="579120">
                <a:moveTo>
                  <a:pt x="504571" y="0"/>
                </a:moveTo>
                <a:lnTo>
                  <a:pt x="167386" y="0"/>
                </a:lnTo>
                <a:lnTo>
                  <a:pt x="0" y="289559"/>
                </a:lnTo>
                <a:lnTo>
                  <a:pt x="167386" y="578992"/>
                </a:lnTo>
                <a:lnTo>
                  <a:pt x="504571" y="578992"/>
                </a:lnTo>
                <a:lnTo>
                  <a:pt x="671956" y="289559"/>
                </a:lnTo>
                <a:lnTo>
                  <a:pt x="504571" y="0"/>
                </a:lnTo>
                <a:close/>
              </a:path>
            </a:pathLst>
          </a:custGeom>
          <a:solidFill>
            <a:srgbClr val="CAEBDE"/>
          </a:solidFill>
        </p:spPr>
        <p:txBody>
          <a:bodyPr wrap="square" lIns="0" tIns="0" rIns="0" bIns="0" rtlCol="0"/>
          <a:lstStyle/>
          <a:p>
            <a:endParaRPr/>
          </a:p>
        </p:txBody>
      </p:sp>
      <p:sp>
        <p:nvSpPr>
          <p:cNvPr id="6" name="object 6"/>
          <p:cNvSpPr/>
          <p:nvPr/>
        </p:nvSpPr>
        <p:spPr>
          <a:xfrm>
            <a:off x="3731005" y="2057400"/>
            <a:ext cx="1459865" cy="1263015"/>
          </a:xfrm>
          <a:custGeom>
            <a:avLst/>
            <a:gdLst/>
            <a:ahLst/>
            <a:cxnLst/>
            <a:rect l="l" t="t" r="r" b="b"/>
            <a:pathLst>
              <a:path w="1459864" h="1263014">
                <a:moveTo>
                  <a:pt x="1098804" y="0"/>
                </a:moveTo>
                <a:lnTo>
                  <a:pt x="360807" y="0"/>
                </a:lnTo>
                <a:lnTo>
                  <a:pt x="0" y="631316"/>
                </a:lnTo>
                <a:lnTo>
                  <a:pt x="360807" y="1262634"/>
                </a:lnTo>
                <a:lnTo>
                  <a:pt x="1098804" y="1262634"/>
                </a:lnTo>
                <a:lnTo>
                  <a:pt x="1459484" y="631316"/>
                </a:lnTo>
                <a:lnTo>
                  <a:pt x="1098804" y="0"/>
                </a:lnTo>
                <a:close/>
              </a:path>
            </a:pathLst>
          </a:custGeom>
          <a:solidFill>
            <a:srgbClr val="FFFF99"/>
          </a:solidFill>
        </p:spPr>
        <p:txBody>
          <a:bodyPr wrap="square" lIns="0" tIns="0" rIns="0" bIns="0" rtlCol="0"/>
          <a:lstStyle/>
          <a:p>
            <a:endParaRPr/>
          </a:p>
        </p:txBody>
      </p:sp>
      <p:sp>
        <p:nvSpPr>
          <p:cNvPr id="7" name="object 7"/>
          <p:cNvSpPr/>
          <p:nvPr/>
        </p:nvSpPr>
        <p:spPr>
          <a:xfrm>
            <a:off x="3731005" y="2057400"/>
            <a:ext cx="1459865" cy="1263015"/>
          </a:xfrm>
          <a:custGeom>
            <a:avLst/>
            <a:gdLst/>
            <a:ahLst/>
            <a:cxnLst/>
            <a:rect l="l" t="t" r="r" b="b"/>
            <a:pathLst>
              <a:path w="1459864" h="1263014">
                <a:moveTo>
                  <a:pt x="0" y="631316"/>
                </a:moveTo>
                <a:lnTo>
                  <a:pt x="360807" y="0"/>
                </a:lnTo>
                <a:lnTo>
                  <a:pt x="1098804" y="0"/>
                </a:lnTo>
                <a:lnTo>
                  <a:pt x="1459484" y="631316"/>
                </a:lnTo>
                <a:lnTo>
                  <a:pt x="1098804" y="1262634"/>
                </a:lnTo>
                <a:lnTo>
                  <a:pt x="360807" y="1262634"/>
                </a:lnTo>
                <a:lnTo>
                  <a:pt x="0" y="631316"/>
                </a:lnTo>
                <a:close/>
              </a:path>
            </a:pathLst>
          </a:custGeom>
          <a:ln w="25400">
            <a:solidFill>
              <a:srgbClr val="FFFFFF"/>
            </a:solidFill>
          </a:ln>
        </p:spPr>
        <p:txBody>
          <a:bodyPr wrap="square" lIns="0" tIns="0" rIns="0" bIns="0" rtlCol="0"/>
          <a:lstStyle/>
          <a:p>
            <a:endParaRPr/>
          </a:p>
        </p:txBody>
      </p:sp>
      <p:sp>
        <p:nvSpPr>
          <p:cNvPr id="8" name="object 8"/>
          <p:cNvSpPr txBox="1"/>
          <p:nvPr/>
        </p:nvSpPr>
        <p:spPr>
          <a:xfrm>
            <a:off x="4163059" y="2273935"/>
            <a:ext cx="596265" cy="765175"/>
          </a:xfrm>
          <a:prstGeom prst="rect">
            <a:avLst/>
          </a:prstGeom>
        </p:spPr>
        <p:txBody>
          <a:bodyPr vert="horz" wrap="square" lIns="0" tIns="68580" rIns="0" bIns="0" rtlCol="0">
            <a:spAutoFit/>
          </a:bodyPr>
          <a:lstStyle/>
          <a:p>
            <a:pPr marL="68580" marR="5080" indent="-56515">
              <a:lnSpc>
                <a:spcPts val="2700"/>
              </a:lnSpc>
              <a:spcBef>
                <a:spcPts val="540"/>
              </a:spcBef>
            </a:pPr>
            <a:r>
              <a:rPr sz="2600" dirty="0">
                <a:latin typeface="Times New Roman"/>
                <a:cs typeface="Times New Roman"/>
              </a:rPr>
              <a:t>N</a:t>
            </a:r>
            <a:r>
              <a:rPr sz="2600" spc="5" dirty="0">
                <a:latin typeface="Times New Roman"/>
                <a:cs typeface="Times New Roman"/>
              </a:rPr>
              <a:t>h</a:t>
            </a:r>
            <a:r>
              <a:rPr sz="2600" dirty="0">
                <a:latin typeface="Times New Roman"/>
                <a:cs typeface="Times New Roman"/>
              </a:rPr>
              <a:t>u  </a:t>
            </a:r>
            <a:r>
              <a:rPr sz="2600" spc="-5" dirty="0">
                <a:latin typeface="Times New Roman"/>
                <a:cs typeface="Times New Roman"/>
              </a:rPr>
              <a:t>cầu</a:t>
            </a:r>
            <a:endParaRPr sz="2600">
              <a:latin typeface="Times New Roman"/>
              <a:cs typeface="Times New Roman"/>
            </a:endParaRPr>
          </a:p>
        </p:txBody>
      </p:sp>
      <p:sp>
        <p:nvSpPr>
          <p:cNvPr id="9" name="object 9"/>
          <p:cNvSpPr/>
          <p:nvPr/>
        </p:nvSpPr>
        <p:spPr>
          <a:xfrm>
            <a:off x="5466460" y="3803903"/>
            <a:ext cx="672465" cy="579120"/>
          </a:xfrm>
          <a:custGeom>
            <a:avLst/>
            <a:gdLst/>
            <a:ahLst/>
            <a:cxnLst/>
            <a:rect l="l" t="t" r="r" b="b"/>
            <a:pathLst>
              <a:path w="672464" h="579120">
                <a:moveTo>
                  <a:pt x="504571" y="0"/>
                </a:moveTo>
                <a:lnTo>
                  <a:pt x="167259" y="0"/>
                </a:lnTo>
                <a:lnTo>
                  <a:pt x="0" y="289433"/>
                </a:lnTo>
                <a:lnTo>
                  <a:pt x="167259" y="578993"/>
                </a:lnTo>
                <a:lnTo>
                  <a:pt x="504571" y="578993"/>
                </a:lnTo>
                <a:lnTo>
                  <a:pt x="671956" y="289433"/>
                </a:lnTo>
                <a:lnTo>
                  <a:pt x="504571" y="0"/>
                </a:lnTo>
                <a:close/>
              </a:path>
            </a:pathLst>
          </a:custGeom>
          <a:solidFill>
            <a:srgbClr val="CAEBDE"/>
          </a:solidFill>
        </p:spPr>
        <p:txBody>
          <a:bodyPr wrap="square" lIns="0" tIns="0" rIns="0" bIns="0" rtlCol="0"/>
          <a:lstStyle/>
          <a:p>
            <a:endParaRPr/>
          </a:p>
        </p:txBody>
      </p:sp>
      <p:sp>
        <p:nvSpPr>
          <p:cNvPr id="10" name="object 10"/>
          <p:cNvSpPr/>
          <p:nvPr/>
        </p:nvSpPr>
        <p:spPr>
          <a:xfrm>
            <a:off x="5069585" y="2834004"/>
            <a:ext cx="1459865" cy="1263015"/>
          </a:xfrm>
          <a:custGeom>
            <a:avLst/>
            <a:gdLst/>
            <a:ahLst/>
            <a:cxnLst/>
            <a:rect l="l" t="t" r="r" b="b"/>
            <a:pathLst>
              <a:path w="1459865" h="1263014">
                <a:moveTo>
                  <a:pt x="1098803" y="0"/>
                </a:moveTo>
                <a:lnTo>
                  <a:pt x="360679" y="0"/>
                </a:lnTo>
                <a:lnTo>
                  <a:pt x="0" y="631317"/>
                </a:lnTo>
                <a:lnTo>
                  <a:pt x="360679" y="1262634"/>
                </a:lnTo>
                <a:lnTo>
                  <a:pt x="1098803" y="1262634"/>
                </a:lnTo>
                <a:lnTo>
                  <a:pt x="1459484" y="631317"/>
                </a:lnTo>
                <a:lnTo>
                  <a:pt x="1098803" y="0"/>
                </a:lnTo>
                <a:close/>
              </a:path>
            </a:pathLst>
          </a:custGeom>
          <a:solidFill>
            <a:srgbClr val="99FF33"/>
          </a:solidFill>
        </p:spPr>
        <p:txBody>
          <a:bodyPr wrap="square" lIns="0" tIns="0" rIns="0" bIns="0" rtlCol="0"/>
          <a:lstStyle/>
          <a:p>
            <a:endParaRPr/>
          </a:p>
        </p:txBody>
      </p:sp>
      <p:sp>
        <p:nvSpPr>
          <p:cNvPr id="11" name="object 11"/>
          <p:cNvSpPr/>
          <p:nvPr/>
        </p:nvSpPr>
        <p:spPr>
          <a:xfrm>
            <a:off x="5069585" y="2834004"/>
            <a:ext cx="1459865" cy="1263015"/>
          </a:xfrm>
          <a:custGeom>
            <a:avLst/>
            <a:gdLst/>
            <a:ahLst/>
            <a:cxnLst/>
            <a:rect l="l" t="t" r="r" b="b"/>
            <a:pathLst>
              <a:path w="1459865" h="1263014">
                <a:moveTo>
                  <a:pt x="0" y="631317"/>
                </a:moveTo>
                <a:lnTo>
                  <a:pt x="360679" y="0"/>
                </a:lnTo>
                <a:lnTo>
                  <a:pt x="1098803" y="0"/>
                </a:lnTo>
                <a:lnTo>
                  <a:pt x="1459484" y="631317"/>
                </a:lnTo>
                <a:lnTo>
                  <a:pt x="1098803" y="1262634"/>
                </a:lnTo>
                <a:lnTo>
                  <a:pt x="360679" y="1262634"/>
                </a:lnTo>
                <a:lnTo>
                  <a:pt x="0" y="631317"/>
                </a:lnTo>
                <a:close/>
              </a:path>
            </a:pathLst>
          </a:custGeom>
          <a:ln w="25400">
            <a:solidFill>
              <a:srgbClr val="FFFFFF"/>
            </a:solidFill>
          </a:ln>
        </p:spPr>
        <p:txBody>
          <a:bodyPr wrap="square" lIns="0" tIns="0" rIns="0" bIns="0" rtlCol="0"/>
          <a:lstStyle/>
          <a:p>
            <a:endParaRPr/>
          </a:p>
        </p:txBody>
      </p:sp>
      <p:sp>
        <p:nvSpPr>
          <p:cNvPr id="12" name="object 12"/>
          <p:cNvSpPr txBox="1"/>
          <p:nvPr/>
        </p:nvSpPr>
        <p:spPr>
          <a:xfrm>
            <a:off x="5410327" y="3050539"/>
            <a:ext cx="779145" cy="765175"/>
          </a:xfrm>
          <a:prstGeom prst="rect">
            <a:avLst/>
          </a:prstGeom>
        </p:spPr>
        <p:txBody>
          <a:bodyPr vert="horz" wrap="square" lIns="0" tIns="68580" rIns="0" bIns="0" rtlCol="0">
            <a:spAutoFit/>
          </a:bodyPr>
          <a:lstStyle/>
          <a:p>
            <a:pPr marL="12700" marR="5080" indent="88265">
              <a:lnSpc>
                <a:spcPts val="2700"/>
              </a:lnSpc>
              <a:spcBef>
                <a:spcPts val="540"/>
              </a:spcBef>
            </a:pPr>
            <a:r>
              <a:rPr sz="2600" spc="-5" dirty="0">
                <a:latin typeface="Times New Roman"/>
                <a:cs typeface="Times New Roman"/>
              </a:rPr>
              <a:t>Ước  </a:t>
            </a:r>
            <a:r>
              <a:rPr sz="2600" spc="-10" dirty="0">
                <a:latin typeface="Times New Roman"/>
                <a:cs typeface="Times New Roman"/>
              </a:rPr>
              <a:t>m</a:t>
            </a:r>
            <a:r>
              <a:rPr sz="2600" dirty="0">
                <a:latin typeface="Times New Roman"/>
                <a:cs typeface="Times New Roman"/>
              </a:rPr>
              <a:t>uô</a:t>
            </a:r>
            <a:r>
              <a:rPr sz="2600" spc="10" dirty="0">
                <a:latin typeface="Times New Roman"/>
                <a:cs typeface="Times New Roman"/>
              </a:rPr>
              <a:t>́</a:t>
            </a:r>
            <a:r>
              <a:rPr sz="2600" dirty="0">
                <a:latin typeface="Times New Roman"/>
                <a:cs typeface="Times New Roman"/>
              </a:rPr>
              <a:t>n</a:t>
            </a:r>
            <a:endParaRPr sz="2600">
              <a:latin typeface="Times New Roman"/>
              <a:cs typeface="Times New Roman"/>
            </a:endParaRPr>
          </a:p>
        </p:txBody>
      </p:sp>
      <p:sp>
        <p:nvSpPr>
          <p:cNvPr id="13" name="object 13"/>
          <p:cNvSpPr/>
          <p:nvPr/>
        </p:nvSpPr>
        <p:spPr>
          <a:xfrm>
            <a:off x="4921630" y="5025644"/>
            <a:ext cx="672465" cy="579120"/>
          </a:xfrm>
          <a:custGeom>
            <a:avLst/>
            <a:gdLst/>
            <a:ahLst/>
            <a:cxnLst/>
            <a:rect l="l" t="t" r="r" b="b"/>
            <a:pathLst>
              <a:path w="672464" h="579120">
                <a:moveTo>
                  <a:pt x="504698" y="0"/>
                </a:moveTo>
                <a:lnTo>
                  <a:pt x="167386" y="0"/>
                </a:lnTo>
                <a:lnTo>
                  <a:pt x="0" y="289559"/>
                </a:lnTo>
                <a:lnTo>
                  <a:pt x="167386" y="579005"/>
                </a:lnTo>
                <a:lnTo>
                  <a:pt x="504698" y="579005"/>
                </a:lnTo>
                <a:lnTo>
                  <a:pt x="671957" y="289559"/>
                </a:lnTo>
                <a:lnTo>
                  <a:pt x="504698" y="0"/>
                </a:lnTo>
                <a:close/>
              </a:path>
            </a:pathLst>
          </a:custGeom>
          <a:solidFill>
            <a:srgbClr val="CAEBDE"/>
          </a:solidFill>
        </p:spPr>
        <p:txBody>
          <a:bodyPr wrap="square" lIns="0" tIns="0" rIns="0" bIns="0" rtlCol="0"/>
          <a:lstStyle/>
          <a:p>
            <a:endParaRPr/>
          </a:p>
        </p:txBody>
      </p:sp>
      <p:sp>
        <p:nvSpPr>
          <p:cNvPr id="14" name="object 14"/>
          <p:cNvSpPr/>
          <p:nvPr/>
        </p:nvSpPr>
        <p:spPr>
          <a:xfrm>
            <a:off x="5069585" y="4360671"/>
            <a:ext cx="1459865" cy="1263015"/>
          </a:xfrm>
          <a:custGeom>
            <a:avLst/>
            <a:gdLst/>
            <a:ahLst/>
            <a:cxnLst/>
            <a:rect l="l" t="t" r="r" b="b"/>
            <a:pathLst>
              <a:path w="1459865" h="1263014">
                <a:moveTo>
                  <a:pt x="1098803" y="0"/>
                </a:moveTo>
                <a:lnTo>
                  <a:pt x="360679" y="0"/>
                </a:lnTo>
                <a:lnTo>
                  <a:pt x="0" y="631316"/>
                </a:lnTo>
                <a:lnTo>
                  <a:pt x="360679" y="1262659"/>
                </a:lnTo>
                <a:lnTo>
                  <a:pt x="1098803" y="1262659"/>
                </a:lnTo>
                <a:lnTo>
                  <a:pt x="1459484" y="631316"/>
                </a:lnTo>
                <a:lnTo>
                  <a:pt x="1098803" y="0"/>
                </a:lnTo>
                <a:close/>
              </a:path>
            </a:pathLst>
          </a:custGeom>
          <a:solidFill>
            <a:srgbClr val="99CCFF"/>
          </a:solidFill>
        </p:spPr>
        <p:txBody>
          <a:bodyPr wrap="square" lIns="0" tIns="0" rIns="0" bIns="0" rtlCol="0"/>
          <a:lstStyle/>
          <a:p>
            <a:endParaRPr/>
          </a:p>
        </p:txBody>
      </p:sp>
      <p:sp>
        <p:nvSpPr>
          <p:cNvPr id="15" name="object 15"/>
          <p:cNvSpPr/>
          <p:nvPr/>
        </p:nvSpPr>
        <p:spPr>
          <a:xfrm>
            <a:off x="5069585" y="4360671"/>
            <a:ext cx="1459865" cy="1263015"/>
          </a:xfrm>
          <a:custGeom>
            <a:avLst/>
            <a:gdLst/>
            <a:ahLst/>
            <a:cxnLst/>
            <a:rect l="l" t="t" r="r" b="b"/>
            <a:pathLst>
              <a:path w="1459865" h="1263014">
                <a:moveTo>
                  <a:pt x="0" y="631316"/>
                </a:moveTo>
                <a:lnTo>
                  <a:pt x="360679" y="0"/>
                </a:lnTo>
                <a:lnTo>
                  <a:pt x="1098803" y="0"/>
                </a:lnTo>
                <a:lnTo>
                  <a:pt x="1459484" y="631316"/>
                </a:lnTo>
                <a:lnTo>
                  <a:pt x="1098803" y="1262659"/>
                </a:lnTo>
                <a:lnTo>
                  <a:pt x="360679" y="1262659"/>
                </a:lnTo>
                <a:lnTo>
                  <a:pt x="0" y="631316"/>
                </a:lnTo>
                <a:close/>
              </a:path>
            </a:pathLst>
          </a:custGeom>
          <a:ln w="25400">
            <a:solidFill>
              <a:srgbClr val="FFFFFF"/>
            </a:solidFill>
          </a:ln>
        </p:spPr>
        <p:txBody>
          <a:bodyPr wrap="square" lIns="0" tIns="0" rIns="0" bIns="0" rtlCol="0"/>
          <a:lstStyle/>
          <a:p>
            <a:endParaRPr/>
          </a:p>
        </p:txBody>
      </p:sp>
      <p:sp>
        <p:nvSpPr>
          <p:cNvPr id="16" name="object 16"/>
          <p:cNvSpPr txBox="1"/>
          <p:nvPr/>
        </p:nvSpPr>
        <p:spPr>
          <a:xfrm>
            <a:off x="5341746" y="4577588"/>
            <a:ext cx="915669" cy="765175"/>
          </a:xfrm>
          <a:prstGeom prst="rect">
            <a:avLst/>
          </a:prstGeom>
        </p:spPr>
        <p:txBody>
          <a:bodyPr vert="horz" wrap="square" lIns="0" tIns="68580" rIns="0" bIns="0" rtlCol="0">
            <a:spAutoFit/>
          </a:bodyPr>
          <a:lstStyle/>
          <a:p>
            <a:pPr marL="228600" marR="5080" indent="-216535">
              <a:lnSpc>
                <a:spcPts val="2700"/>
              </a:lnSpc>
              <a:spcBef>
                <a:spcPts val="540"/>
              </a:spcBef>
            </a:pPr>
            <a:r>
              <a:rPr sz="2600" spc="5" dirty="0">
                <a:latin typeface="Times New Roman"/>
                <a:cs typeface="Times New Roman"/>
              </a:rPr>
              <a:t>Lư</a:t>
            </a:r>
            <a:r>
              <a:rPr sz="2600" dirty="0">
                <a:latin typeface="Times New Roman"/>
                <a:cs typeface="Times New Roman"/>
              </a:rPr>
              <a:t>ơ</a:t>
            </a:r>
            <a:r>
              <a:rPr sz="2600" spc="-5" dirty="0">
                <a:latin typeface="Times New Roman"/>
                <a:cs typeface="Times New Roman"/>
              </a:rPr>
              <a:t>̣</a:t>
            </a:r>
            <a:r>
              <a:rPr sz="2600" spc="5" dirty="0">
                <a:latin typeface="Times New Roman"/>
                <a:cs typeface="Times New Roman"/>
              </a:rPr>
              <a:t>ng  </a:t>
            </a:r>
            <a:r>
              <a:rPr sz="2600" spc="-5" dirty="0">
                <a:latin typeface="Times New Roman"/>
                <a:cs typeface="Times New Roman"/>
              </a:rPr>
              <a:t>cầu</a:t>
            </a:r>
            <a:endParaRPr sz="2600">
              <a:latin typeface="Times New Roman"/>
              <a:cs typeface="Times New Roman"/>
            </a:endParaRPr>
          </a:p>
        </p:txBody>
      </p:sp>
      <p:sp>
        <p:nvSpPr>
          <p:cNvPr id="17" name="object 17"/>
          <p:cNvSpPr/>
          <p:nvPr/>
        </p:nvSpPr>
        <p:spPr>
          <a:xfrm>
            <a:off x="3570351" y="5152516"/>
            <a:ext cx="672465" cy="579120"/>
          </a:xfrm>
          <a:custGeom>
            <a:avLst/>
            <a:gdLst/>
            <a:ahLst/>
            <a:cxnLst/>
            <a:rect l="l" t="t" r="r" b="b"/>
            <a:pathLst>
              <a:path w="672464" h="579120">
                <a:moveTo>
                  <a:pt x="504571" y="0"/>
                </a:moveTo>
                <a:lnTo>
                  <a:pt x="167259" y="0"/>
                </a:lnTo>
                <a:lnTo>
                  <a:pt x="0" y="289432"/>
                </a:lnTo>
                <a:lnTo>
                  <a:pt x="167259" y="578967"/>
                </a:lnTo>
                <a:lnTo>
                  <a:pt x="504571" y="578967"/>
                </a:lnTo>
                <a:lnTo>
                  <a:pt x="671957" y="289432"/>
                </a:lnTo>
                <a:lnTo>
                  <a:pt x="504571" y="0"/>
                </a:lnTo>
                <a:close/>
              </a:path>
            </a:pathLst>
          </a:custGeom>
          <a:solidFill>
            <a:srgbClr val="CAEBDE"/>
          </a:solidFill>
        </p:spPr>
        <p:txBody>
          <a:bodyPr wrap="square" lIns="0" tIns="0" rIns="0" bIns="0" rtlCol="0"/>
          <a:lstStyle/>
          <a:p>
            <a:endParaRPr/>
          </a:p>
        </p:txBody>
      </p:sp>
      <p:sp>
        <p:nvSpPr>
          <p:cNvPr id="18" name="object 18"/>
          <p:cNvSpPr/>
          <p:nvPr/>
        </p:nvSpPr>
        <p:spPr>
          <a:xfrm>
            <a:off x="3731005" y="5138165"/>
            <a:ext cx="1459865" cy="1263015"/>
          </a:xfrm>
          <a:custGeom>
            <a:avLst/>
            <a:gdLst/>
            <a:ahLst/>
            <a:cxnLst/>
            <a:rect l="l" t="t" r="r" b="b"/>
            <a:pathLst>
              <a:path w="1459864" h="1263014">
                <a:moveTo>
                  <a:pt x="1098804" y="0"/>
                </a:moveTo>
                <a:lnTo>
                  <a:pt x="360807" y="0"/>
                </a:lnTo>
                <a:lnTo>
                  <a:pt x="0" y="631316"/>
                </a:lnTo>
                <a:lnTo>
                  <a:pt x="360807" y="1262633"/>
                </a:lnTo>
                <a:lnTo>
                  <a:pt x="1098804" y="1262633"/>
                </a:lnTo>
                <a:lnTo>
                  <a:pt x="1459484" y="631316"/>
                </a:lnTo>
                <a:lnTo>
                  <a:pt x="1098804" y="0"/>
                </a:lnTo>
                <a:close/>
              </a:path>
            </a:pathLst>
          </a:custGeom>
          <a:solidFill>
            <a:srgbClr val="66CCFF"/>
          </a:solidFill>
        </p:spPr>
        <p:txBody>
          <a:bodyPr wrap="square" lIns="0" tIns="0" rIns="0" bIns="0" rtlCol="0"/>
          <a:lstStyle/>
          <a:p>
            <a:endParaRPr/>
          </a:p>
        </p:txBody>
      </p:sp>
      <p:sp>
        <p:nvSpPr>
          <p:cNvPr id="19" name="object 19"/>
          <p:cNvSpPr/>
          <p:nvPr/>
        </p:nvSpPr>
        <p:spPr>
          <a:xfrm>
            <a:off x="3731005" y="5138165"/>
            <a:ext cx="1459865" cy="1263015"/>
          </a:xfrm>
          <a:custGeom>
            <a:avLst/>
            <a:gdLst/>
            <a:ahLst/>
            <a:cxnLst/>
            <a:rect l="l" t="t" r="r" b="b"/>
            <a:pathLst>
              <a:path w="1459864" h="1263014">
                <a:moveTo>
                  <a:pt x="0" y="631316"/>
                </a:moveTo>
                <a:lnTo>
                  <a:pt x="360807" y="0"/>
                </a:lnTo>
                <a:lnTo>
                  <a:pt x="1098804" y="0"/>
                </a:lnTo>
                <a:lnTo>
                  <a:pt x="1459484" y="631316"/>
                </a:lnTo>
                <a:lnTo>
                  <a:pt x="1098804" y="1262633"/>
                </a:lnTo>
                <a:lnTo>
                  <a:pt x="360807" y="1262633"/>
                </a:lnTo>
                <a:lnTo>
                  <a:pt x="0" y="631316"/>
                </a:lnTo>
                <a:close/>
              </a:path>
            </a:pathLst>
          </a:custGeom>
          <a:ln w="25400">
            <a:solidFill>
              <a:srgbClr val="FFFFFF"/>
            </a:solidFill>
          </a:ln>
        </p:spPr>
        <p:txBody>
          <a:bodyPr wrap="square" lIns="0" tIns="0" rIns="0" bIns="0" rtlCol="0"/>
          <a:lstStyle/>
          <a:p>
            <a:endParaRPr/>
          </a:p>
        </p:txBody>
      </p:sp>
      <p:sp>
        <p:nvSpPr>
          <p:cNvPr id="20" name="object 20"/>
          <p:cNvSpPr txBox="1"/>
          <p:nvPr/>
        </p:nvSpPr>
        <p:spPr>
          <a:xfrm>
            <a:off x="4080764" y="5355132"/>
            <a:ext cx="761365" cy="765175"/>
          </a:xfrm>
          <a:prstGeom prst="rect">
            <a:avLst/>
          </a:prstGeom>
        </p:spPr>
        <p:txBody>
          <a:bodyPr vert="horz" wrap="square" lIns="0" tIns="68580" rIns="0" bIns="0" rtlCol="0">
            <a:spAutoFit/>
          </a:bodyPr>
          <a:lstStyle/>
          <a:p>
            <a:pPr marL="12700" marR="5080" indent="118745">
              <a:lnSpc>
                <a:spcPts val="2700"/>
              </a:lnSpc>
              <a:spcBef>
                <a:spcPts val="540"/>
              </a:spcBef>
            </a:pPr>
            <a:r>
              <a:rPr sz="2600" dirty="0">
                <a:latin typeface="Times New Roman"/>
                <a:cs typeface="Times New Roman"/>
              </a:rPr>
              <a:t>Sản  </a:t>
            </a:r>
            <a:r>
              <a:rPr sz="2600" spc="5" dirty="0">
                <a:latin typeface="Times New Roman"/>
                <a:cs typeface="Times New Roman"/>
              </a:rPr>
              <a:t>ph</a:t>
            </a:r>
            <a:r>
              <a:rPr sz="2600" dirty="0">
                <a:latin typeface="Times New Roman"/>
                <a:cs typeface="Times New Roman"/>
              </a:rPr>
              <a:t>â</a:t>
            </a:r>
            <a:r>
              <a:rPr sz="2600" spc="-10" dirty="0">
                <a:latin typeface="Times New Roman"/>
                <a:cs typeface="Times New Roman"/>
              </a:rPr>
              <a:t>̉</a:t>
            </a:r>
            <a:r>
              <a:rPr sz="2600" dirty="0">
                <a:latin typeface="Times New Roman"/>
                <a:cs typeface="Times New Roman"/>
              </a:rPr>
              <a:t>m</a:t>
            </a:r>
            <a:endParaRPr sz="2600">
              <a:latin typeface="Times New Roman"/>
              <a:cs typeface="Times New Roman"/>
            </a:endParaRPr>
          </a:p>
        </p:txBody>
      </p:sp>
      <p:sp>
        <p:nvSpPr>
          <p:cNvPr id="21" name="object 21"/>
          <p:cNvSpPr/>
          <p:nvPr/>
        </p:nvSpPr>
        <p:spPr>
          <a:xfrm>
            <a:off x="2773298" y="4070603"/>
            <a:ext cx="672465" cy="579120"/>
          </a:xfrm>
          <a:custGeom>
            <a:avLst/>
            <a:gdLst/>
            <a:ahLst/>
            <a:cxnLst/>
            <a:rect l="l" t="t" r="r" b="b"/>
            <a:pathLst>
              <a:path w="672464" h="579120">
                <a:moveTo>
                  <a:pt x="504571" y="0"/>
                </a:moveTo>
                <a:lnTo>
                  <a:pt x="167258" y="0"/>
                </a:lnTo>
                <a:lnTo>
                  <a:pt x="0" y="289433"/>
                </a:lnTo>
                <a:lnTo>
                  <a:pt x="167258" y="578993"/>
                </a:lnTo>
                <a:lnTo>
                  <a:pt x="504571" y="578993"/>
                </a:lnTo>
                <a:lnTo>
                  <a:pt x="671956" y="289433"/>
                </a:lnTo>
                <a:lnTo>
                  <a:pt x="504571" y="0"/>
                </a:lnTo>
                <a:close/>
              </a:path>
            </a:pathLst>
          </a:custGeom>
          <a:solidFill>
            <a:srgbClr val="CAEBDE"/>
          </a:solidFill>
        </p:spPr>
        <p:txBody>
          <a:bodyPr wrap="square" lIns="0" tIns="0" rIns="0" bIns="0" rtlCol="0"/>
          <a:lstStyle/>
          <a:p>
            <a:endParaRPr/>
          </a:p>
        </p:txBody>
      </p:sp>
      <p:sp>
        <p:nvSpPr>
          <p:cNvPr id="22" name="object 22"/>
          <p:cNvSpPr/>
          <p:nvPr/>
        </p:nvSpPr>
        <p:spPr>
          <a:xfrm>
            <a:off x="2386329" y="4361560"/>
            <a:ext cx="1459865" cy="1263015"/>
          </a:xfrm>
          <a:custGeom>
            <a:avLst/>
            <a:gdLst/>
            <a:ahLst/>
            <a:cxnLst/>
            <a:rect l="l" t="t" r="r" b="b"/>
            <a:pathLst>
              <a:path w="1459864" h="1263014">
                <a:moveTo>
                  <a:pt x="1098804" y="0"/>
                </a:moveTo>
                <a:lnTo>
                  <a:pt x="360680" y="0"/>
                </a:lnTo>
                <a:lnTo>
                  <a:pt x="0" y="631316"/>
                </a:lnTo>
                <a:lnTo>
                  <a:pt x="360680" y="1262633"/>
                </a:lnTo>
                <a:lnTo>
                  <a:pt x="1098804" y="1262633"/>
                </a:lnTo>
                <a:lnTo>
                  <a:pt x="1459483" y="631316"/>
                </a:lnTo>
                <a:lnTo>
                  <a:pt x="1098804" y="0"/>
                </a:lnTo>
                <a:close/>
              </a:path>
            </a:pathLst>
          </a:custGeom>
          <a:solidFill>
            <a:srgbClr val="FFCCCC"/>
          </a:solidFill>
        </p:spPr>
        <p:txBody>
          <a:bodyPr wrap="square" lIns="0" tIns="0" rIns="0" bIns="0" rtlCol="0"/>
          <a:lstStyle/>
          <a:p>
            <a:endParaRPr/>
          </a:p>
        </p:txBody>
      </p:sp>
      <p:sp>
        <p:nvSpPr>
          <p:cNvPr id="23" name="object 23"/>
          <p:cNvSpPr/>
          <p:nvPr/>
        </p:nvSpPr>
        <p:spPr>
          <a:xfrm>
            <a:off x="2386329" y="4361560"/>
            <a:ext cx="1459865" cy="1263015"/>
          </a:xfrm>
          <a:custGeom>
            <a:avLst/>
            <a:gdLst/>
            <a:ahLst/>
            <a:cxnLst/>
            <a:rect l="l" t="t" r="r" b="b"/>
            <a:pathLst>
              <a:path w="1459864" h="1263014">
                <a:moveTo>
                  <a:pt x="0" y="631316"/>
                </a:moveTo>
                <a:lnTo>
                  <a:pt x="360680" y="0"/>
                </a:lnTo>
                <a:lnTo>
                  <a:pt x="1098804" y="0"/>
                </a:lnTo>
                <a:lnTo>
                  <a:pt x="1459483" y="631316"/>
                </a:lnTo>
                <a:lnTo>
                  <a:pt x="1098804" y="1262633"/>
                </a:lnTo>
                <a:lnTo>
                  <a:pt x="360680" y="1262633"/>
                </a:lnTo>
                <a:lnTo>
                  <a:pt x="0" y="631316"/>
                </a:lnTo>
                <a:close/>
              </a:path>
            </a:pathLst>
          </a:custGeom>
          <a:ln w="25399">
            <a:solidFill>
              <a:srgbClr val="FFFFFF"/>
            </a:solidFill>
          </a:ln>
        </p:spPr>
        <p:txBody>
          <a:bodyPr wrap="square" lIns="0" tIns="0" rIns="0" bIns="0" rtlCol="0"/>
          <a:lstStyle/>
          <a:p>
            <a:endParaRPr/>
          </a:p>
        </p:txBody>
      </p:sp>
      <p:sp>
        <p:nvSpPr>
          <p:cNvPr id="24" name="object 24"/>
          <p:cNvSpPr txBox="1"/>
          <p:nvPr/>
        </p:nvSpPr>
        <p:spPr>
          <a:xfrm>
            <a:off x="2796667" y="4578477"/>
            <a:ext cx="638175" cy="765175"/>
          </a:xfrm>
          <a:prstGeom prst="rect">
            <a:avLst/>
          </a:prstGeom>
        </p:spPr>
        <p:txBody>
          <a:bodyPr vert="horz" wrap="square" lIns="0" tIns="68580" rIns="0" bIns="0" rtlCol="0">
            <a:spAutoFit/>
          </a:bodyPr>
          <a:lstStyle/>
          <a:p>
            <a:pPr marL="106680" marR="5080" indent="-94615">
              <a:lnSpc>
                <a:spcPts val="2700"/>
              </a:lnSpc>
              <a:spcBef>
                <a:spcPts val="540"/>
              </a:spcBef>
            </a:pPr>
            <a:r>
              <a:rPr sz="2600" spc="-95" dirty="0">
                <a:latin typeface="Times New Roman"/>
                <a:cs typeface="Times New Roman"/>
              </a:rPr>
              <a:t>T</a:t>
            </a:r>
            <a:r>
              <a:rPr sz="2600" dirty="0">
                <a:latin typeface="Times New Roman"/>
                <a:cs typeface="Times New Roman"/>
              </a:rPr>
              <a:t>rao  đổi</a:t>
            </a:r>
            <a:endParaRPr sz="2600">
              <a:latin typeface="Times New Roman"/>
              <a:cs typeface="Times New Roman"/>
            </a:endParaRPr>
          </a:p>
        </p:txBody>
      </p:sp>
      <p:sp>
        <p:nvSpPr>
          <p:cNvPr id="25" name="object 25"/>
          <p:cNvSpPr/>
          <p:nvPr/>
        </p:nvSpPr>
        <p:spPr>
          <a:xfrm>
            <a:off x="2386329" y="2832226"/>
            <a:ext cx="1459865" cy="1263015"/>
          </a:xfrm>
          <a:custGeom>
            <a:avLst/>
            <a:gdLst/>
            <a:ahLst/>
            <a:cxnLst/>
            <a:rect l="l" t="t" r="r" b="b"/>
            <a:pathLst>
              <a:path w="1459864" h="1263014">
                <a:moveTo>
                  <a:pt x="1098804" y="0"/>
                </a:moveTo>
                <a:lnTo>
                  <a:pt x="360680" y="0"/>
                </a:lnTo>
                <a:lnTo>
                  <a:pt x="0" y="631317"/>
                </a:lnTo>
                <a:lnTo>
                  <a:pt x="360680" y="1262634"/>
                </a:lnTo>
                <a:lnTo>
                  <a:pt x="1098804" y="1262634"/>
                </a:lnTo>
                <a:lnTo>
                  <a:pt x="1459483" y="631317"/>
                </a:lnTo>
                <a:lnTo>
                  <a:pt x="1098804" y="0"/>
                </a:lnTo>
                <a:close/>
              </a:path>
            </a:pathLst>
          </a:custGeom>
          <a:solidFill>
            <a:srgbClr val="CCCCFF"/>
          </a:solidFill>
        </p:spPr>
        <p:txBody>
          <a:bodyPr wrap="square" lIns="0" tIns="0" rIns="0" bIns="0" rtlCol="0"/>
          <a:lstStyle/>
          <a:p>
            <a:endParaRPr/>
          </a:p>
        </p:txBody>
      </p:sp>
      <p:sp>
        <p:nvSpPr>
          <p:cNvPr id="26" name="object 26"/>
          <p:cNvSpPr/>
          <p:nvPr/>
        </p:nvSpPr>
        <p:spPr>
          <a:xfrm>
            <a:off x="2386329" y="2832226"/>
            <a:ext cx="1459865" cy="1263015"/>
          </a:xfrm>
          <a:custGeom>
            <a:avLst/>
            <a:gdLst/>
            <a:ahLst/>
            <a:cxnLst/>
            <a:rect l="l" t="t" r="r" b="b"/>
            <a:pathLst>
              <a:path w="1459864" h="1263014">
                <a:moveTo>
                  <a:pt x="0" y="631317"/>
                </a:moveTo>
                <a:lnTo>
                  <a:pt x="360680" y="0"/>
                </a:lnTo>
                <a:lnTo>
                  <a:pt x="1098804" y="0"/>
                </a:lnTo>
                <a:lnTo>
                  <a:pt x="1459483" y="631317"/>
                </a:lnTo>
                <a:lnTo>
                  <a:pt x="1098804" y="1262634"/>
                </a:lnTo>
                <a:lnTo>
                  <a:pt x="360680" y="1262634"/>
                </a:lnTo>
                <a:lnTo>
                  <a:pt x="0" y="631317"/>
                </a:lnTo>
                <a:close/>
              </a:path>
            </a:pathLst>
          </a:custGeom>
          <a:ln w="25400">
            <a:solidFill>
              <a:srgbClr val="FFFFFF"/>
            </a:solidFill>
          </a:ln>
        </p:spPr>
        <p:txBody>
          <a:bodyPr wrap="square" lIns="0" tIns="0" rIns="0" bIns="0" rtlCol="0"/>
          <a:lstStyle/>
          <a:p>
            <a:endParaRPr/>
          </a:p>
        </p:txBody>
      </p:sp>
      <p:sp>
        <p:nvSpPr>
          <p:cNvPr id="27" name="object 27"/>
          <p:cNvSpPr txBox="1"/>
          <p:nvPr/>
        </p:nvSpPr>
        <p:spPr>
          <a:xfrm>
            <a:off x="2781426" y="3048762"/>
            <a:ext cx="668655" cy="765810"/>
          </a:xfrm>
          <a:prstGeom prst="rect">
            <a:avLst/>
          </a:prstGeom>
        </p:spPr>
        <p:txBody>
          <a:bodyPr vert="horz" wrap="square" lIns="0" tIns="68580" rIns="0" bIns="0" rtlCol="0">
            <a:spAutoFit/>
          </a:bodyPr>
          <a:lstStyle/>
          <a:p>
            <a:pPr marL="48895" marR="5080" indent="-36830">
              <a:lnSpc>
                <a:spcPts val="2700"/>
              </a:lnSpc>
              <a:spcBef>
                <a:spcPts val="540"/>
              </a:spcBef>
            </a:pPr>
            <a:r>
              <a:rPr sz="2600" dirty="0">
                <a:latin typeface="Times New Roman"/>
                <a:cs typeface="Times New Roman"/>
              </a:rPr>
              <a:t>Giao  dịch</a:t>
            </a:r>
            <a:endParaRPr sz="2600">
              <a:latin typeface="Times New Roman"/>
              <a:cs typeface="Times New Roman"/>
            </a:endParaRPr>
          </a:p>
        </p:txBody>
      </p:sp>
      <p:sp>
        <p:nvSpPr>
          <p:cNvPr id="28" name="object 28"/>
          <p:cNvSpPr txBox="1">
            <a:spLocks noGrp="1"/>
          </p:cNvSpPr>
          <p:nvPr>
            <p:ph type="title"/>
          </p:nvPr>
        </p:nvSpPr>
        <p:spPr>
          <a:xfrm>
            <a:off x="381000" y="493988"/>
            <a:ext cx="8458199" cy="1332544"/>
          </a:xfrm>
          <a:prstGeom prst="rect">
            <a:avLst/>
          </a:prstGeom>
        </p:spPr>
        <p:txBody>
          <a:bodyPr vert="horz" wrap="square" lIns="0" tIns="12700" rIns="0" bIns="0" rtlCol="0" anchor="t">
            <a:spAutoFit/>
          </a:bodyPr>
          <a:lstStyle/>
          <a:p>
            <a:pPr marR="5080">
              <a:lnSpc>
                <a:spcPct val="134000"/>
              </a:lnSpc>
              <a:spcBef>
                <a:spcPts val="100"/>
              </a:spcBef>
            </a:pPr>
            <a:r>
              <a:rPr sz="3200" b="0" spc="-5" dirty="0">
                <a:solidFill>
                  <a:srgbClr val="FF0000"/>
                </a:solidFill>
                <a:latin typeface="Times New Roman" panose="02020603050405020304" pitchFamily="18" charset="0"/>
                <a:cs typeface="Times New Roman" panose="02020603050405020304" pitchFamily="18" charset="0"/>
              </a:rPr>
              <a:t>Tên các </a:t>
            </a:r>
            <a:r>
              <a:rPr sz="3200" b="0" spc="-5" dirty="0" err="1">
                <a:solidFill>
                  <a:srgbClr val="FF0000"/>
                </a:solidFill>
                <a:latin typeface="Times New Roman" panose="02020603050405020304" pitchFamily="18" charset="0"/>
                <a:cs typeface="Times New Roman" panose="02020603050405020304" pitchFamily="18" charset="0"/>
              </a:rPr>
              <a:t>khái</a:t>
            </a:r>
            <a:r>
              <a:rPr sz="3200" b="0" spc="-5" dirty="0">
                <a:solidFill>
                  <a:srgbClr val="FF0000"/>
                </a:solidFill>
                <a:latin typeface="Times New Roman" panose="02020603050405020304" pitchFamily="18" charset="0"/>
                <a:cs typeface="Times New Roman" panose="02020603050405020304" pitchFamily="18" charset="0"/>
              </a:rPr>
              <a:t> </a:t>
            </a:r>
            <a:r>
              <a:rPr sz="3200" b="0" spc="-5" dirty="0" err="1" smtClean="0">
                <a:solidFill>
                  <a:srgbClr val="FF0000"/>
                </a:solidFill>
                <a:latin typeface="Times New Roman" panose="02020603050405020304" pitchFamily="18" charset="0"/>
                <a:cs typeface="Times New Roman" panose="02020603050405020304" pitchFamily="18" charset="0"/>
              </a:rPr>
              <a:t>niệm</a:t>
            </a:r>
            <a:r>
              <a:rPr lang="en-US" sz="3200" b="0" spc="-5" dirty="0" smtClean="0">
                <a:solidFill>
                  <a:srgbClr val="FF0000"/>
                </a:solidFill>
                <a:latin typeface="Times New Roman" panose="02020603050405020304" pitchFamily="18" charset="0"/>
                <a:cs typeface="Times New Roman" panose="02020603050405020304" pitchFamily="18" charset="0"/>
              </a:rPr>
              <a:t/>
            </a:r>
            <a:br>
              <a:rPr lang="en-US" sz="3200" b="0" spc="-5" dirty="0" smtClean="0">
                <a:solidFill>
                  <a:srgbClr val="FF0000"/>
                </a:solidFill>
                <a:latin typeface="Times New Roman" panose="02020603050405020304" pitchFamily="18" charset="0"/>
                <a:cs typeface="Times New Roman" panose="02020603050405020304" pitchFamily="18" charset="0"/>
              </a:rPr>
            </a:br>
            <a:r>
              <a:rPr sz="3200" b="0" spc="-5" dirty="0" smtClean="0">
                <a:solidFill>
                  <a:srgbClr val="FF0000"/>
                </a:solidFill>
                <a:latin typeface="Times New Roman" panose="02020603050405020304" pitchFamily="18" charset="0"/>
                <a:cs typeface="Times New Roman" panose="02020603050405020304" pitchFamily="18" charset="0"/>
              </a:rPr>
              <a:t> </a:t>
            </a:r>
            <a:r>
              <a:rPr sz="3200" b="0" spc="-5" dirty="0">
                <a:solidFill>
                  <a:srgbClr val="FF0000"/>
                </a:solidFill>
                <a:latin typeface="Times New Roman" panose="02020603050405020304" pitchFamily="18" charset="0"/>
                <a:cs typeface="Times New Roman" panose="02020603050405020304" pitchFamily="18" charset="0"/>
              </a:rPr>
              <a:t>cốt lõi trong  Marketing?</a:t>
            </a:r>
          </a:p>
        </p:txBody>
      </p:sp>
    </p:spTree>
    <p:extLst>
      <p:ext uri="{BB962C8B-B14F-4D97-AF65-F5344CB8AC3E}">
        <p14:creationId xmlns:p14="http://schemas.microsoft.com/office/powerpoint/2010/main" val="3031594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7904" y="283024"/>
            <a:ext cx="4570095" cy="997068"/>
          </a:xfrm>
          <a:prstGeom prst="rect">
            <a:avLst/>
          </a:prstGeom>
        </p:spPr>
        <p:txBody>
          <a:bodyPr vert="horz" wrap="square" lIns="0" tIns="12065" rIns="0" bIns="0" rtlCol="0">
            <a:spAutoFit/>
          </a:bodyPr>
          <a:lstStyle/>
          <a:p>
            <a:pPr marL="12700">
              <a:lnSpc>
                <a:spcPct val="100000"/>
              </a:lnSpc>
              <a:spcBef>
                <a:spcPts val="95"/>
              </a:spcBef>
            </a:pPr>
            <a:r>
              <a:rPr sz="3200" spc="-5" dirty="0">
                <a:latin typeface="Times New Roman" panose="02020603050405020304" pitchFamily="18" charset="0"/>
                <a:cs typeface="Times New Roman" panose="02020603050405020304" pitchFamily="18" charset="0"/>
              </a:rPr>
              <a:t>Lý thuyết</a:t>
            </a:r>
            <a:r>
              <a:rPr sz="3200" spc="-15"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Marketing</a:t>
            </a:r>
          </a:p>
        </p:txBody>
      </p:sp>
      <p:sp>
        <p:nvSpPr>
          <p:cNvPr id="3" name="object 3"/>
          <p:cNvSpPr txBox="1"/>
          <p:nvPr/>
        </p:nvSpPr>
        <p:spPr>
          <a:xfrm>
            <a:off x="993444" y="1415541"/>
            <a:ext cx="7018655" cy="513715"/>
          </a:xfrm>
          <a:prstGeom prst="rect">
            <a:avLst/>
          </a:prstGeom>
        </p:spPr>
        <p:txBody>
          <a:bodyPr vert="horz" wrap="square" lIns="0" tIns="13335" rIns="0" bIns="0" rtlCol="0">
            <a:spAutoFit/>
          </a:bodyPr>
          <a:lstStyle/>
          <a:p>
            <a:pPr marL="354965" indent="-342900">
              <a:lnSpc>
                <a:spcPct val="100000"/>
              </a:lnSpc>
              <a:spcBef>
                <a:spcPts val="105"/>
              </a:spcBef>
              <a:buChar char="•"/>
              <a:tabLst>
                <a:tab pos="354965" algn="l"/>
                <a:tab pos="355600" algn="l"/>
              </a:tabLst>
            </a:pPr>
            <a:r>
              <a:rPr sz="3200" dirty="0">
                <a:latin typeface="Times New Roman"/>
                <a:cs typeface="Times New Roman"/>
              </a:rPr>
              <a:t>Marketing cổ điển: định </a:t>
            </a:r>
            <a:r>
              <a:rPr sz="3200" spc="-135" dirty="0">
                <a:latin typeface="Times New Roman"/>
                <a:cs typeface="Times New Roman"/>
              </a:rPr>
              <a:t>hướng </a:t>
            </a:r>
            <a:r>
              <a:rPr sz="3200" dirty="0">
                <a:latin typeface="Times New Roman"/>
                <a:cs typeface="Times New Roman"/>
              </a:rPr>
              <a:t>bán</a:t>
            </a:r>
            <a:r>
              <a:rPr sz="3200" spc="160" dirty="0">
                <a:latin typeface="Times New Roman"/>
                <a:cs typeface="Times New Roman"/>
              </a:rPr>
              <a:t> </a:t>
            </a:r>
            <a:r>
              <a:rPr sz="3200" dirty="0">
                <a:latin typeface="Times New Roman"/>
                <a:cs typeface="Times New Roman"/>
              </a:rPr>
              <a:t>hàng</a:t>
            </a:r>
            <a:endParaRPr sz="3200">
              <a:latin typeface="Times New Roman"/>
              <a:cs typeface="Times New Roman"/>
            </a:endParaRPr>
          </a:p>
        </p:txBody>
      </p:sp>
      <p:sp>
        <p:nvSpPr>
          <p:cNvPr id="4" name="object 4"/>
          <p:cNvSpPr txBox="1"/>
          <p:nvPr/>
        </p:nvSpPr>
        <p:spPr>
          <a:xfrm>
            <a:off x="993444" y="3820134"/>
            <a:ext cx="7152005" cy="1137920"/>
          </a:xfrm>
          <a:prstGeom prst="rect">
            <a:avLst/>
          </a:prstGeom>
        </p:spPr>
        <p:txBody>
          <a:bodyPr vert="horz" wrap="square" lIns="0" tIns="12065" rIns="0" bIns="0" rtlCol="0">
            <a:spAutoFit/>
          </a:bodyPr>
          <a:lstStyle/>
          <a:p>
            <a:pPr marL="354965" marR="5080" indent="-342900">
              <a:lnSpc>
                <a:spcPct val="114100"/>
              </a:lnSpc>
              <a:spcBef>
                <a:spcPts val="95"/>
              </a:spcBef>
              <a:buChar char="•"/>
              <a:tabLst>
                <a:tab pos="354965" algn="l"/>
                <a:tab pos="355600" algn="l"/>
              </a:tabLst>
            </a:pPr>
            <a:r>
              <a:rPr sz="3200" dirty="0">
                <a:latin typeface="Times New Roman"/>
                <a:cs typeface="Times New Roman"/>
              </a:rPr>
              <a:t>Marketing hiện đại: định </a:t>
            </a:r>
            <a:r>
              <a:rPr sz="3200" spc="-135" dirty="0">
                <a:latin typeface="Times New Roman"/>
                <a:cs typeface="Times New Roman"/>
              </a:rPr>
              <a:t>hướng </a:t>
            </a:r>
            <a:r>
              <a:rPr sz="3200" dirty="0">
                <a:latin typeface="Times New Roman"/>
                <a:cs typeface="Times New Roman"/>
              </a:rPr>
              <a:t>thỏa mãn  </a:t>
            </a:r>
            <a:r>
              <a:rPr sz="3200" spc="5" dirty="0">
                <a:latin typeface="Times New Roman"/>
                <a:cs typeface="Times New Roman"/>
              </a:rPr>
              <a:t>nhu </a:t>
            </a:r>
            <a:r>
              <a:rPr sz="3200" dirty="0">
                <a:latin typeface="Times New Roman"/>
                <a:cs typeface="Times New Roman"/>
              </a:rPr>
              <a:t>cầu </a:t>
            </a:r>
            <a:r>
              <a:rPr sz="3200" spc="-120" dirty="0">
                <a:latin typeface="Times New Roman"/>
                <a:cs typeface="Times New Roman"/>
              </a:rPr>
              <a:t>khách</a:t>
            </a:r>
            <a:r>
              <a:rPr sz="3200" spc="-15" dirty="0">
                <a:latin typeface="Times New Roman"/>
                <a:cs typeface="Times New Roman"/>
              </a:rPr>
              <a:t> </a:t>
            </a:r>
            <a:r>
              <a:rPr sz="3200" dirty="0">
                <a:latin typeface="Times New Roman"/>
                <a:cs typeface="Times New Roman"/>
              </a:rPr>
              <a:t>hàng</a:t>
            </a:r>
            <a:endParaRPr sz="3200">
              <a:latin typeface="Times New Roman"/>
              <a:cs typeface="Times New Roman"/>
            </a:endParaRPr>
          </a:p>
        </p:txBody>
      </p:sp>
      <p:sp>
        <p:nvSpPr>
          <p:cNvPr id="5" name="object 5"/>
          <p:cNvSpPr/>
          <p:nvPr/>
        </p:nvSpPr>
        <p:spPr>
          <a:xfrm>
            <a:off x="1513332" y="1958339"/>
            <a:ext cx="6498336" cy="1964436"/>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556385" y="1981200"/>
            <a:ext cx="6412230" cy="1879600"/>
          </a:xfrm>
          <a:custGeom>
            <a:avLst/>
            <a:gdLst/>
            <a:ahLst/>
            <a:cxnLst/>
            <a:rect l="l" t="t" r="r" b="b"/>
            <a:pathLst>
              <a:path w="6412230" h="1879600">
                <a:moveTo>
                  <a:pt x="5472430" y="0"/>
                </a:moveTo>
                <a:lnTo>
                  <a:pt x="5472430" y="469900"/>
                </a:lnTo>
                <a:lnTo>
                  <a:pt x="0" y="469900"/>
                </a:lnTo>
                <a:lnTo>
                  <a:pt x="0" y="1409700"/>
                </a:lnTo>
                <a:lnTo>
                  <a:pt x="5472430" y="1409700"/>
                </a:lnTo>
                <a:lnTo>
                  <a:pt x="5472430" y="1879600"/>
                </a:lnTo>
                <a:lnTo>
                  <a:pt x="6412230" y="939800"/>
                </a:lnTo>
                <a:lnTo>
                  <a:pt x="5472430" y="0"/>
                </a:lnTo>
                <a:close/>
              </a:path>
            </a:pathLst>
          </a:custGeom>
          <a:solidFill>
            <a:srgbClr val="CAEBDE"/>
          </a:solidFill>
        </p:spPr>
        <p:txBody>
          <a:bodyPr wrap="square" lIns="0" tIns="0" rIns="0" bIns="0" rtlCol="0"/>
          <a:lstStyle/>
          <a:p>
            <a:endParaRPr/>
          </a:p>
        </p:txBody>
      </p:sp>
      <p:sp>
        <p:nvSpPr>
          <p:cNvPr id="7" name="object 7"/>
          <p:cNvSpPr/>
          <p:nvPr/>
        </p:nvSpPr>
        <p:spPr>
          <a:xfrm>
            <a:off x="946403" y="2520695"/>
            <a:ext cx="1766316" cy="839724"/>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1187907" y="2741422"/>
            <a:ext cx="1284605" cy="314960"/>
          </a:xfrm>
          <a:prstGeom prst="rect">
            <a:avLst/>
          </a:prstGeom>
        </p:spPr>
        <p:txBody>
          <a:bodyPr vert="horz" wrap="square" lIns="0" tIns="12065" rIns="0" bIns="0" rtlCol="0">
            <a:spAutoFit/>
          </a:bodyPr>
          <a:lstStyle/>
          <a:p>
            <a:pPr marL="12700">
              <a:lnSpc>
                <a:spcPct val="100000"/>
              </a:lnSpc>
              <a:spcBef>
                <a:spcPts val="95"/>
              </a:spcBef>
            </a:pPr>
            <a:r>
              <a:rPr sz="1900" spc="-10" dirty="0">
                <a:latin typeface="Times New Roman"/>
                <a:cs typeface="Times New Roman"/>
              </a:rPr>
              <a:t>Nhà </a:t>
            </a:r>
            <a:r>
              <a:rPr sz="1900" spc="-125" dirty="0">
                <a:latin typeface="Times New Roman"/>
                <a:cs typeface="Times New Roman"/>
              </a:rPr>
              <a:t>sản</a:t>
            </a:r>
            <a:r>
              <a:rPr sz="1900" spc="-70" dirty="0">
                <a:latin typeface="Times New Roman"/>
                <a:cs typeface="Times New Roman"/>
              </a:rPr>
              <a:t> </a:t>
            </a:r>
            <a:r>
              <a:rPr sz="1900" spc="-5" dirty="0">
                <a:latin typeface="Times New Roman"/>
                <a:cs typeface="Times New Roman"/>
              </a:rPr>
              <a:t>xuất</a:t>
            </a:r>
            <a:endParaRPr sz="1900">
              <a:latin typeface="Times New Roman"/>
              <a:cs typeface="Times New Roman"/>
            </a:endParaRPr>
          </a:p>
        </p:txBody>
      </p:sp>
      <p:sp>
        <p:nvSpPr>
          <p:cNvPr id="9" name="object 9"/>
          <p:cNvSpPr/>
          <p:nvPr/>
        </p:nvSpPr>
        <p:spPr>
          <a:xfrm>
            <a:off x="2744723" y="2520695"/>
            <a:ext cx="1883664" cy="839724"/>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3197098" y="2741422"/>
            <a:ext cx="982980" cy="314960"/>
          </a:xfrm>
          <a:prstGeom prst="rect">
            <a:avLst/>
          </a:prstGeom>
        </p:spPr>
        <p:txBody>
          <a:bodyPr vert="horz" wrap="square" lIns="0" tIns="12065" rIns="0" bIns="0" rtlCol="0">
            <a:spAutoFit/>
          </a:bodyPr>
          <a:lstStyle/>
          <a:p>
            <a:pPr marL="12700">
              <a:lnSpc>
                <a:spcPct val="100000"/>
              </a:lnSpc>
              <a:spcBef>
                <a:spcPts val="95"/>
              </a:spcBef>
            </a:pPr>
            <a:r>
              <a:rPr sz="1900" spc="-5" dirty="0">
                <a:latin typeface="Times New Roman"/>
                <a:cs typeface="Times New Roman"/>
              </a:rPr>
              <a:t>Sản</a:t>
            </a:r>
            <a:r>
              <a:rPr sz="1900" spc="-55" dirty="0">
                <a:latin typeface="Times New Roman"/>
                <a:cs typeface="Times New Roman"/>
              </a:rPr>
              <a:t> </a:t>
            </a:r>
            <a:r>
              <a:rPr sz="1900" spc="-5" dirty="0">
                <a:latin typeface="Times New Roman"/>
                <a:cs typeface="Times New Roman"/>
              </a:rPr>
              <a:t>phẩm</a:t>
            </a:r>
            <a:endParaRPr sz="1900">
              <a:latin typeface="Times New Roman"/>
              <a:cs typeface="Times New Roman"/>
            </a:endParaRPr>
          </a:p>
        </p:txBody>
      </p:sp>
      <p:sp>
        <p:nvSpPr>
          <p:cNvPr id="11" name="object 11"/>
          <p:cNvSpPr/>
          <p:nvPr/>
        </p:nvSpPr>
        <p:spPr>
          <a:xfrm>
            <a:off x="4660391" y="2520695"/>
            <a:ext cx="1909571" cy="851915"/>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5011928" y="2616454"/>
            <a:ext cx="1208405" cy="563245"/>
          </a:xfrm>
          <a:prstGeom prst="rect">
            <a:avLst/>
          </a:prstGeom>
        </p:spPr>
        <p:txBody>
          <a:bodyPr vert="horz" wrap="square" lIns="0" tIns="53975" rIns="0" bIns="0" rtlCol="0">
            <a:spAutoFit/>
          </a:bodyPr>
          <a:lstStyle/>
          <a:p>
            <a:pPr marL="12700" marR="5080" indent="7620">
              <a:lnSpc>
                <a:spcPts val="1960"/>
              </a:lnSpc>
              <a:spcBef>
                <a:spcPts val="425"/>
              </a:spcBef>
            </a:pPr>
            <a:r>
              <a:rPr sz="1900" spc="-125" dirty="0">
                <a:latin typeface="Times New Roman"/>
                <a:cs typeface="Times New Roman"/>
              </a:rPr>
              <a:t>Bán </a:t>
            </a:r>
            <a:r>
              <a:rPr sz="1900" spc="-5" dirty="0">
                <a:latin typeface="Times New Roman"/>
                <a:cs typeface="Times New Roman"/>
              </a:rPr>
              <a:t>hàng &amp;  Khuyến</a:t>
            </a:r>
            <a:r>
              <a:rPr sz="1900" spc="-60" dirty="0">
                <a:latin typeface="Times New Roman"/>
                <a:cs typeface="Times New Roman"/>
              </a:rPr>
              <a:t> </a:t>
            </a:r>
            <a:r>
              <a:rPr sz="1900" spc="-15" dirty="0">
                <a:latin typeface="Times New Roman"/>
                <a:cs typeface="Times New Roman"/>
              </a:rPr>
              <a:t>mãi</a:t>
            </a:r>
            <a:endParaRPr sz="1900">
              <a:latin typeface="Times New Roman"/>
              <a:cs typeface="Times New Roman"/>
            </a:endParaRPr>
          </a:p>
        </p:txBody>
      </p:sp>
      <p:sp>
        <p:nvSpPr>
          <p:cNvPr id="13" name="object 13"/>
          <p:cNvSpPr/>
          <p:nvPr/>
        </p:nvSpPr>
        <p:spPr>
          <a:xfrm>
            <a:off x="6589776" y="2520695"/>
            <a:ext cx="2058924" cy="851915"/>
          </a:xfrm>
          <a:prstGeom prst="rect">
            <a:avLst/>
          </a:prstGeom>
          <a:blipFill>
            <a:blip r:embed="rId6" cstate="print"/>
            <a:stretch>
              <a:fillRect/>
            </a:stretch>
          </a:blipFill>
        </p:spPr>
        <p:txBody>
          <a:bodyPr wrap="square" lIns="0" tIns="0" rIns="0" bIns="0" rtlCol="0"/>
          <a:lstStyle/>
          <a:p>
            <a:endParaRPr/>
          </a:p>
        </p:txBody>
      </p:sp>
      <p:sp>
        <p:nvSpPr>
          <p:cNvPr id="14" name="object 14"/>
          <p:cNvSpPr txBox="1"/>
          <p:nvPr/>
        </p:nvSpPr>
        <p:spPr>
          <a:xfrm>
            <a:off x="6761226" y="2616454"/>
            <a:ext cx="1657985" cy="563245"/>
          </a:xfrm>
          <a:prstGeom prst="rect">
            <a:avLst/>
          </a:prstGeom>
        </p:spPr>
        <p:txBody>
          <a:bodyPr vert="horz" wrap="square" lIns="0" tIns="53975" rIns="0" bIns="0" rtlCol="0">
            <a:spAutoFit/>
          </a:bodyPr>
          <a:lstStyle/>
          <a:p>
            <a:pPr marL="12700" marR="5080" indent="115570">
              <a:lnSpc>
                <a:spcPts val="1960"/>
              </a:lnSpc>
              <a:spcBef>
                <a:spcPts val="425"/>
              </a:spcBef>
            </a:pPr>
            <a:r>
              <a:rPr sz="1900" spc="-5" dirty="0">
                <a:latin typeface="Times New Roman"/>
                <a:cs typeface="Times New Roman"/>
              </a:rPr>
              <a:t>Lợi nhuận qua  số lượng tiêu</a:t>
            </a:r>
            <a:r>
              <a:rPr sz="1900" spc="-20" dirty="0">
                <a:latin typeface="Times New Roman"/>
                <a:cs typeface="Times New Roman"/>
              </a:rPr>
              <a:t> </a:t>
            </a:r>
            <a:r>
              <a:rPr sz="1900" spc="-5" dirty="0">
                <a:latin typeface="Times New Roman"/>
                <a:cs typeface="Times New Roman"/>
              </a:rPr>
              <a:t>thu</a:t>
            </a:r>
            <a:endParaRPr sz="1900">
              <a:latin typeface="Times New Roman"/>
              <a:cs typeface="Times New Roman"/>
            </a:endParaRPr>
          </a:p>
        </p:txBody>
      </p:sp>
      <p:sp>
        <p:nvSpPr>
          <p:cNvPr id="15" name="object 15"/>
          <p:cNvSpPr/>
          <p:nvPr/>
        </p:nvSpPr>
        <p:spPr>
          <a:xfrm>
            <a:off x="1513332" y="4651247"/>
            <a:ext cx="6498336" cy="1964436"/>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1556385" y="4673600"/>
            <a:ext cx="6412230" cy="1879600"/>
          </a:xfrm>
          <a:custGeom>
            <a:avLst/>
            <a:gdLst/>
            <a:ahLst/>
            <a:cxnLst/>
            <a:rect l="l" t="t" r="r" b="b"/>
            <a:pathLst>
              <a:path w="6412230" h="1879600">
                <a:moveTo>
                  <a:pt x="5472430" y="0"/>
                </a:moveTo>
                <a:lnTo>
                  <a:pt x="5472430" y="469900"/>
                </a:lnTo>
                <a:lnTo>
                  <a:pt x="0" y="469900"/>
                </a:lnTo>
                <a:lnTo>
                  <a:pt x="0" y="1409700"/>
                </a:lnTo>
                <a:lnTo>
                  <a:pt x="5472430" y="1409700"/>
                </a:lnTo>
                <a:lnTo>
                  <a:pt x="5472430" y="1879600"/>
                </a:lnTo>
                <a:lnTo>
                  <a:pt x="6412230" y="939800"/>
                </a:lnTo>
                <a:lnTo>
                  <a:pt x="5472430" y="0"/>
                </a:lnTo>
                <a:close/>
              </a:path>
            </a:pathLst>
          </a:custGeom>
          <a:solidFill>
            <a:srgbClr val="CAEBDE"/>
          </a:solidFill>
        </p:spPr>
        <p:txBody>
          <a:bodyPr wrap="square" lIns="0" tIns="0" rIns="0" bIns="0" rtlCol="0"/>
          <a:lstStyle/>
          <a:p>
            <a:endParaRPr/>
          </a:p>
        </p:txBody>
      </p:sp>
      <p:sp>
        <p:nvSpPr>
          <p:cNvPr id="17" name="object 17"/>
          <p:cNvSpPr/>
          <p:nvPr/>
        </p:nvSpPr>
        <p:spPr>
          <a:xfrm>
            <a:off x="949452" y="5213603"/>
            <a:ext cx="1786127" cy="839724"/>
          </a:xfrm>
          <a:prstGeom prst="rect">
            <a:avLst/>
          </a:prstGeom>
          <a:blipFill>
            <a:blip r:embed="rId8" cstate="print"/>
            <a:stretch>
              <a:fillRect/>
            </a:stretch>
          </a:blipFill>
        </p:spPr>
        <p:txBody>
          <a:bodyPr wrap="square" lIns="0" tIns="0" rIns="0" bIns="0" rtlCol="0"/>
          <a:lstStyle/>
          <a:p>
            <a:endParaRPr/>
          </a:p>
        </p:txBody>
      </p:sp>
      <p:sp>
        <p:nvSpPr>
          <p:cNvPr id="18" name="object 18"/>
          <p:cNvSpPr txBox="1"/>
          <p:nvPr/>
        </p:nvSpPr>
        <p:spPr>
          <a:xfrm>
            <a:off x="1334261" y="5442305"/>
            <a:ext cx="101473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Thị</a:t>
            </a:r>
            <a:r>
              <a:rPr sz="1800" spc="-75" dirty="0">
                <a:latin typeface="Times New Roman"/>
                <a:cs typeface="Times New Roman"/>
              </a:rPr>
              <a:t> </a:t>
            </a:r>
            <a:r>
              <a:rPr sz="1800" dirty="0">
                <a:latin typeface="Times New Roman"/>
                <a:cs typeface="Times New Roman"/>
              </a:rPr>
              <a:t>trường</a:t>
            </a:r>
            <a:endParaRPr sz="1800">
              <a:latin typeface="Times New Roman"/>
              <a:cs typeface="Times New Roman"/>
            </a:endParaRPr>
          </a:p>
        </p:txBody>
      </p:sp>
      <p:sp>
        <p:nvSpPr>
          <p:cNvPr id="19" name="object 19"/>
          <p:cNvSpPr/>
          <p:nvPr/>
        </p:nvSpPr>
        <p:spPr>
          <a:xfrm>
            <a:off x="2737104" y="5213603"/>
            <a:ext cx="1904999" cy="839724"/>
          </a:xfrm>
          <a:prstGeom prst="rect">
            <a:avLst/>
          </a:prstGeom>
          <a:blipFill>
            <a:blip r:embed="rId9" cstate="print"/>
            <a:stretch>
              <a:fillRect/>
            </a:stretch>
          </a:blipFill>
        </p:spPr>
        <p:txBody>
          <a:bodyPr wrap="square" lIns="0" tIns="0" rIns="0" bIns="0" rtlCol="0"/>
          <a:lstStyle/>
          <a:p>
            <a:endParaRPr/>
          </a:p>
        </p:txBody>
      </p:sp>
      <p:sp>
        <p:nvSpPr>
          <p:cNvPr id="20" name="object 20"/>
          <p:cNvSpPr txBox="1"/>
          <p:nvPr/>
        </p:nvSpPr>
        <p:spPr>
          <a:xfrm>
            <a:off x="3104769" y="5324094"/>
            <a:ext cx="1167765" cy="535940"/>
          </a:xfrm>
          <a:prstGeom prst="rect">
            <a:avLst/>
          </a:prstGeom>
        </p:spPr>
        <p:txBody>
          <a:bodyPr vert="horz" wrap="square" lIns="0" tIns="52069" rIns="0" bIns="0" rtlCol="0">
            <a:spAutoFit/>
          </a:bodyPr>
          <a:lstStyle/>
          <a:p>
            <a:pPr marL="59690" marR="5080" indent="-47625">
              <a:lnSpc>
                <a:spcPts val="1860"/>
              </a:lnSpc>
              <a:spcBef>
                <a:spcPts val="409"/>
              </a:spcBef>
            </a:pPr>
            <a:r>
              <a:rPr sz="1800" spc="-5" dirty="0">
                <a:latin typeface="Times New Roman"/>
                <a:cs typeface="Times New Roman"/>
              </a:rPr>
              <a:t>Nhu </a:t>
            </a:r>
            <a:r>
              <a:rPr sz="1800" dirty="0">
                <a:latin typeface="Times New Roman"/>
                <a:cs typeface="Times New Roman"/>
              </a:rPr>
              <a:t>cầu</a:t>
            </a:r>
            <a:r>
              <a:rPr sz="1800" spc="-90" dirty="0">
                <a:latin typeface="Times New Roman"/>
                <a:cs typeface="Times New Roman"/>
              </a:rPr>
              <a:t> </a:t>
            </a:r>
            <a:r>
              <a:rPr sz="1800" dirty="0">
                <a:latin typeface="Times New Roman"/>
                <a:cs typeface="Times New Roman"/>
              </a:rPr>
              <a:t>của  khách</a:t>
            </a:r>
            <a:r>
              <a:rPr sz="1800" spc="-60" dirty="0">
                <a:latin typeface="Times New Roman"/>
                <a:cs typeface="Times New Roman"/>
              </a:rPr>
              <a:t> </a:t>
            </a:r>
            <a:r>
              <a:rPr sz="1800" dirty="0">
                <a:latin typeface="Times New Roman"/>
                <a:cs typeface="Times New Roman"/>
              </a:rPr>
              <a:t>hàng</a:t>
            </a:r>
            <a:endParaRPr sz="1800">
              <a:latin typeface="Times New Roman"/>
              <a:cs typeface="Times New Roman"/>
            </a:endParaRPr>
          </a:p>
        </p:txBody>
      </p:sp>
      <p:sp>
        <p:nvSpPr>
          <p:cNvPr id="21" name="object 21"/>
          <p:cNvSpPr/>
          <p:nvPr/>
        </p:nvSpPr>
        <p:spPr>
          <a:xfrm>
            <a:off x="4643628" y="5213603"/>
            <a:ext cx="1932431" cy="839724"/>
          </a:xfrm>
          <a:prstGeom prst="rect">
            <a:avLst/>
          </a:prstGeom>
          <a:blipFill>
            <a:blip r:embed="rId10" cstate="print"/>
            <a:stretch>
              <a:fillRect/>
            </a:stretch>
          </a:blipFill>
        </p:spPr>
        <p:txBody>
          <a:bodyPr wrap="square" lIns="0" tIns="0" rIns="0" bIns="0" rtlCol="0"/>
          <a:lstStyle/>
          <a:p>
            <a:endParaRPr/>
          </a:p>
        </p:txBody>
      </p:sp>
      <p:sp>
        <p:nvSpPr>
          <p:cNvPr id="22" name="object 22"/>
          <p:cNvSpPr txBox="1"/>
          <p:nvPr/>
        </p:nvSpPr>
        <p:spPr>
          <a:xfrm>
            <a:off x="4921377" y="5324094"/>
            <a:ext cx="1377315" cy="535940"/>
          </a:xfrm>
          <a:prstGeom prst="rect">
            <a:avLst/>
          </a:prstGeom>
        </p:spPr>
        <p:txBody>
          <a:bodyPr vert="horz" wrap="square" lIns="0" tIns="52069" rIns="0" bIns="0" rtlCol="0">
            <a:spAutoFit/>
          </a:bodyPr>
          <a:lstStyle/>
          <a:p>
            <a:pPr marL="513715" marR="5080" indent="-501650">
              <a:lnSpc>
                <a:spcPts val="1860"/>
              </a:lnSpc>
              <a:spcBef>
                <a:spcPts val="409"/>
              </a:spcBef>
            </a:pPr>
            <a:r>
              <a:rPr sz="1800" dirty="0">
                <a:latin typeface="Times New Roman"/>
                <a:cs typeface="Times New Roman"/>
              </a:rPr>
              <a:t>Marketing</a:t>
            </a:r>
            <a:r>
              <a:rPr sz="1800" spc="-110" dirty="0">
                <a:latin typeface="Times New Roman"/>
                <a:cs typeface="Times New Roman"/>
              </a:rPr>
              <a:t> </a:t>
            </a:r>
            <a:r>
              <a:rPr sz="1800" dirty="0">
                <a:latin typeface="Times New Roman"/>
                <a:cs typeface="Times New Roman"/>
              </a:rPr>
              <a:t>hỗn  hợp</a:t>
            </a:r>
            <a:endParaRPr sz="1800">
              <a:latin typeface="Times New Roman"/>
              <a:cs typeface="Times New Roman"/>
            </a:endParaRPr>
          </a:p>
        </p:txBody>
      </p:sp>
      <p:sp>
        <p:nvSpPr>
          <p:cNvPr id="23" name="object 23"/>
          <p:cNvSpPr/>
          <p:nvPr/>
        </p:nvSpPr>
        <p:spPr>
          <a:xfrm>
            <a:off x="6569964" y="5213603"/>
            <a:ext cx="2060448" cy="839724"/>
          </a:xfrm>
          <a:prstGeom prst="rect">
            <a:avLst/>
          </a:prstGeom>
          <a:blipFill>
            <a:blip r:embed="rId11" cstate="print"/>
            <a:stretch>
              <a:fillRect/>
            </a:stretch>
          </a:blipFill>
        </p:spPr>
        <p:txBody>
          <a:bodyPr wrap="square" lIns="0" tIns="0" rIns="0" bIns="0" rtlCol="0"/>
          <a:lstStyle/>
          <a:p>
            <a:endParaRPr/>
          </a:p>
        </p:txBody>
      </p:sp>
      <p:sp>
        <p:nvSpPr>
          <p:cNvPr id="24" name="object 24"/>
          <p:cNvSpPr txBox="1"/>
          <p:nvPr/>
        </p:nvSpPr>
        <p:spPr>
          <a:xfrm>
            <a:off x="6710298" y="5369814"/>
            <a:ext cx="1734820" cy="452120"/>
          </a:xfrm>
          <a:prstGeom prst="rect">
            <a:avLst/>
          </a:prstGeom>
        </p:spPr>
        <p:txBody>
          <a:bodyPr vert="horz" wrap="square" lIns="0" tIns="44450" rIns="0" bIns="0" rtlCol="0">
            <a:spAutoFit/>
          </a:bodyPr>
          <a:lstStyle/>
          <a:p>
            <a:pPr marL="85725" marR="5080" indent="-73660">
              <a:lnSpc>
                <a:spcPts val="1560"/>
              </a:lnSpc>
              <a:spcBef>
                <a:spcPts val="350"/>
              </a:spcBef>
            </a:pPr>
            <a:r>
              <a:rPr sz="1500" spc="-55" dirty="0">
                <a:latin typeface="Times New Roman"/>
                <a:cs typeface="Times New Roman"/>
              </a:rPr>
              <a:t>Lợi </a:t>
            </a:r>
            <a:r>
              <a:rPr sz="1500" dirty="0">
                <a:latin typeface="Times New Roman"/>
                <a:cs typeface="Times New Roman"/>
              </a:rPr>
              <a:t>nhuận qua sự thỏa  </a:t>
            </a:r>
            <a:r>
              <a:rPr sz="1500" spc="-100" dirty="0">
                <a:latin typeface="Times New Roman"/>
                <a:cs typeface="Times New Roman"/>
              </a:rPr>
              <a:t>mãn </a:t>
            </a:r>
            <a:r>
              <a:rPr sz="1500" spc="-5" dirty="0">
                <a:latin typeface="Times New Roman"/>
                <a:cs typeface="Times New Roman"/>
              </a:rPr>
              <a:t>của </a:t>
            </a:r>
            <a:r>
              <a:rPr sz="1500" spc="-60" dirty="0">
                <a:latin typeface="Times New Roman"/>
                <a:cs typeface="Times New Roman"/>
              </a:rPr>
              <a:t>khách</a:t>
            </a:r>
            <a:r>
              <a:rPr sz="1500" spc="-100" dirty="0">
                <a:latin typeface="Times New Roman"/>
                <a:cs typeface="Times New Roman"/>
              </a:rPr>
              <a:t> </a:t>
            </a:r>
            <a:r>
              <a:rPr sz="1500" dirty="0">
                <a:latin typeface="Times New Roman"/>
                <a:cs typeface="Times New Roman"/>
              </a:rPr>
              <a:t>hàng</a:t>
            </a:r>
            <a:endParaRPr sz="1500">
              <a:latin typeface="Times New Roman"/>
              <a:cs typeface="Times New Roman"/>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72792" y="80118"/>
            <a:ext cx="6152008" cy="1367682"/>
          </a:xfrm>
          <a:prstGeom prst="rect">
            <a:avLst/>
          </a:prstGeom>
        </p:spPr>
        <p:txBody>
          <a:bodyPr vert="horz" wrap="square" lIns="0" tIns="13335" rIns="0" bIns="0" rtlCol="0">
            <a:spAutoFit/>
          </a:bodyPr>
          <a:lstStyle/>
          <a:p>
            <a:pPr marL="12700">
              <a:lnSpc>
                <a:spcPct val="100000"/>
              </a:lnSpc>
              <a:spcBef>
                <a:spcPts val="105"/>
              </a:spcBef>
            </a:pPr>
            <a:r>
              <a:rPr sz="4400" dirty="0">
                <a:latin typeface="Times New Roman" panose="02020603050405020304" pitchFamily="18" charset="0"/>
                <a:cs typeface="Times New Roman" panose="02020603050405020304" pitchFamily="18" charset="0"/>
              </a:rPr>
              <a:t>Các công cụ</a:t>
            </a:r>
            <a:r>
              <a:rPr sz="4400" spc="-95" dirty="0">
                <a:latin typeface="Times New Roman" panose="02020603050405020304" pitchFamily="18" charset="0"/>
                <a:cs typeface="Times New Roman" panose="02020603050405020304" pitchFamily="18" charset="0"/>
              </a:rPr>
              <a:t> </a:t>
            </a:r>
            <a:r>
              <a:rPr sz="4400" dirty="0">
                <a:latin typeface="Times New Roman" panose="02020603050405020304" pitchFamily="18" charset="0"/>
                <a:cs typeface="Times New Roman" panose="02020603050405020304" pitchFamily="18" charset="0"/>
              </a:rPr>
              <a:t>Marketing</a:t>
            </a:r>
          </a:p>
        </p:txBody>
      </p:sp>
      <p:sp>
        <p:nvSpPr>
          <p:cNvPr id="3" name="object 3"/>
          <p:cNvSpPr/>
          <p:nvPr/>
        </p:nvSpPr>
        <p:spPr>
          <a:xfrm>
            <a:off x="1981200" y="1528699"/>
            <a:ext cx="5103876" cy="487210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447800" y="1981200"/>
            <a:ext cx="1219200" cy="609600"/>
          </a:xfrm>
          <a:custGeom>
            <a:avLst/>
            <a:gdLst/>
            <a:ahLst/>
            <a:cxnLst/>
            <a:rect l="l" t="t" r="r" b="b"/>
            <a:pathLst>
              <a:path w="1219200" h="609600">
                <a:moveTo>
                  <a:pt x="1219200" y="609600"/>
                </a:moveTo>
                <a:lnTo>
                  <a:pt x="0" y="0"/>
                </a:lnTo>
              </a:path>
            </a:pathLst>
          </a:custGeom>
          <a:ln w="12700">
            <a:solidFill>
              <a:srgbClr val="404040"/>
            </a:solidFill>
          </a:ln>
        </p:spPr>
        <p:txBody>
          <a:bodyPr wrap="square" lIns="0" tIns="0" rIns="0" bIns="0" rtlCol="0"/>
          <a:lstStyle/>
          <a:p>
            <a:endParaRPr/>
          </a:p>
        </p:txBody>
      </p:sp>
      <p:sp>
        <p:nvSpPr>
          <p:cNvPr id="5" name="object 5"/>
          <p:cNvSpPr txBox="1"/>
          <p:nvPr/>
        </p:nvSpPr>
        <p:spPr>
          <a:xfrm>
            <a:off x="154939" y="1471929"/>
            <a:ext cx="162750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6F2F9F"/>
                </a:solidFill>
                <a:latin typeface="Arial"/>
                <a:cs typeface="Arial"/>
              </a:rPr>
              <a:t>Phân</a:t>
            </a:r>
            <a:r>
              <a:rPr sz="2800" spc="-70" dirty="0">
                <a:solidFill>
                  <a:srgbClr val="6F2F9F"/>
                </a:solidFill>
                <a:latin typeface="Arial"/>
                <a:cs typeface="Arial"/>
              </a:rPr>
              <a:t> </a:t>
            </a:r>
            <a:r>
              <a:rPr sz="2800" spc="-5" dirty="0">
                <a:solidFill>
                  <a:srgbClr val="6F2F9F"/>
                </a:solidFill>
                <a:latin typeface="Arial"/>
                <a:cs typeface="Arial"/>
              </a:rPr>
              <a:t>phối</a:t>
            </a:r>
            <a:endParaRPr sz="2800">
              <a:latin typeface="Arial"/>
              <a:cs typeface="Arial"/>
            </a:endParaRPr>
          </a:p>
        </p:txBody>
      </p:sp>
      <p:sp>
        <p:nvSpPr>
          <p:cNvPr id="6" name="object 6"/>
          <p:cNvSpPr/>
          <p:nvPr/>
        </p:nvSpPr>
        <p:spPr>
          <a:xfrm>
            <a:off x="1295400" y="3886200"/>
            <a:ext cx="914400" cy="457200"/>
          </a:xfrm>
          <a:custGeom>
            <a:avLst/>
            <a:gdLst/>
            <a:ahLst/>
            <a:cxnLst/>
            <a:rect l="l" t="t" r="r" b="b"/>
            <a:pathLst>
              <a:path w="914400" h="457200">
                <a:moveTo>
                  <a:pt x="914400" y="457200"/>
                </a:moveTo>
                <a:lnTo>
                  <a:pt x="0" y="0"/>
                </a:lnTo>
              </a:path>
            </a:pathLst>
          </a:custGeom>
          <a:ln w="12700">
            <a:solidFill>
              <a:srgbClr val="404040"/>
            </a:solidFill>
          </a:ln>
        </p:spPr>
        <p:txBody>
          <a:bodyPr wrap="square" lIns="0" tIns="0" rIns="0" bIns="0" rtlCol="0"/>
          <a:lstStyle/>
          <a:p>
            <a:endParaRPr/>
          </a:p>
        </p:txBody>
      </p:sp>
      <p:sp>
        <p:nvSpPr>
          <p:cNvPr id="7" name="object 7"/>
          <p:cNvSpPr txBox="1"/>
          <p:nvPr/>
        </p:nvSpPr>
        <p:spPr>
          <a:xfrm>
            <a:off x="154939" y="3377310"/>
            <a:ext cx="148844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006FC0"/>
                </a:solidFill>
                <a:latin typeface="Arial"/>
                <a:cs typeface="Arial"/>
              </a:rPr>
              <a:t>Quy</a:t>
            </a:r>
            <a:r>
              <a:rPr sz="2800" spc="-60" dirty="0">
                <a:solidFill>
                  <a:srgbClr val="006FC0"/>
                </a:solidFill>
                <a:latin typeface="Arial"/>
                <a:cs typeface="Arial"/>
              </a:rPr>
              <a:t> </a:t>
            </a:r>
            <a:r>
              <a:rPr sz="2800" spc="-5" dirty="0">
                <a:solidFill>
                  <a:srgbClr val="006FC0"/>
                </a:solidFill>
                <a:latin typeface="Arial"/>
                <a:cs typeface="Arial"/>
              </a:rPr>
              <a:t>trình</a:t>
            </a:r>
            <a:endParaRPr sz="2800">
              <a:latin typeface="Arial"/>
              <a:cs typeface="Arial"/>
            </a:endParaRPr>
          </a:p>
        </p:txBody>
      </p:sp>
      <p:sp>
        <p:nvSpPr>
          <p:cNvPr id="8" name="object 8"/>
          <p:cNvSpPr/>
          <p:nvPr/>
        </p:nvSpPr>
        <p:spPr>
          <a:xfrm>
            <a:off x="1752600" y="5486400"/>
            <a:ext cx="1447800" cy="228600"/>
          </a:xfrm>
          <a:custGeom>
            <a:avLst/>
            <a:gdLst/>
            <a:ahLst/>
            <a:cxnLst/>
            <a:rect l="l" t="t" r="r" b="b"/>
            <a:pathLst>
              <a:path w="1447800" h="228600">
                <a:moveTo>
                  <a:pt x="1447800" y="0"/>
                </a:moveTo>
                <a:lnTo>
                  <a:pt x="0" y="228600"/>
                </a:lnTo>
              </a:path>
            </a:pathLst>
          </a:custGeom>
          <a:ln w="12700">
            <a:solidFill>
              <a:srgbClr val="404040"/>
            </a:solidFill>
          </a:ln>
        </p:spPr>
        <p:txBody>
          <a:bodyPr wrap="square" lIns="0" tIns="0" rIns="0" bIns="0" rtlCol="0"/>
          <a:lstStyle/>
          <a:p>
            <a:endParaRPr/>
          </a:p>
        </p:txBody>
      </p:sp>
      <p:sp>
        <p:nvSpPr>
          <p:cNvPr id="9" name="object 9"/>
          <p:cNvSpPr txBox="1"/>
          <p:nvPr/>
        </p:nvSpPr>
        <p:spPr>
          <a:xfrm>
            <a:off x="154939" y="5663894"/>
            <a:ext cx="1647825"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00664D"/>
                </a:solidFill>
                <a:latin typeface="Arial"/>
                <a:cs typeface="Arial"/>
              </a:rPr>
              <a:t>Sản</a:t>
            </a:r>
            <a:r>
              <a:rPr sz="2800" spc="-65" dirty="0">
                <a:solidFill>
                  <a:srgbClr val="00664D"/>
                </a:solidFill>
                <a:latin typeface="Arial"/>
                <a:cs typeface="Arial"/>
              </a:rPr>
              <a:t> </a:t>
            </a:r>
            <a:r>
              <a:rPr sz="2800" dirty="0">
                <a:solidFill>
                  <a:srgbClr val="00664D"/>
                </a:solidFill>
                <a:latin typeface="Arial"/>
                <a:cs typeface="Arial"/>
              </a:rPr>
              <a:t>phẩm</a:t>
            </a:r>
            <a:endParaRPr sz="2800">
              <a:latin typeface="Arial"/>
              <a:cs typeface="Arial"/>
            </a:endParaRPr>
          </a:p>
        </p:txBody>
      </p:sp>
      <p:sp>
        <p:nvSpPr>
          <p:cNvPr id="10" name="object 10"/>
          <p:cNvSpPr/>
          <p:nvPr/>
        </p:nvSpPr>
        <p:spPr>
          <a:xfrm>
            <a:off x="5029200" y="1709801"/>
            <a:ext cx="2362200" cy="387350"/>
          </a:xfrm>
          <a:custGeom>
            <a:avLst/>
            <a:gdLst/>
            <a:ahLst/>
            <a:cxnLst/>
            <a:rect l="l" t="t" r="r" b="b"/>
            <a:pathLst>
              <a:path w="2362200" h="387350">
                <a:moveTo>
                  <a:pt x="2362200" y="0"/>
                </a:moveTo>
                <a:lnTo>
                  <a:pt x="0" y="387350"/>
                </a:lnTo>
              </a:path>
            </a:pathLst>
          </a:custGeom>
          <a:ln w="12700">
            <a:solidFill>
              <a:srgbClr val="404040"/>
            </a:solidFill>
          </a:ln>
        </p:spPr>
        <p:txBody>
          <a:bodyPr wrap="square" lIns="0" tIns="0" rIns="0" bIns="0" rtlCol="0"/>
          <a:lstStyle/>
          <a:p>
            <a:endParaRPr/>
          </a:p>
        </p:txBody>
      </p:sp>
      <p:sp>
        <p:nvSpPr>
          <p:cNvPr id="11" name="object 11"/>
          <p:cNvSpPr txBox="1"/>
          <p:nvPr/>
        </p:nvSpPr>
        <p:spPr>
          <a:xfrm>
            <a:off x="7471409" y="1471929"/>
            <a:ext cx="1310640" cy="1528445"/>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FF3399"/>
                </a:solidFill>
                <a:latin typeface="Arial"/>
                <a:cs typeface="Arial"/>
              </a:rPr>
              <a:t>Giá</a:t>
            </a:r>
            <a:r>
              <a:rPr sz="2800" spc="-25" dirty="0">
                <a:solidFill>
                  <a:srgbClr val="FF3399"/>
                </a:solidFill>
                <a:latin typeface="Arial"/>
                <a:cs typeface="Arial"/>
              </a:rPr>
              <a:t> </a:t>
            </a:r>
            <a:r>
              <a:rPr sz="2800" dirty="0">
                <a:solidFill>
                  <a:srgbClr val="FF3399"/>
                </a:solidFill>
                <a:latin typeface="Arial"/>
                <a:cs typeface="Arial"/>
              </a:rPr>
              <a:t>cả</a:t>
            </a:r>
            <a:endParaRPr sz="2800">
              <a:latin typeface="Arial"/>
              <a:cs typeface="Arial"/>
            </a:endParaRPr>
          </a:p>
          <a:p>
            <a:pPr>
              <a:lnSpc>
                <a:spcPct val="100000"/>
              </a:lnSpc>
            </a:pPr>
            <a:endParaRPr sz="4450">
              <a:latin typeface="Times New Roman"/>
              <a:cs typeface="Times New Roman"/>
            </a:endParaRPr>
          </a:p>
          <a:p>
            <a:pPr marL="12700">
              <a:lnSpc>
                <a:spcPct val="100000"/>
              </a:lnSpc>
            </a:pPr>
            <a:r>
              <a:rPr sz="2800" spc="-5" dirty="0">
                <a:solidFill>
                  <a:srgbClr val="F97C00"/>
                </a:solidFill>
                <a:latin typeface="Arial"/>
                <a:cs typeface="Arial"/>
              </a:rPr>
              <a:t>Xúc</a:t>
            </a:r>
            <a:r>
              <a:rPr sz="2800" spc="-60" dirty="0">
                <a:solidFill>
                  <a:srgbClr val="F97C00"/>
                </a:solidFill>
                <a:latin typeface="Arial"/>
                <a:cs typeface="Arial"/>
              </a:rPr>
              <a:t> </a:t>
            </a:r>
            <a:r>
              <a:rPr sz="2800" spc="-5" dirty="0">
                <a:solidFill>
                  <a:srgbClr val="F97C00"/>
                </a:solidFill>
                <a:latin typeface="Arial"/>
                <a:cs typeface="Arial"/>
              </a:rPr>
              <a:t>tiến</a:t>
            </a:r>
            <a:endParaRPr sz="2800">
              <a:latin typeface="Arial"/>
              <a:cs typeface="Arial"/>
            </a:endParaRPr>
          </a:p>
        </p:txBody>
      </p:sp>
      <p:sp>
        <p:nvSpPr>
          <p:cNvPr id="12" name="object 12"/>
          <p:cNvSpPr/>
          <p:nvPr/>
        </p:nvSpPr>
        <p:spPr>
          <a:xfrm>
            <a:off x="6424548" y="2786126"/>
            <a:ext cx="967105" cy="19050"/>
          </a:xfrm>
          <a:custGeom>
            <a:avLst/>
            <a:gdLst/>
            <a:ahLst/>
            <a:cxnLst/>
            <a:rect l="l" t="t" r="r" b="b"/>
            <a:pathLst>
              <a:path w="967104" h="19050">
                <a:moveTo>
                  <a:pt x="966851" y="0"/>
                </a:moveTo>
                <a:lnTo>
                  <a:pt x="0" y="19050"/>
                </a:lnTo>
              </a:path>
            </a:pathLst>
          </a:custGeom>
          <a:ln w="12700">
            <a:solidFill>
              <a:srgbClr val="404040"/>
            </a:solidFill>
          </a:ln>
        </p:spPr>
        <p:txBody>
          <a:bodyPr wrap="square" lIns="0" tIns="0" rIns="0" bIns="0" rtlCol="0"/>
          <a:lstStyle/>
          <a:p>
            <a:endParaRPr/>
          </a:p>
        </p:txBody>
      </p:sp>
      <p:sp>
        <p:nvSpPr>
          <p:cNvPr id="13" name="object 13"/>
          <p:cNvSpPr/>
          <p:nvPr/>
        </p:nvSpPr>
        <p:spPr>
          <a:xfrm>
            <a:off x="6424548" y="4343400"/>
            <a:ext cx="967105" cy="414655"/>
          </a:xfrm>
          <a:custGeom>
            <a:avLst/>
            <a:gdLst/>
            <a:ahLst/>
            <a:cxnLst/>
            <a:rect l="l" t="t" r="r" b="b"/>
            <a:pathLst>
              <a:path w="967104" h="414654">
                <a:moveTo>
                  <a:pt x="966851" y="0"/>
                </a:moveTo>
                <a:lnTo>
                  <a:pt x="0" y="414274"/>
                </a:lnTo>
              </a:path>
            </a:pathLst>
          </a:custGeom>
          <a:ln w="12700">
            <a:solidFill>
              <a:srgbClr val="404040"/>
            </a:solidFill>
          </a:ln>
        </p:spPr>
        <p:txBody>
          <a:bodyPr wrap="square" lIns="0" tIns="0" rIns="0" bIns="0" rtlCol="0"/>
          <a:lstStyle/>
          <a:p>
            <a:endParaRPr/>
          </a:p>
        </p:txBody>
      </p:sp>
      <p:sp>
        <p:nvSpPr>
          <p:cNvPr id="14" name="object 14"/>
          <p:cNvSpPr/>
          <p:nvPr/>
        </p:nvSpPr>
        <p:spPr>
          <a:xfrm>
            <a:off x="5562600" y="5676900"/>
            <a:ext cx="1676400" cy="38100"/>
          </a:xfrm>
          <a:custGeom>
            <a:avLst/>
            <a:gdLst/>
            <a:ahLst/>
            <a:cxnLst/>
            <a:rect l="l" t="t" r="r" b="b"/>
            <a:pathLst>
              <a:path w="1676400" h="38100">
                <a:moveTo>
                  <a:pt x="1676400" y="38100"/>
                </a:moveTo>
                <a:lnTo>
                  <a:pt x="0" y="0"/>
                </a:lnTo>
              </a:path>
            </a:pathLst>
          </a:custGeom>
          <a:ln w="12700">
            <a:solidFill>
              <a:srgbClr val="404040"/>
            </a:solidFill>
          </a:ln>
        </p:spPr>
        <p:txBody>
          <a:bodyPr wrap="square" lIns="0" tIns="0" rIns="0" bIns="0" rtlCol="0"/>
          <a:lstStyle/>
          <a:p>
            <a:endParaRPr/>
          </a:p>
        </p:txBody>
      </p:sp>
      <p:sp>
        <p:nvSpPr>
          <p:cNvPr id="15" name="object 15"/>
          <p:cNvSpPr txBox="1"/>
          <p:nvPr/>
        </p:nvSpPr>
        <p:spPr>
          <a:xfrm>
            <a:off x="7319009" y="4072890"/>
            <a:ext cx="1724660" cy="1818639"/>
          </a:xfrm>
          <a:prstGeom prst="rect">
            <a:avLst/>
          </a:prstGeom>
        </p:spPr>
        <p:txBody>
          <a:bodyPr vert="horz" wrap="square" lIns="0" tIns="12065" rIns="0" bIns="0" rtlCol="0">
            <a:spAutoFit/>
          </a:bodyPr>
          <a:lstStyle/>
          <a:p>
            <a:pPr marL="165100">
              <a:lnSpc>
                <a:spcPct val="100000"/>
              </a:lnSpc>
              <a:spcBef>
                <a:spcPts val="95"/>
              </a:spcBef>
            </a:pPr>
            <a:r>
              <a:rPr sz="2800" spc="-5" dirty="0">
                <a:solidFill>
                  <a:srgbClr val="996633"/>
                </a:solidFill>
                <a:latin typeface="Arial"/>
                <a:cs typeface="Arial"/>
              </a:rPr>
              <a:t>Vật</a:t>
            </a:r>
            <a:r>
              <a:rPr sz="2800" spc="-25" dirty="0">
                <a:solidFill>
                  <a:srgbClr val="996633"/>
                </a:solidFill>
                <a:latin typeface="Arial"/>
                <a:cs typeface="Arial"/>
              </a:rPr>
              <a:t> </a:t>
            </a:r>
            <a:r>
              <a:rPr sz="2800" spc="-5" dirty="0">
                <a:solidFill>
                  <a:srgbClr val="996633"/>
                </a:solidFill>
                <a:latin typeface="Arial"/>
                <a:cs typeface="Arial"/>
              </a:rPr>
              <a:t>chất</a:t>
            </a:r>
            <a:endParaRPr sz="2800">
              <a:latin typeface="Arial"/>
              <a:cs typeface="Arial"/>
            </a:endParaRPr>
          </a:p>
          <a:p>
            <a:pPr>
              <a:lnSpc>
                <a:spcPct val="100000"/>
              </a:lnSpc>
            </a:pPr>
            <a:endParaRPr sz="3100">
              <a:latin typeface="Times New Roman"/>
              <a:cs typeface="Times New Roman"/>
            </a:endParaRPr>
          </a:p>
          <a:p>
            <a:pPr>
              <a:lnSpc>
                <a:spcPct val="100000"/>
              </a:lnSpc>
              <a:spcBef>
                <a:spcPts val="45"/>
              </a:spcBef>
            </a:pPr>
            <a:endParaRPr sz="3300">
              <a:latin typeface="Times New Roman"/>
              <a:cs typeface="Times New Roman"/>
            </a:endParaRPr>
          </a:p>
          <a:p>
            <a:pPr marL="12700">
              <a:lnSpc>
                <a:spcPct val="100000"/>
              </a:lnSpc>
            </a:pPr>
            <a:r>
              <a:rPr sz="2800" spc="-5" dirty="0">
                <a:solidFill>
                  <a:srgbClr val="009900"/>
                </a:solidFill>
                <a:latin typeface="Arial"/>
                <a:cs typeface="Arial"/>
              </a:rPr>
              <a:t>Con</a:t>
            </a:r>
            <a:r>
              <a:rPr sz="2800" spc="-50" dirty="0">
                <a:solidFill>
                  <a:srgbClr val="009900"/>
                </a:solidFill>
                <a:latin typeface="Arial"/>
                <a:cs typeface="Arial"/>
              </a:rPr>
              <a:t> </a:t>
            </a:r>
            <a:r>
              <a:rPr sz="2800" spc="-5" dirty="0">
                <a:solidFill>
                  <a:srgbClr val="009900"/>
                </a:solidFill>
                <a:latin typeface="Arial"/>
                <a:cs typeface="Arial"/>
              </a:rPr>
              <a:t>người</a:t>
            </a:r>
            <a:endParaRPr sz="2800">
              <a:latin typeface="Arial"/>
              <a:cs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3657600" cy="845460"/>
          </a:xfrm>
        </p:spPr>
        <p:txBody>
          <a:bodyPr>
            <a:normAutofit/>
          </a:bodyPr>
          <a:lstStyle/>
          <a:p>
            <a:r>
              <a:rPr lang="en-US" sz="2800" b="1" u="sng" dirty="0" smtClean="0">
                <a:latin typeface="Times New Roman" panose="02020603050405020304" pitchFamily="18" charset="0"/>
                <a:cs typeface="Times New Roman" panose="02020603050405020304" pitchFamily="18" charset="0"/>
              </a:rPr>
              <a:t>NGÂN HÀNG</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295401"/>
            <a:ext cx="8534400" cy="4444628"/>
          </a:xfrm>
        </p:spPr>
        <p:txBody>
          <a:bodyPr>
            <a:normAutofit/>
          </a:bodyPr>
          <a:lstStyle/>
          <a:p>
            <a:pPr>
              <a:buNone/>
            </a:pPr>
            <a:r>
              <a:rPr lang="en-US" sz="2800" b="1" dirty="0" err="1" smtClean="0">
                <a:latin typeface="Times New Roman" panose="02020603050405020304" pitchFamily="18" charset="0"/>
                <a:cs typeface="Times New Roman" panose="02020603050405020304" pitchFamily="18" charset="0"/>
              </a:rPr>
              <a:t>Đặc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trưng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của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ngân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hàng</a:t>
            </a:r>
            <a:endParaRPr lang="en-US" sz="2800" b="1" dirty="0" smtClean="0">
              <a:latin typeface="Times New Roman" panose="02020603050405020304" pitchFamily="18" charset="0"/>
              <a:cs typeface="Times New Roman" panose="02020603050405020304" pitchFamily="18" charset="0"/>
            </a:endParaRPr>
          </a:p>
          <a:p>
            <a:pPr>
              <a:buFontTx/>
              <a:buChar char="-"/>
            </a:pPr>
            <a:r>
              <a:rPr lang="en-US" sz="2800" i="1" dirty="0" err="1">
                <a:latin typeface="Times New Roman" panose="02020603050405020304" pitchFamily="18" charset="0"/>
                <a:cs typeface="Times New Roman" panose="02020603050405020304" pitchFamily="18" charset="0"/>
              </a:rPr>
              <a:t>Tài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sản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chủ</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yếu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tiền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gửi</a:t>
            </a:r>
            <a:endParaRPr lang="en-US" sz="2800" i="1" dirty="0">
              <a:latin typeface="Times New Roman" panose="02020603050405020304" pitchFamily="18" charset="0"/>
              <a:cs typeface="Times New Roman" panose="02020603050405020304" pitchFamily="18" charset="0"/>
            </a:endParaRPr>
          </a:p>
          <a:p>
            <a:pPr>
              <a:buFontTx/>
              <a:buChar char="-"/>
            </a:pPr>
            <a:r>
              <a:rPr lang="en-US" sz="2800" i="1" dirty="0" err="1">
                <a:latin typeface="Times New Roman" panose="02020603050405020304" pitchFamily="18" charset="0"/>
                <a:cs typeface="Times New Roman" panose="02020603050405020304" pitchFamily="18" charset="0"/>
              </a:rPr>
              <a:t>Tài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sản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chủ</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yếu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dụng</a:t>
            </a:r>
            <a:endParaRPr lang="en-US" sz="2800" i="1" dirty="0">
              <a:latin typeface="Times New Roman" panose="02020603050405020304" pitchFamily="18" charset="0"/>
              <a:cs typeface="Times New Roman" panose="02020603050405020304" pitchFamily="18" charset="0"/>
            </a:endParaRPr>
          </a:p>
          <a:p>
            <a:pPr>
              <a:buFontTx/>
              <a:buChar char="-"/>
            </a:pP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năng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tạo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tiền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thông</a:t>
            </a:r>
            <a:r>
              <a:rPr lang="en-US" sz="2800" i="1" dirty="0">
                <a:latin typeface="Times New Roman" panose="02020603050405020304" pitchFamily="18" charset="0"/>
                <a:cs typeface="Times New Roman" panose="02020603050405020304" pitchFamily="18" charset="0"/>
              </a:rPr>
              <a:t> qua </a:t>
            </a:r>
            <a:r>
              <a:rPr lang="en-US" sz="2800" i="1" dirty="0" err="1">
                <a:latin typeface="Times New Roman" panose="02020603050405020304" pitchFamily="18" charset="0"/>
                <a:cs typeface="Times New Roman" panose="02020603050405020304" pitchFamily="18" charset="0"/>
              </a:rPr>
              <a:t>hệ</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thống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hàng</a:t>
            </a:r>
            <a:endParaRPr lang="en-US" sz="2800" i="1" dirty="0">
              <a:latin typeface="Times New Roman" panose="02020603050405020304" pitchFamily="18" charset="0"/>
              <a:cs typeface="Times New Roman" panose="02020603050405020304" pitchFamily="18" charset="0"/>
            </a:endParaRPr>
          </a:p>
          <a:p>
            <a:pPr>
              <a:buNone/>
            </a:pPr>
            <a:endParaRPr lang="en-US" sz="2800" b="1" i="1" dirty="0">
              <a:latin typeface="Times New Roman" panose="02020603050405020304" pitchFamily="18" charset="0"/>
              <a:cs typeface="Times New Roman" panose="02020603050405020304" pitchFamily="18" charset="0"/>
            </a:endParaRPr>
          </a:p>
        </p:txBody>
      </p:sp>
      <p:grpSp>
        <p:nvGrpSpPr>
          <p:cNvPr id="9" name="Group 12"/>
          <p:cNvGrpSpPr/>
          <p:nvPr/>
        </p:nvGrpSpPr>
        <p:grpSpPr>
          <a:xfrm>
            <a:off x="762001" y="4484415"/>
            <a:ext cx="7239000" cy="773971"/>
            <a:chOff x="762000" y="4648200"/>
            <a:chExt cx="7239000" cy="838200"/>
          </a:xfrm>
        </p:grpSpPr>
        <p:sp>
          <p:nvSpPr>
            <p:cNvPr id="4" name="Rectangle 3"/>
            <p:cNvSpPr/>
            <p:nvPr/>
          </p:nvSpPr>
          <p:spPr>
            <a:xfrm>
              <a:off x="762000" y="4648200"/>
              <a:ext cx="1600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5" name="Right Arrow 4"/>
            <p:cNvSpPr/>
            <p:nvPr/>
          </p:nvSpPr>
          <p:spPr>
            <a:xfrm>
              <a:off x="2362200" y="4876800"/>
              <a:ext cx="1219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6" name="Rectangle 5"/>
            <p:cNvSpPr/>
            <p:nvPr/>
          </p:nvSpPr>
          <p:spPr>
            <a:xfrm>
              <a:off x="3581400" y="4648200"/>
              <a:ext cx="1600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7" name="Rectangle 6"/>
            <p:cNvSpPr/>
            <p:nvPr/>
          </p:nvSpPr>
          <p:spPr>
            <a:xfrm>
              <a:off x="6400800" y="4648200"/>
              <a:ext cx="1600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8" name="Right Arrow 7"/>
            <p:cNvSpPr/>
            <p:nvPr/>
          </p:nvSpPr>
          <p:spPr>
            <a:xfrm>
              <a:off x="5181600" y="4876800"/>
              <a:ext cx="1219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a:p>
          </p:txBody>
        </p:sp>
      </p:grpSp>
      <p:sp>
        <p:nvSpPr>
          <p:cNvPr id="14" name="TextBox 13"/>
          <p:cNvSpPr txBox="1"/>
          <p:nvPr/>
        </p:nvSpPr>
        <p:spPr>
          <a:xfrm>
            <a:off x="914401" y="4695499"/>
            <a:ext cx="1447800" cy="603883"/>
          </a:xfrm>
          <a:prstGeom prst="rect">
            <a:avLst/>
          </a:prstGeom>
          <a:noFill/>
        </p:spPr>
        <p:txBody>
          <a:bodyPr wrap="square" rtlCol="0">
            <a:spAutoFit/>
          </a:bodyPr>
          <a:lstStyle/>
          <a:p>
            <a:r>
              <a:rPr lang="en-US" sz="1662" dirty="0" err="1"/>
              <a:t>Người</a:t>
            </a:r>
            <a:r>
              <a:rPr lang="en-US" sz="1662" dirty="0"/>
              <a:t> </a:t>
            </a:r>
            <a:r>
              <a:rPr lang="en-US" sz="1662" dirty="0" err="1"/>
              <a:t>có</a:t>
            </a:r>
            <a:r>
              <a:rPr lang="en-US" sz="1662" dirty="0"/>
              <a:t> </a:t>
            </a:r>
            <a:r>
              <a:rPr lang="en-US" sz="1662" dirty="0" err="1"/>
              <a:t>vốn</a:t>
            </a:r>
            <a:endParaRPr lang="en-US" sz="1662" dirty="0"/>
          </a:p>
        </p:txBody>
      </p:sp>
      <p:sp>
        <p:nvSpPr>
          <p:cNvPr id="15" name="TextBox 14"/>
          <p:cNvSpPr txBox="1"/>
          <p:nvPr/>
        </p:nvSpPr>
        <p:spPr>
          <a:xfrm>
            <a:off x="3810000" y="4695499"/>
            <a:ext cx="1295400" cy="1115434"/>
          </a:xfrm>
          <a:prstGeom prst="rect">
            <a:avLst/>
          </a:prstGeom>
          <a:noFill/>
        </p:spPr>
        <p:txBody>
          <a:bodyPr wrap="square" rtlCol="0">
            <a:spAutoFit/>
          </a:bodyPr>
          <a:lstStyle/>
          <a:p>
            <a:r>
              <a:rPr lang="en-US" sz="1662" dirty="0"/>
              <a:t>Ngân </a:t>
            </a:r>
            <a:r>
              <a:rPr lang="en-US" sz="1662" dirty="0" err="1"/>
              <a:t>hàng</a:t>
            </a:r>
            <a:r>
              <a:rPr lang="en-US" sz="1662" dirty="0"/>
              <a:t> </a:t>
            </a:r>
            <a:r>
              <a:rPr lang="en-US" sz="1662" dirty="0" err="1"/>
              <a:t>thương</a:t>
            </a:r>
            <a:r>
              <a:rPr lang="en-US" sz="1662" dirty="0"/>
              <a:t> </a:t>
            </a:r>
            <a:r>
              <a:rPr lang="en-US" sz="1662" dirty="0" err="1"/>
              <a:t>mại</a:t>
            </a:r>
            <a:endParaRPr lang="en-US" sz="1662" dirty="0"/>
          </a:p>
        </p:txBody>
      </p:sp>
      <p:sp>
        <p:nvSpPr>
          <p:cNvPr id="16" name="TextBox 15"/>
          <p:cNvSpPr txBox="1"/>
          <p:nvPr/>
        </p:nvSpPr>
        <p:spPr>
          <a:xfrm>
            <a:off x="6553200" y="4625139"/>
            <a:ext cx="1371600" cy="603883"/>
          </a:xfrm>
          <a:prstGeom prst="rect">
            <a:avLst/>
          </a:prstGeom>
          <a:noFill/>
        </p:spPr>
        <p:txBody>
          <a:bodyPr wrap="square" rtlCol="0">
            <a:spAutoFit/>
          </a:bodyPr>
          <a:lstStyle/>
          <a:p>
            <a:r>
              <a:rPr lang="en-US" sz="1662" dirty="0" err="1"/>
              <a:t>Người</a:t>
            </a:r>
            <a:r>
              <a:rPr lang="en-US" sz="1662" dirty="0"/>
              <a:t> </a:t>
            </a:r>
            <a:r>
              <a:rPr lang="en-US" sz="1662" dirty="0" err="1"/>
              <a:t>cần</a:t>
            </a:r>
            <a:r>
              <a:rPr lang="en-US" sz="1662" dirty="0"/>
              <a:t> </a:t>
            </a:r>
            <a:r>
              <a:rPr lang="en-US" sz="1662" dirty="0" err="1"/>
              <a:t>vốn</a:t>
            </a:r>
            <a:endParaRPr lang="en-US" sz="1662" dirty="0"/>
          </a:p>
        </p:txBody>
      </p:sp>
      <p:sp>
        <p:nvSpPr>
          <p:cNvPr id="17" name="TextBox 16"/>
          <p:cNvSpPr txBox="1"/>
          <p:nvPr/>
        </p:nvSpPr>
        <p:spPr>
          <a:xfrm>
            <a:off x="2438400" y="4343694"/>
            <a:ext cx="990600" cy="348109"/>
          </a:xfrm>
          <a:prstGeom prst="rect">
            <a:avLst/>
          </a:prstGeom>
          <a:noFill/>
        </p:spPr>
        <p:txBody>
          <a:bodyPr wrap="square" rtlCol="0">
            <a:spAutoFit/>
          </a:bodyPr>
          <a:lstStyle/>
          <a:p>
            <a:r>
              <a:rPr lang="en-US" sz="1662" dirty="0" err="1"/>
              <a:t>Gửi</a:t>
            </a:r>
            <a:r>
              <a:rPr lang="en-US" sz="1662" dirty="0"/>
              <a:t> </a:t>
            </a:r>
            <a:r>
              <a:rPr lang="en-US" sz="1662" dirty="0" err="1"/>
              <a:t>tiền</a:t>
            </a:r>
            <a:endParaRPr lang="en-US" sz="1662" dirty="0"/>
          </a:p>
        </p:txBody>
      </p:sp>
      <p:sp>
        <p:nvSpPr>
          <p:cNvPr id="20" name="TextBox 19"/>
          <p:cNvSpPr txBox="1"/>
          <p:nvPr/>
        </p:nvSpPr>
        <p:spPr>
          <a:xfrm>
            <a:off x="5257801" y="4343694"/>
            <a:ext cx="1064715" cy="348109"/>
          </a:xfrm>
          <a:prstGeom prst="rect">
            <a:avLst/>
          </a:prstGeom>
          <a:noFill/>
        </p:spPr>
        <p:txBody>
          <a:bodyPr wrap="none" rtlCol="0">
            <a:spAutoFit/>
          </a:bodyPr>
          <a:lstStyle/>
          <a:p>
            <a:r>
              <a:rPr lang="en-US" sz="1662" dirty="0"/>
              <a:t>Cho </a:t>
            </a:r>
            <a:r>
              <a:rPr lang="en-US" sz="1662" dirty="0" err="1"/>
              <a:t>vay</a:t>
            </a:r>
            <a:endParaRPr lang="en-US" sz="1662" dirty="0"/>
          </a:p>
        </p:txBody>
      </p:sp>
      <p:sp>
        <p:nvSpPr>
          <p:cNvPr id="21" name="TextBox 20"/>
          <p:cNvSpPr txBox="1"/>
          <p:nvPr/>
        </p:nvSpPr>
        <p:spPr>
          <a:xfrm>
            <a:off x="5334001" y="4976943"/>
            <a:ext cx="1059277" cy="348109"/>
          </a:xfrm>
          <a:prstGeom prst="rect">
            <a:avLst/>
          </a:prstGeom>
          <a:noFill/>
        </p:spPr>
        <p:txBody>
          <a:bodyPr wrap="square" rtlCol="0">
            <a:spAutoFit/>
          </a:bodyPr>
          <a:lstStyle/>
          <a:p>
            <a:r>
              <a:rPr lang="en-US" sz="1662" dirty="0" err="1"/>
              <a:t>Đầu</a:t>
            </a:r>
            <a:r>
              <a:rPr lang="en-US" sz="1662" dirty="0"/>
              <a:t> </a:t>
            </a:r>
            <a:r>
              <a:rPr lang="en-US" sz="1662" dirty="0" err="1"/>
              <a:t>tư</a:t>
            </a:r>
            <a:endParaRPr lang="en-US" sz="1662" dirty="0"/>
          </a:p>
        </p:txBody>
      </p:sp>
      <p:sp>
        <p:nvSpPr>
          <p:cNvPr id="22" name="TextBox 21"/>
          <p:cNvSpPr txBox="1"/>
          <p:nvPr/>
        </p:nvSpPr>
        <p:spPr>
          <a:xfrm>
            <a:off x="5638801" y="4414055"/>
            <a:ext cx="184731" cy="348109"/>
          </a:xfrm>
          <a:prstGeom prst="rect">
            <a:avLst/>
          </a:prstGeom>
          <a:noFill/>
        </p:spPr>
        <p:txBody>
          <a:bodyPr wrap="none" rtlCol="0">
            <a:spAutoFit/>
          </a:bodyPr>
          <a:lstStyle/>
          <a:p>
            <a:endParaRPr lang="en-US" sz="1662" dirty="0"/>
          </a:p>
        </p:txBody>
      </p:sp>
      <p:sp>
        <p:nvSpPr>
          <p:cNvPr id="23" name="TextBox 22"/>
          <p:cNvSpPr txBox="1"/>
          <p:nvPr/>
        </p:nvSpPr>
        <p:spPr>
          <a:xfrm>
            <a:off x="2362201" y="4976945"/>
            <a:ext cx="1219200" cy="603883"/>
          </a:xfrm>
          <a:prstGeom prst="rect">
            <a:avLst/>
          </a:prstGeom>
          <a:noFill/>
        </p:spPr>
        <p:txBody>
          <a:bodyPr wrap="square" rtlCol="0">
            <a:spAutoFit/>
          </a:bodyPr>
          <a:lstStyle/>
          <a:p>
            <a:pPr algn="ctr"/>
            <a:r>
              <a:rPr lang="en-US" sz="1662" dirty="0" err="1"/>
              <a:t>ủy</a:t>
            </a:r>
            <a:r>
              <a:rPr lang="en-US" sz="1662" dirty="0"/>
              <a:t> </a:t>
            </a:r>
            <a:r>
              <a:rPr lang="en-US" sz="1662" dirty="0" err="1"/>
              <a:t>thác</a:t>
            </a:r>
            <a:r>
              <a:rPr lang="en-US" sz="1662" dirty="0"/>
              <a:t> </a:t>
            </a:r>
            <a:r>
              <a:rPr lang="en-US" sz="1662" dirty="0" err="1"/>
              <a:t>đầu</a:t>
            </a:r>
            <a:r>
              <a:rPr lang="en-US" sz="1662" dirty="0"/>
              <a:t> </a:t>
            </a:r>
            <a:r>
              <a:rPr lang="en-US" sz="1662" dirty="0" err="1"/>
              <a:t>tư</a:t>
            </a:r>
            <a:endParaRPr lang="en-US" sz="1662" dirty="0"/>
          </a:p>
        </p:txBody>
      </p:sp>
    </p:spTree>
    <p:extLst>
      <p:ext uri="{BB962C8B-B14F-4D97-AF65-F5344CB8AC3E}">
        <p14:creationId xmlns:p14="http://schemas.microsoft.com/office/powerpoint/2010/main" val="2232501041"/>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8532"/>
            <a:ext cx="8458199" cy="4530957"/>
          </a:xfrm>
        </p:spPr>
        <p:txBody>
          <a:bodyPr>
            <a:normAutofit/>
          </a:bodyPr>
          <a:lstStyle/>
          <a:p>
            <a:pPr>
              <a:buNone/>
            </a:pP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loại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hoạt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động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của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ngân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hàng</a:t>
            </a:r>
            <a:endParaRPr lang="en-US" sz="2800" b="1" dirty="0" smtClean="0">
              <a:latin typeface="Times New Roman" panose="02020603050405020304" pitchFamily="18" charset="0"/>
              <a:cs typeface="Times New Roman" panose="02020603050405020304" pitchFamily="18" charset="0"/>
            </a:endParaRPr>
          </a:p>
          <a:p>
            <a:pPr marL="474951" indent="-474951">
              <a:buAutoNum type="alphaLcParenR"/>
            </a:pPr>
            <a:r>
              <a:rPr lang="en-US" sz="2800" i="1" dirty="0" err="1">
                <a:latin typeface="Times New Roman" panose="02020603050405020304" pitchFamily="18" charset="0"/>
                <a:cs typeface="Times New Roman" panose="02020603050405020304" pitchFamily="18" charset="0"/>
              </a:rPr>
              <a:t>Huy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động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vốn</a:t>
            </a:r>
            <a:endParaRPr lang="en-US" sz="2800" i="1" dirty="0">
              <a:latin typeface="Times New Roman" panose="02020603050405020304" pitchFamily="18" charset="0"/>
              <a:cs typeface="Times New Roman" panose="02020603050405020304" pitchFamily="18" charset="0"/>
            </a:endParaRPr>
          </a:p>
          <a:p>
            <a:pPr marL="474951" indent="-474951">
              <a:buAutoNum type="alphaLcParenR"/>
            </a:pPr>
            <a:r>
              <a:rPr lang="en-US" sz="2800" i="1" dirty="0" err="1">
                <a:latin typeface="Times New Roman" panose="02020603050405020304" pitchFamily="18" charset="0"/>
                <a:cs typeface="Times New Roman" panose="02020603050405020304" pitchFamily="18" charset="0"/>
              </a:rPr>
              <a:t>Cấp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dụng</a:t>
            </a:r>
            <a:endParaRPr lang="en-US" sz="2800" i="1" dirty="0">
              <a:latin typeface="Times New Roman" panose="02020603050405020304" pitchFamily="18" charset="0"/>
              <a:cs typeface="Times New Roman" panose="02020603050405020304" pitchFamily="18" charset="0"/>
            </a:endParaRPr>
          </a:p>
          <a:p>
            <a:pPr marL="474951" indent="-474951">
              <a:buAutoNum type="alphaLcParenR"/>
            </a:pP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dịch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vụ</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toán</a:t>
            </a:r>
            <a:endParaRPr lang="en-US" sz="2800" i="1" dirty="0">
              <a:latin typeface="Times New Roman" panose="02020603050405020304" pitchFamily="18" charset="0"/>
              <a:cs typeface="Times New Roman" panose="02020603050405020304" pitchFamily="18" charset="0"/>
            </a:endParaRPr>
          </a:p>
          <a:p>
            <a:pPr marL="474951" indent="-474951">
              <a:buAutoNum type="alphaLcParenR"/>
            </a:pPr>
            <a:r>
              <a:rPr lang="en-US" sz="2800" i="1" dirty="0" err="1">
                <a:latin typeface="Times New Roman" panose="02020603050405020304" pitchFamily="18" charset="0"/>
                <a:cs typeface="Times New Roman" panose="02020603050405020304" pitchFamily="18" charset="0"/>
              </a:rPr>
              <a:t>Thực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hiện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dịch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vụ</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hộ</a:t>
            </a:r>
            <a:r>
              <a:rPr lang="en-US" sz="2800" i="1" dirty="0">
                <a:latin typeface="Times New Roman" panose="02020603050405020304" pitchFamily="18" charset="0"/>
                <a:cs typeface="Times New Roman" panose="02020603050405020304" pitchFamily="18" charset="0"/>
              </a:rPr>
              <a:t>, chi </a:t>
            </a:r>
            <a:r>
              <a:rPr lang="en-US" sz="2800" i="1" dirty="0" err="1">
                <a:latin typeface="Times New Roman" panose="02020603050405020304" pitchFamily="18" charset="0"/>
                <a:cs typeface="Times New Roman" panose="02020603050405020304" pitchFamily="18" charset="0"/>
              </a:rPr>
              <a:t>hộ</a:t>
            </a:r>
            <a:endParaRPr lang="en-US" sz="2800" i="1" dirty="0">
              <a:latin typeface="Times New Roman" panose="02020603050405020304" pitchFamily="18" charset="0"/>
              <a:cs typeface="Times New Roman" panose="02020603050405020304" pitchFamily="18" charset="0"/>
            </a:endParaRPr>
          </a:p>
          <a:p>
            <a:pPr marL="474951" indent="-474951">
              <a:buAutoNum type="alphaLcParenR"/>
            </a:pPr>
            <a:r>
              <a:rPr lang="en-US" sz="2800" i="1" dirty="0" err="1">
                <a:latin typeface="Times New Roman" panose="02020603050405020304" pitchFamily="18" charset="0"/>
                <a:cs typeface="Times New Roman" panose="02020603050405020304" pitchFamily="18" charset="0"/>
              </a:rPr>
              <a:t>Góp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vốn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mua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cổ</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phần</a:t>
            </a:r>
            <a:r>
              <a:rPr lang="en-US" sz="2800" i="1" dirty="0">
                <a:latin typeface="Times New Roman" panose="02020603050405020304" pitchFamily="18" charset="0"/>
                <a:cs typeface="Times New Roman" panose="02020603050405020304" pitchFamily="18" charset="0"/>
              </a:rPr>
              <a:t> </a:t>
            </a:r>
          </a:p>
          <a:p>
            <a:pPr marL="474951" indent="-474951">
              <a:buAutoNum type="alphaLcParenR"/>
            </a:pPr>
            <a:r>
              <a:rPr lang="en-US" sz="2800" i="1" dirty="0" err="1">
                <a:latin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lý</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ủy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đầu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a:t>
            </a:r>
            <a:endParaRPr lang="en-US" sz="2800" i="1" dirty="0">
              <a:latin typeface="Times New Roman" panose="02020603050405020304" pitchFamily="18" charset="0"/>
              <a:cs typeface="Times New Roman" panose="02020603050405020304" pitchFamily="18" charset="0"/>
            </a:endParaRPr>
          </a:p>
          <a:p>
            <a:pPr marL="474951" indent="-474951">
              <a:buAutoNum type="alphaLcParenR"/>
            </a:pPr>
            <a:r>
              <a:rPr lang="en-US" sz="2800" i="1" dirty="0" err="1">
                <a:latin typeface="Times New Roman" panose="02020603050405020304" pitchFamily="18" charset="0"/>
                <a:cs typeface="Times New Roman" panose="02020603050405020304" pitchFamily="18" charset="0"/>
              </a:rPr>
              <a:t>Dịch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vụ</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vấn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chính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kinh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doanh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chứng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khoán</a:t>
            </a:r>
            <a:endParaRPr lang="en-US" sz="2800" i="1" dirty="0">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a:xfrm>
            <a:off x="2438400" y="304800"/>
            <a:ext cx="3657600" cy="845460"/>
          </a:xfrm>
        </p:spPr>
        <p:txBody>
          <a:bodyPr>
            <a:normAutofit/>
          </a:bodyPr>
          <a:lstStyle/>
          <a:p>
            <a:r>
              <a:rPr lang="en-US" sz="2800" b="1" u="sng" dirty="0" smtClean="0">
                <a:latin typeface="Times New Roman" panose="02020603050405020304" pitchFamily="18" charset="0"/>
                <a:cs typeface="Times New Roman" panose="02020603050405020304" pitchFamily="18" charset="0"/>
              </a:rPr>
              <a:t>NGÂN HÀNG</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4468979"/>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151493558"/>
              </p:ext>
            </p:extLst>
          </p:nvPr>
        </p:nvGraphicFramePr>
        <p:xfrm>
          <a:off x="491061" y="914401"/>
          <a:ext cx="8195740" cy="3997456"/>
        </p:xfrm>
        <a:graphic>
          <a:graphicData uri="http://schemas.openxmlformats.org/drawingml/2006/table">
            <a:tbl>
              <a:tblPr/>
              <a:tblGrid>
                <a:gridCol w="2656027">
                  <a:extLst>
                    <a:ext uri="{9D8B030D-6E8A-4147-A177-3AD203B41FA5}">
                      <a16:colId xmlns:a16="http://schemas.microsoft.com/office/drawing/2014/main" val="20000"/>
                    </a:ext>
                  </a:extLst>
                </a:gridCol>
                <a:gridCol w="1138297">
                  <a:extLst>
                    <a:ext uri="{9D8B030D-6E8A-4147-A177-3AD203B41FA5}">
                      <a16:colId xmlns:a16="http://schemas.microsoft.com/office/drawing/2014/main" val="20001"/>
                    </a:ext>
                  </a:extLst>
                </a:gridCol>
                <a:gridCol w="1062411">
                  <a:extLst>
                    <a:ext uri="{9D8B030D-6E8A-4147-A177-3AD203B41FA5}">
                      <a16:colId xmlns:a16="http://schemas.microsoft.com/office/drawing/2014/main" val="20002"/>
                    </a:ext>
                  </a:extLst>
                </a:gridCol>
                <a:gridCol w="1138297">
                  <a:extLst>
                    <a:ext uri="{9D8B030D-6E8A-4147-A177-3AD203B41FA5}">
                      <a16:colId xmlns:a16="http://schemas.microsoft.com/office/drawing/2014/main" val="20003"/>
                    </a:ext>
                  </a:extLst>
                </a:gridCol>
                <a:gridCol w="1138297">
                  <a:extLst>
                    <a:ext uri="{9D8B030D-6E8A-4147-A177-3AD203B41FA5}">
                      <a16:colId xmlns:a16="http://schemas.microsoft.com/office/drawing/2014/main" val="20004"/>
                    </a:ext>
                  </a:extLst>
                </a:gridCol>
                <a:gridCol w="1062411">
                  <a:extLst>
                    <a:ext uri="{9D8B030D-6E8A-4147-A177-3AD203B41FA5}">
                      <a16:colId xmlns:a16="http://schemas.microsoft.com/office/drawing/2014/main" val="20005"/>
                    </a:ext>
                  </a:extLst>
                </a:gridCol>
              </a:tblGrid>
              <a:tr h="1163986">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bg1"/>
                          </a:solidFill>
                          <a:effectLst/>
                          <a:latin typeface="Tahoma" pitchFamily="34" charset="0"/>
                          <a:ea typeface="MS PGothic" pitchFamily="34" charset="-128"/>
                          <a:cs typeface="Tahoma" pitchFamily="34" charset="0"/>
                        </a:rPr>
                        <a:t>Công ty con</a:t>
                      </a:r>
                    </a:p>
                  </a:txBody>
                  <a:tcPr marL="9525" marR="9525" marT="879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bg1"/>
                          </a:solidFill>
                          <a:effectLst/>
                          <a:latin typeface="Tahoma" pitchFamily="34" charset="0"/>
                          <a:ea typeface="MS PGothic" pitchFamily="34" charset="-128"/>
                          <a:cs typeface="Tahoma" pitchFamily="34" charset="0"/>
                        </a:rPr>
                        <a:t>Tổng</a:t>
                      </a:r>
                      <a:r>
                        <a:rPr kumimoji="0" lang="en-US" sz="1200" b="1" i="0" u="none" strike="noStrike" cap="none" normalizeH="0" baseline="0" dirty="0" smtClean="0">
                          <a:ln>
                            <a:noFill/>
                          </a:ln>
                          <a:solidFill>
                            <a:schemeClr val="bg1"/>
                          </a:solidFill>
                          <a:effectLst/>
                          <a:latin typeface="Tahoma" pitchFamily="34" charset="0"/>
                          <a:ea typeface="MS PGothic" pitchFamily="34" charset="-128"/>
                          <a:cs typeface="Tahoma" pitchFamily="34" charset="0"/>
                        </a:rPr>
                        <a:t> </a:t>
                      </a:r>
                      <a:r>
                        <a:rPr kumimoji="0" lang="en-US" sz="1200" b="1" i="0" u="none" strike="noStrike" cap="none" normalizeH="0" baseline="0" dirty="0" err="1" smtClean="0">
                          <a:ln>
                            <a:noFill/>
                          </a:ln>
                          <a:solidFill>
                            <a:schemeClr val="bg1"/>
                          </a:solidFill>
                          <a:effectLst/>
                          <a:latin typeface="Tahoma" pitchFamily="34" charset="0"/>
                          <a:ea typeface="MS PGothic" pitchFamily="34" charset="-128"/>
                          <a:cs typeface="Tahoma" pitchFamily="34" charset="0"/>
                        </a:rPr>
                        <a:t>mức</a:t>
                      </a:r>
                      <a:r>
                        <a:rPr kumimoji="0" lang="en-US" sz="1200" b="1" i="0" u="none" strike="noStrike" cap="none" normalizeH="0" baseline="0" dirty="0" smtClean="0">
                          <a:ln>
                            <a:noFill/>
                          </a:ln>
                          <a:solidFill>
                            <a:schemeClr val="bg1"/>
                          </a:solidFill>
                          <a:effectLst/>
                          <a:latin typeface="Tahoma" pitchFamily="34" charset="0"/>
                          <a:ea typeface="MS PGothic" pitchFamily="34" charset="-128"/>
                          <a:cs typeface="Tahoma" pitchFamily="34" charset="0"/>
                        </a:rPr>
                        <a:t> </a:t>
                      </a:r>
                      <a:r>
                        <a:rPr kumimoji="0" lang="en-US" sz="1200" b="1" i="0" u="none" strike="noStrike" cap="none" normalizeH="0" baseline="0" dirty="0" err="1" smtClean="0">
                          <a:ln>
                            <a:noFill/>
                          </a:ln>
                          <a:solidFill>
                            <a:schemeClr val="bg1"/>
                          </a:solidFill>
                          <a:effectLst/>
                          <a:latin typeface="Tahoma" pitchFamily="34" charset="0"/>
                          <a:ea typeface="MS PGothic" pitchFamily="34" charset="-128"/>
                          <a:cs typeface="Tahoma" pitchFamily="34" charset="0"/>
                        </a:rPr>
                        <a:t>góp</a:t>
                      </a:r>
                      <a:r>
                        <a:rPr kumimoji="0" lang="en-US" sz="1200" b="1" i="0" u="none" strike="noStrike" cap="none" normalizeH="0" baseline="0" dirty="0" smtClean="0">
                          <a:ln>
                            <a:noFill/>
                          </a:ln>
                          <a:solidFill>
                            <a:schemeClr val="bg1"/>
                          </a:solidFill>
                          <a:effectLst/>
                          <a:latin typeface="Tahoma" pitchFamily="34" charset="0"/>
                          <a:ea typeface="MS PGothic" pitchFamily="34" charset="-128"/>
                          <a:cs typeface="Tahoma" pitchFamily="34" charset="0"/>
                        </a:rPr>
                        <a:t> </a:t>
                      </a:r>
                      <a:r>
                        <a:rPr kumimoji="0" lang="en-US" sz="1200" b="1" i="0" u="none" strike="noStrike" cap="none" normalizeH="0" baseline="0" dirty="0" err="1" smtClean="0">
                          <a:ln>
                            <a:noFill/>
                          </a:ln>
                          <a:solidFill>
                            <a:schemeClr val="bg1"/>
                          </a:solidFill>
                          <a:effectLst/>
                          <a:latin typeface="Tahoma" pitchFamily="34" charset="0"/>
                          <a:ea typeface="MS PGothic" pitchFamily="34" charset="-128"/>
                          <a:cs typeface="Tahoma" pitchFamily="34" charset="0"/>
                        </a:rPr>
                        <a:t>vốn</a:t>
                      </a:r>
                      <a:endParaRPr kumimoji="0" lang="en-US" sz="1200" b="1" i="0" u="none" strike="noStrike" cap="none" normalizeH="0" baseline="0" dirty="0" smtClean="0">
                        <a:ln>
                          <a:noFill/>
                        </a:ln>
                        <a:solidFill>
                          <a:schemeClr val="bg1"/>
                        </a:solidFill>
                        <a:effectLst/>
                        <a:latin typeface="Tahoma" pitchFamily="34" charset="0"/>
                        <a:ea typeface="MS PGothic" pitchFamily="34" charset="-128"/>
                        <a:cs typeface="Tahoma" pitchFamily="34" charset="0"/>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ahoma" pitchFamily="34" charset="0"/>
                          <a:ea typeface="MS PGothic" pitchFamily="34" charset="-128"/>
                          <a:cs typeface="Tahoma" pitchFamily="34" charset="0"/>
                        </a:rPr>
                        <a:t>(</a:t>
                      </a:r>
                      <a:r>
                        <a:rPr kumimoji="0" lang="en-US" sz="1200" b="0" i="0" u="none" strike="noStrike" cap="none" normalizeH="0" baseline="0" dirty="0" err="1" smtClean="0">
                          <a:ln>
                            <a:noFill/>
                          </a:ln>
                          <a:solidFill>
                            <a:schemeClr val="bg1"/>
                          </a:solidFill>
                          <a:effectLst/>
                          <a:latin typeface="Tahoma" pitchFamily="34" charset="0"/>
                          <a:ea typeface="MS PGothic" pitchFamily="34" charset="-128"/>
                          <a:cs typeface="Tahoma" pitchFamily="34" charset="0"/>
                        </a:rPr>
                        <a:t>tỷ</a:t>
                      </a:r>
                      <a:r>
                        <a:rPr kumimoji="0" lang="en-US" sz="1200" b="0" i="0" u="none" strike="noStrike" cap="none" normalizeH="0" baseline="0" dirty="0" smtClean="0">
                          <a:ln>
                            <a:noFill/>
                          </a:ln>
                          <a:solidFill>
                            <a:schemeClr val="bg1"/>
                          </a:solidFill>
                          <a:effectLst/>
                          <a:latin typeface="Tahoma" pitchFamily="34" charset="0"/>
                          <a:ea typeface="MS PGothic" pitchFamily="34" charset="-128"/>
                          <a:cs typeface="Tahoma" pitchFamily="34" charset="0"/>
                        </a:rPr>
                        <a:t> </a:t>
                      </a:r>
                      <a:r>
                        <a:rPr kumimoji="0" lang="en-US" sz="1200" b="0" i="0" u="none" strike="noStrike" cap="none" normalizeH="0" baseline="0" dirty="0" err="1" smtClean="0">
                          <a:ln>
                            <a:noFill/>
                          </a:ln>
                          <a:solidFill>
                            <a:schemeClr val="bg1"/>
                          </a:solidFill>
                          <a:effectLst/>
                          <a:latin typeface="Tahoma" pitchFamily="34" charset="0"/>
                          <a:ea typeface="MS PGothic" pitchFamily="34" charset="-128"/>
                          <a:cs typeface="Tahoma" pitchFamily="34" charset="0"/>
                        </a:rPr>
                        <a:t>đồng</a:t>
                      </a:r>
                      <a:r>
                        <a:rPr kumimoji="0" lang="en-US" sz="1200" b="0" i="0" u="none" strike="noStrike" cap="none" normalizeH="0" baseline="0" dirty="0" smtClean="0">
                          <a:ln>
                            <a:noFill/>
                          </a:ln>
                          <a:solidFill>
                            <a:schemeClr val="bg1"/>
                          </a:solidFill>
                          <a:effectLst/>
                          <a:latin typeface="Tahoma" pitchFamily="34" charset="0"/>
                          <a:ea typeface="MS PGothic" pitchFamily="34" charset="-128"/>
                          <a:cs typeface="Tahoma" pitchFamily="34" charset="0"/>
                        </a:rPr>
                        <a:t>)</a:t>
                      </a:r>
                    </a:p>
                  </a:txBody>
                  <a:tcPr marL="9525" marR="9525" marT="879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bg1"/>
                          </a:solidFill>
                          <a:effectLst/>
                          <a:latin typeface="Tahoma" pitchFamily="34" charset="0"/>
                          <a:ea typeface="MS PGothic" pitchFamily="34" charset="-128"/>
                          <a:cs typeface="Tahoma" pitchFamily="34" charset="0"/>
                        </a:rPr>
                        <a:t>Tỷ</a:t>
                      </a:r>
                      <a:r>
                        <a:rPr kumimoji="0" lang="en-US" sz="1200" b="1" i="0" u="none" strike="noStrike" cap="none" normalizeH="0" baseline="0" dirty="0" smtClean="0">
                          <a:ln>
                            <a:noFill/>
                          </a:ln>
                          <a:solidFill>
                            <a:schemeClr val="bg1"/>
                          </a:solidFill>
                          <a:effectLst/>
                          <a:latin typeface="Tahoma" pitchFamily="34" charset="0"/>
                          <a:ea typeface="MS PGothic" pitchFamily="34" charset="-128"/>
                          <a:cs typeface="Tahoma" pitchFamily="34" charset="0"/>
                        </a:rPr>
                        <a:t> </a:t>
                      </a:r>
                      <a:r>
                        <a:rPr kumimoji="0" lang="en-US" sz="1200" b="1" i="0" u="none" strike="noStrike" cap="none" normalizeH="0" baseline="0" dirty="0" err="1" smtClean="0">
                          <a:ln>
                            <a:noFill/>
                          </a:ln>
                          <a:solidFill>
                            <a:schemeClr val="bg1"/>
                          </a:solidFill>
                          <a:effectLst/>
                          <a:latin typeface="Tahoma" pitchFamily="34" charset="0"/>
                          <a:ea typeface="MS PGothic" pitchFamily="34" charset="-128"/>
                          <a:cs typeface="Tahoma" pitchFamily="34" charset="0"/>
                        </a:rPr>
                        <a:t>lệ</a:t>
                      </a:r>
                      <a:r>
                        <a:rPr kumimoji="0" lang="en-US" sz="1200" b="1" i="0" u="none" strike="noStrike" cap="none" normalizeH="0" baseline="0" dirty="0" smtClean="0">
                          <a:ln>
                            <a:noFill/>
                          </a:ln>
                          <a:solidFill>
                            <a:schemeClr val="bg1"/>
                          </a:solidFill>
                          <a:effectLst/>
                          <a:latin typeface="Tahoma" pitchFamily="34" charset="0"/>
                          <a:ea typeface="MS PGothic" pitchFamily="34" charset="-128"/>
                          <a:cs typeface="Tahoma" pitchFamily="34" charset="0"/>
                        </a:rPr>
                        <a:t> </a:t>
                      </a:r>
                      <a:r>
                        <a:rPr kumimoji="0" lang="en-US" sz="1200" b="1" i="0" u="none" strike="noStrike" cap="none" normalizeH="0" baseline="0" dirty="0" err="1" smtClean="0">
                          <a:ln>
                            <a:noFill/>
                          </a:ln>
                          <a:solidFill>
                            <a:schemeClr val="bg1"/>
                          </a:solidFill>
                          <a:effectLst/>
                          <a:latin typeface="Tahoma" pitchFamily="34" charset="0"/>
                          <a:ea typeface="MS PGothic" pitchFamily="34" charset="-128"/>
                          <a:cs typeface="Tahoma" pitchFamily="34" charset="0"/>
                        </a:rPr>
                        <a:t>góp</a:t>
                      </a:r>
                      <a:r>
                        <a:rPr kumimoji="0" lang="en-US" sz="1200" b="1" i="0" u="none" strike="noStrike" cap="none" normalizeH="0" baseline="0" dirty="0" smtClean="0">
                          <a:ln>
                            <a:noFill/>
                          </a:ln>
                          <a:solidFill>
                            <a:schemeClr val="bg1"/>
                          </a:solidFill>
                          <a:effectLst/>
                          <a:latin typeface="Tahoma" pitchFamily="34" charset="0"/>
                          <a:ea typeface="MS PGothic" pitchFamily="34" charset="-128"/>
                          <a:cs typeface="Tahoma" pitchFamily="34" charset="0"/>
                        </a:rPr>
                        <a:t> </a:t>
                      </a:r>
                      <a:r>
                        <a:rPr kumimoji="0" lang="en-US" sz="1200" b="1" i="0" u="none" strike="noStrike" cap="none" normalizeH="0" baseline="0" dirty="0" err="1" smtClean="0">
                          <a:ln>
                            <a:noFill/>
                          </a:ln>
                          <a:solidFill>
                            <a:schemeClr val="bg1"/>
                          </a:solidFill>
                          <a:effectLst/>
                          <a:latin typeface="Tahoma" pitchFamily="34" charset="0"/>
                          <a:ea typeface="MS PGothic" pitchFamily="34" charset="-128"/>
                          <a:cs typeface="Tahoma" pitchFamily="34" charset="0"/>
                        </a:rPr>
                        <a:t>vốn</a:t>
                      </a:r>
                      <a:endParaRPr kumimoji="0" lang="en-US" sz="1200" b="1" i="0" u="none" strike="noStrike" cap="none" normalizeH="0" baseline="0" dirty="0" smtClean="0">
                        <a:ln>
                          <a:noFill/>
                        </a:ln>
                        <a:solidFill>
                          <a:schemeClr val="bg1"/>
                        </a:solidFill>
                        <a:effectLst/>
                        <a:latin typeface="Tahoma" pitchFamily="34" charset="0"/>
                        <a:ea typeface="MS PGothic" pitchFamily="34" charset="-128"/>
                        <a:cs typeface="Tahoma" pitchFamily="34" charset="0"/>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ahoma" pitchFamily="34" charset="0"/>
                          <a:ea typeface="MS PGothic" pitchFamily="34" charset="-128"/>
                          <a:cs typeface="Tahoma" pitchFamily="34" charset="0"/>
                        </a:rPr>
                        <a:t>(%)</a:t>
                      </a:r>
                    </a:p>
                  </a:txBody>
                  <a:tcPr marL="9525" marR="9525" marT="879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bg1"/>
                          </a:solidFill>
                          <a:effectLst/>
                          <a:latin typeface="Tahoma" pitchFamily="34" charset="0"/>
                          <a:ea typeface="MS PGothic" pitchFamily="34" charset="-128"/>
                          <a:cs typeface="Tahoma" pitchFamily="34" charset="0"/>
                        </a:rPr>
                        <a:t>Tổng</a:t>
                      </a:r>
                      <a:r>
                        <a:rPr kumimoji="0" lang="en-US" sz="1200" b="1" i="0" u="none" strike="noStrike" cap="none" normalizeH="0" baseline="0" dirty="0" smtClean="0">
                          <a:ln>
                            <a:noFill/>
                          </a:ln>
                          <a:solidFill>
                            <a:schemeClr val="bg1"/>
                          </a:solidFill>
                          <a:effectLst/>
                          <a:latin typeface="Tahoma" pitchFamily="34" charset="0"/>
                          <a:ea typeface="MS PGothic" pitchFamily="34" charset="-128"/>
                          <a:cs typeface="Tahoma" pitchFamily="34" charset="0"/>
                        </a:rPr>
                        <a:t> </a:t>
                      </a:r>
                      <a:r>
                        <a:rPr kumimoji="0" lang="en-US" sz="1200" b="1" i="0" u="none" strike="noStrike" cap="none" normalizeH="0" baseline="0" dirty="0" err="1" smtClean="0">
                          <a:ln>
                            <a:noFill/>
                          </a:ln>
                          <a:solidFill>
                            <a:schemeClr val="bg1"/>
                          </a:solidFill>
                          <a:effectLst/>
                          <a:latin typeface="Tahoma" pitchFamily="34" charset="0"/>
                          <a:ea typeface="MS PGothic" pitchFamily="34" charset="-128"/>
                          <a:cs typeface="Tahoma" pitchFamily="34" charset="0"/>
                        </a:rPr>
                        <a:t>tài</a:t>
                      </a:r>
                      <a:r>
                        <a:rPr kumimoji="0" lang="en-US" sz="1200" b="1" i="0" u="none" strike="noStrike" cap="none" normalizeH="0" baseline="0" dirty="0" smtClean="0">
                          <a:ln>
                            <a:noFill/>
                          </a:ln>
                          <a:solidFill>
                            <a:schemeClr val="bg1"/>
                          </a:solidFill>
                          <a:effectLst/>
                          <a:latin typeface="Tahoma" pitchFamily="34" charset="0"/>
                          <a:ea typeface="MS PGothic" pitchFamily="34" charset="-128"/>
                          <a:cs typeface="Tahoma" pitchFamily="34" charset="0"/>
                        </a:rPr>
                        <a:t> </a:t>
                      </a:r>
                      <a:r>
                        <a:rPr kumimoji="0" lang="en-US" sz="1200" b="1" i="0" u="none" strike="noStrike" cap="none" normalizeH="0" baseline="0" dirty="0" err="1" smtClean="0">
                          <a:ln>
                            <a:noFill/>
                          </a:ln>
                          <a:solidFill>
                            <a:schemeClr val="bg1"/>
                          </a:solidFill>
                          <a:effectLst/>
                          <a:latin typeface="Tahoma" pitchFamily="34" charset="0"/>
                          <a:ea typeface="MS PGothic" pitchFamily="34" charset="-128"/>
                          <a:cs typeface="Tahoma" pitchFamily="34" charset="0"/>
                        </a:rPr>
                        <a:t>sản</a:t>
                      </a:r>
                      <a:r>
                        <a:rPr kumimoji="0" lang="en-US" sz="1200" b="1" i="0" u="none" strike="noStrike" cap="none" normalizeH="0" baseline="0" dirty="0" smtClean="0">
                          <a:ln>
                            <a:noFill/>
                          </a:ln>
                          <a:solidFill>
                            <a:schemeClr val="bg1"/>
                          </a:solidFill>
                          <a:effectLst/>
                          <a:latin typeface="Tahoma" pitchFamily="34" charset="0"/>
                          <a:ea typeface="MS PGothic" pitchFamily="34" charset="-128"/>
                          <a:cs typeface="Tahoma" pitchFamily="34" charset="0"/>
                        </a:rPr>
                        <a:t/>
                      </a:r>
                      <a:br>
                        <a:rPr kumimoji="0" lang="en-US" sz="1200" b="1" i="0" u="none" strike="noStrike" cap="none" normalizeH="0" baseline="0" dirty="0" smtClean="0">
                          <a:ln>
                            <a:noFill/>
                          </a:ln>
                          <a:solidFill>
                            <a:schemeClr val="bg1"/>
                          </a:solidFill>
                          <a:effectLst/>
                          <a:latin typeface="Tahoma" pitchFamily="34" charset="0"/>
                          <a:ea typeface="MS PGothic" pitchFamily="34" charset="-128"/>
                          <a:cs typeface="Tahoma" pitchFamily="34" charset="0"/>
                        </a:rPr>
                      </a:br>
                      <a:r>
                        <a:rPr kumimoji="0" lang="en-US" sz="1200" b="1" i="0" u="none" strike="noStrike" cap="none" normalizeH="0" baseline="0" dirty="0" smtClean="0">
                          <a:ln>
                            <a:noFill/>
                          </a:ln>
                          <a:solidFill>
                            <a:schemeClr val="bg1"/>
                          </a:solidFill>
                          <a:effectLst/>
                          <a:latin typeface="Tahoma" pitchFamily="34" charset="0"/>
                          <a:ea typeface="MS PGothic" pitchFamily="34" charset="-128"/>
                          <a:cs typeface="Tahoma" pitchFamily="34" charset="0"/>
                        </a:rPr>
                        <a:t>30.06.2011</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solidFill>
                          <a:effectLst/>
                          <a:latin typeface="Tahoma" pitchFamily="34" charset="0"/>
                          <a:ea typeface="MS PGothic" pitchFamily="34" charset="-128"/>
                          <a:cs typeface="Tahoma" pitchFamily="34" charset="0"/>
                        </a:rPr>
                        <a:t>(</a:t>
                      </a:r>
                      <a:r>
                        <a:rPr kumimoji="0" lang="en-US" sz="1200" b="0" i="0" u="none" strike="noStrike" cap="none" normalizeH="0" baseline="0" dirty="0" err="1" smtClean="0">
                          <a:ln>
                            <a:noFill/>
                          </a:ln>
                          <a:solidFill>
                            <a:schemeClr val="bg1"/>
                          </a:solidFill>
                          <a:effectLst/>
                          <a:latin typeface="Tahoma" pitchFamily="34" charset="0"/>
                          <a:ea typeface="MS PGothic" pitchFamily="34" charset="-128"/>
                          <a:cs typeface="Tahoma" pitchFamily="34" charset="0"/>
                        </a:rPr>
                        <a:t>tỷ</a:t>
                      </a:r>
                      <a:r>
                        <a:rPr kumimoji="0" lang="en-US" sz="1200" b="0" i="0" u="none" strike="noStrike" cap="none" normalizeH="0" baseline="0" dirty="0" smtClean="0">
                          <a:ln>
                            <a:noFill/>
                          </a:ln>
                          <a:solidFill>
                            <a:schemeClr val="bg1"/>
                          </a:solidFill>
                          <a:effectLst/>
                          <a:latin typeface="Tahoma" pitchFamily="34" charset="0"/>
                          <a:ea typeface="MS PGothic" pitchFamily="34" charset="-128"/>
                          <a:cs typeface="Tahoma" pitchFamily="34" charset="0"/>
                        </a:rPr>
                        <a:t> </a:t>
                      </a:r>
                      <a:r>
                        <a:rPr kumimoji="0" lang="en-US" sz="1200" b="0" i="0" u="none" strike="noStrike" cap="none" normalizeH="0" baseline="0" dirty="0" err="1" smtClean="0">
                          <a:ln>
                            <a:noFill/>
                          </a:ln>
                          <a:solidFill>
                            <a:schemeClr val="bg1"/>
                          </a:solidFill>
                          <a:effectLst/>
                          <a:latin typeface="Tahoma" pitchFamily="34" charset="0"/>
                          <a:ea typeface="MS PGothic" pitchFamily="34" charset="-128"/>
                          <a:cs typeface="Tahoma" pitchFamily="34" charset="0"/>
                        </a:rPr>
                        <a:t>đồng</a:t>
                      </a:r>
                      <a:r>
                        <a:rPr kumimoji="0" lang="en-US" sz="1200" b="0" i="0" u="none" strike="noStrike" cap="none" normalizeH="0" baseline="0" dirty="0" smtClean="0">
                          <a:ln>
                            <a:noFill/>
                          </a:ln>
                          <a:solidFill>
                            <a:schemeClr val="bg1"/>
                          </a:solidFill>
                          <a:effectLst/>
                          <a:latin typeface="Tahoma" pitchFamily="34" charset="0"/>
                          <a:ea typeface="MS PGothic" pitchFamily="34" charset="-128"/>
                          <a:cs typeface="Tahoma" pitchFamily="34" charset="0"/>
                        </a:rPr>
                        <a:t>)</a:t>
                      </a:r>
                    </a:p>
                  </a:txBody>
                  <a:tcPr marL="9525" marR="9525" marT="879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vi-VN" sz="1200" b="1" i="0" u="none" strike="noStrike" cap="none" normalizeH="0" baseline="0" smtClean="0">
                          <a:ln>
                            <a:noFill/>
                          </a:ln>
                          <a:solidFill>
                            <a:schemeClr val="bg1"/>
                          </a:solidFill>
                          <a:effectLst/>
                          <a:latin typeface="Tahoma" pitchFamily="34" charset="0"/>
                          <a:ea typeface="MS PGothic" pitchFamily="34" charset="-128"/>
                          <a:cs typeface="Tahoma" pitchFamily="34" charset="0"/>
                        </a:rPr>
                        <a:t>Vốn điều lệ</a:t>
                      </a:r>
                      <a:br>
                        <a:rPr kumimoji="0" lang="vi-VN" sz="1200" b="1" i="0" u="none" strike="noStrike" cap="none" normalizeH="0" baseline="0" smtClean="0">
                          <a:ln>
                            <a:noFill/>
                          </a:ln>
                          <a:solidFill>
                            <a:schemeClr val="bg1"/>
                          </a:solidFill>
                          <a:effectLst/>
                          <a:latin typeface="Tahoma" pitchFamily="34" charset="0"/>
                          <a:ea typeface="MS PGothic" pitchFamily="34" charset="-128"/>
                          <a:cs typeface="Tahoma" pitchFamily="34" charset="0"/>
                        </a:rPr>
                      </a:br>
                      <a:r>
                        <a:rPr kumimoji="0" lang="vi-VN" sz="1200" b="1" i="0" u="none" strike="noStrike" cap="none" normalizeH="0" baseline="0" smtClean="0">
                          <a:ln>
                            <a:noFill/>
                          </a:ln>
                          <a:solidFill>
                            <a:schemeClr val="bg1"/>
                          </a:solidFill>
                          <a:effectLst/>
                          <a:latin typeface="Tahoma" pitchFamily="34" charset="0"/>
                          <a:ea typeface="MS PGothic" pitchFamily="34" charset="-128"/>
                          <a:cs typeface="Tahoma" pitchFamily="34" charset="0"/>
                        </a:rPr>
                        <a:t>3</a:t>
                      </a:r>
                      <a:r>
                        <a:rPr kumimoji="0" lang="en-US" sz="1200" b="1" i="0" u="none" strike="noStrike" cap="none" normalizeH="0" baseline="0" smtClean="0">
                          <a:ln>
                            <a:noFill/>
                          </a:ln>
                          <a:solidFill>
                            <a:schemeClr val="bg1"/>
                          </a:solidFill>
                          <a:effectLst/>
                          <a:latin typeface="Tahoma" pitchFamily="34" charset="0"/>
                          <a:ea typeface="MS PGothic" pitchFamily="34" charset="-128"/>
                          <a:cs typeface="Tahoma" pitchFamily="34" charset="0"/>
                        </a:rPr>
                        <a:t>0</a:t>
                      </a:r>
                      <a:r>
                        <a:rPr kumimoji="0" lang="vi-VN" sz="1200" b="1" i="0" u="none" strike="noStrike" cap="none" normalizeH="0" baseline="0" smtClean="0">
                          <a:ln>
                            <a:noFill/>
                          </a:ln>
                          <a:solidFill>
                            <a:schemeClr val="bg1"/>
                          </a:solidFill>
                          <a:effectLst/>
                          <a:latin typeface="Tahoma" pitchFamily="34" charset="0"/>
                          <a:ea typeface="MS PGothic" pitchFamily="34" charset="-128"/>
                          <a:cs typeface="Tahoma" pitchFamily="34" charset="0"/>
                        </a:rPr>
                        <a:t>.06.201</a:t>
                      </a:r>
                      <a:r>
                        <a:rPr kumimoji="0" lang="en-US" sz="1200" b="1" i="0" u="none" strike="noStrike" cap="none" normalizeH="0" baseline="0" smtClean="0">
                          <a:ln>
                            <a:noFill/>
                          </a:ln>
                          <a:solidFill>
                            <a:schemeClr val="bg1"/>
                          </a:solidFill>
                          <a:effectLst/>
                          <a:latin typeface="Tahoma" pitchFamily="34" charset="0"/>
                          <a:ea typeface="MS PGothic" pitchFamily="34" charset="-128"/>
                          <a:cs typeface="Tahoma" pitchFamily="34" charset="0"/>
                        </a:rPr>
                        <a:t>1</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Tahoma" pitchFamily="34" charset="0"/>
                          <a:ea typeface="MS PGothic" pitchFamily="34" charset="-128"/>
                          <a:cs typeface="Tahoma" pitchFamily="34" charset="0"/>
                        </a:rPr>
                        <a:t>(tỷ đồng)</a:t>
                      </a:r>
                    </a:p>
                  </a:txBody>
                  <a:tcPr marL="9525" marR="9525" marT="879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vi-VN" sz="1200" b="1" i="0" u="none" strike="noStrike" cap="none" normalizeH="0" baseline="0" smtClean="0">
                          <a:ln>
                            <a:noFill/>
                          </a:ln>
                          <a:solidFill>
                            <a:schemeClr val="bg1"/>
                          </a:solidFill>
                          <a:effectLst/>
                          <a:latin typeface="Tahoma" pitchFamily="34" charset="0"/>
                          <a:ea typeface="MS PGothic" pitchFamily="34" charset="-128"/>
                          <a:cs typeface="Tahoma" pitchFamily="34" charset="0"/>
                        </a:rPr>
                        <a:t>Lợi nhuận trước thuế</a:t>
                      </a:r>
                      <a:br>
                        <a:rPr kumimoji="0" lang="vi-VN" sz="1200" b="1" i="0" u="none" strike="noStrike" cap="none" normalizeH="0" baseline="0" smtClean="0">
                          <a:ln>
                            <a:noFill/>
                          </a:ln>
                          <a:solidFill>
                            <a:schemeClr val="bg1"/>
                          </a:solidFill>
                          <a:effectLst/>
                          <a:latin typeface="Tahoma" pitchFamily="34" charset="0"/>
                          <a:ea typeface="MS PGothic" pitchFamily="34" charset="-128"/>
                          <a:cs typeface="Tahoma" pitchFamily="34" charset="0"/>
                        </a:rPr>
                      </a:br>
                      <a:r>
                        <a:rPr kumimoji="0" lang="vi-VN" sz="1200" b="0" i="0" u="none" strike="noStrike" cap="none" normalizeH="0" baseline="0" smtClean="0">
                          <a:ln>
                            <a:noFill/>
                          </a:ln>
                          <a:solidFill>
                            <a:schemeClr val="bg1"/>
                          </a:solidFill>
                          <a:effectLst/>
                          <a:latin typeface="Tahoma" pitchFamily="34" charset="0"/>
                          <a:ea typeface="MS PGothic" pitchFamily="34" charset="-128"/>
                          <a:cs typeface="Tahoma" pitchFamily="34" charset="0"/>
                        </a:rPr>
                        <a:t>(</a:t>
                      </a:r>
                      <a:r>
                        <a:rPr kumimoji="0" lang="en-US" sz="1200" b="0" i="0" u="none" strike="noStrike" cap="none" normalizeH="0" baseline="0" smtClean="0">
                          <a:ln>
                            <a:noFill/>
                          </a:ln>
                          <a:solidFill>
                            <a:schemeClr val="bg1"/>
                          </a:solidFill>
                          <a:effectLst/>
                          <a:latin typeface="Tahoma" pitchFamily="34" charset="0"/>
                          <a:ea typeface="MS PGothic" pitchFamily="34" charset="-128"/>
                          <a:cs typeface="Tahoma" pitchFamily="34" charset="0"/>
                        </a:rPr>
                        <a:t>30/6/2011)</a:t>
                      </a:r>
                    </a:p>
                    <a:p>
                      <a:pPr marL="0" marR="0" lvl="0" indent="0" algn="ctr"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bg1"/>
                          </a:solidFill>
                          <a:effectLst/>
                          <a:latin typeface="Tahoma" pitchFamily="34" charset="0"/>
                          <a:ea typeface="MS PGothic" pitchFamily="34" charset="-128"/>
                          <a:cs typeface="Tahoma" pitchFamily="34" charset="0"/>
                        </a:rPr>
                        <a:t>(tỷ đồng)</a:t>
                      </a:r>
                    </a:p>
                    <a:p>
                      <a:pPr marL="0" marR="0" lvl="0" indent="0" algn="ctr" defTabSz="914400" rtl="0" eaLnBrk="1" fontAlgn="t" latinLnBrk="0" hangingPunct="1">
                        <a:lnSpc>
                          <a:spcPct val="100000"/>
                        </a:lnSpc>
                        <a:spcBef>
                          <a:spcPct val="0"/>
                        </a:spcBef>
                        <a:spcAft>
                          <a:spcPct val="0"/>
                        </a:spcAft>
                        <a:buClrTx/>
                        <a:buSzTx/>
                        <a:buFontTx/>
                        <a:buNone/>
                        <a:tabLst/>
                      </a:pPr>
                      <a:endParaRPr kumimoji="0" lang="vi-VN" sz="1200" b="0" i="0" u="none" strike="noStrike" cap="none" normalizeH="0" baseline="0" smtClean="0">
                        <a:ln>
                          <a:noFill/>
                        </a:ln>
                        <a:solidFill>
                          <a:schemeClr val="bg1"/>
                        </a:solidFill>
                        <a:effectLst/>
                        <a:latin typeface="Tahoma" pitchFamily="34" charset="0"/>
                        <a:ea typeface="MS PGothic" pitchFamily="34" charset="-128"/>
                        <a:cs typeface="Tahoma" pitchFamily="34" charset="0"/>
                      </a:endParaRPr>
                    </a:p>
                  </a:txBody>
                  <a:tcPr marL="9525" marR="9525" marT="879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47224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ea typeface="MS PGothic" pitchFamily="34" charset="-128"/>
                          <a:cs typeface="Tahoma" pitchFamily="34" charset="0"/>
                        </a:rPr>
                        <a:t>CT cho thuê tài chính VietinBank</a:t>
                      </a:r>
                    </a:p>
                  </a:txBody>
                  <a:tcPr marL="9525" marR="9525" marT="879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ea typeface="MS PGothic" pitchFamily="34" charset="-128"/>
                          <a:cs typeface="Tahoma" pitchFamily="34" charset="0"/>
                        </a:rPr>
                        <a:t>                   500 </a:t>
                      </a:r>
                    </a:p>
                  </a:txBody>
                  <a:tcPr marL="9525" marR="9525" marT="879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ea typeface="MS PGothic" pitchFamily="34" charset="-128"/>
                          <a:cs typeface="Tahoma" pitchFamily="34" charset="0"/>
                        </a:rPr>
                        <a:t>100%</a:t>
                      </a:r>
                    </a:p>
                  </a:txBody>
                  <a:tcPr marL="9525" marR="9525" marT="879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ea typeface="MS PGothic" pitchFamily="34" charset="-128"/>
                          <a:cs typeface="Tahoma" pitchFamily="34" charset="0"/>
                        </a:rPr>
                        <a:t>       1,612 </a:t>
                      </a:r>
                    </a:p>
                  </a:txBody>
                  <a:tcPr marL="9525" marR="9525" marT="879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ea typeface="MS PGothic" pitchFamily="34" charset="-128"/>
                          <a:cs typeface="Tahoma" pitchFamily="34" charset="0"/>
                        </a:rPr>
                        <a:t>            500</a:t>
                      </a:r>
                    </a:p>
                  </a:txBody>
                  <a:tcPr marL="9525" marR="9525" marT="879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ea typeface="MS PGothic" pitchFamily="34" charset="-128"/>
                          <a:cs typeface="Tahoma" pitchFamily="34" charset="0"/>
                        </a:rPr>
                        <a:t>                                          50</a:t>
                      </a:r>
                    </a:p>
                  </a:txBody>
                  <a:tcPr marL="9525" marR="9525" marT="879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47224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ea typeface="MS PGothic" pitchFamily="34" charset="-128"/>
                          <a:cs typeface="Tahoma" pitchFamily="34" charset="0"/>
                        </a:rPr>
                        <a:t>CT Chứng khoán Vietinbank</a:t>
                      </a:r>
                    </a:p>
                  </a:txBody>
                  <a:tcPr marL="9525" marR="9525" marT="879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ea typeface="MS PGothic" pitchFamily="34" charset="-128"/>
                          <a:cs typeface="Tahoma" pitchFamily="34" charset="0"/>
                        </a:rPr>
                        <a:t>                   500 </a:t>
                      </a:r>
                    </a:p>
                  </a:txBody>
                  <a:tcPr marL="9525" marR="9525" marT="879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ea typeface="MS PGothic" pitchFamily="34" charset="-128"/>
                          <a:cs typeface="Tahoma" pitchFamily="34" charset="0"/>
                        </a:rPr>
                        <a:t>75.61%</a:t>
                      </a:r>
                    </a:p>
                  </a:txBody>
                  <a:tcPr marL="9525" marR="9525" marT="879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ea typeface="MS PGothic" pitchFamily="34" charset="-128"/>
                          <a:cs typeface="Tahoma" pitchFamily="34" charset="0"/>
                        </a:rPr>
                        <a:t>          999 </a:t>
                      </a:r>
                    </a:p>
                  </a:txBody>
                  <a:tcPr marL="9525" marR="9525" marT="879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ea typeface="MS PGothic" pitchFamily="34" charset="-128"/>
                          <a:cs typeface="Tahoma" pitchFamily="34" charset="0"/>
                        </a:rPr>
                        <a:t>            790</a:t>
                      </a:r>
                    </a:p>
                  </a:txBody>
                  <a:tcPr marL="9525" marR="9525" marT="879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ea typeface="MS PGothic" pitchFamily="34" charset="-128"/>
                          <a:cs typeface="Tahoma" pitchFamily="34" charset="0"/>
                        </a:rPr>
                        <a:t>                                          30</a:t>
                      </a:r>
                    </a:p>
                  </a:txBody>
                  <a:tcPr marL="9525" marR="9525" marT="879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47224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ahoma" pitchFamily="34" charset="0"/>
                          <a:ea typeface="MS PGothic" pitchFamily="34" charset="-128"/>
                          <a:cs typeface="Tahoma" pitchFamily="34" charset="0"/>
                        </a:rPr>
                        <a:t>CT </a:t>
                      </a:r>
                      <a:r>
                        <a:rPr kumimoji="0" lang="en-US" sz="1200" b="0" i="0" u="none" strike="noStrike" cap="none" normalizeH="0" baseline="0" dirty="0" err="1" smtClean="0">
                          <a:ln>
                            <a:noFill/>
                          </a:ln>
                          <a:solidFill>
                            <a:srgbClr val="000000"/>
                          </a:solidFill>
                          <a:effectLst/>
                          <a:latin typeface="Tahoma" pitchFamily="34" charset="0"/>
                          <a:ea typeface="MS PGothic" pitchFamily="34" charset="-128"/>
                          <a:cs typeface="Tahoma" pitchFamily="34" charset="0"/>
                        </a:rPr>
                        <a:t>Quản</a:t>
                      </a:r>
                      <a:r>
                        <a:rPr kumimoji="0" lang="en-US" sz="1200" b="0" i="0" u="none" strike="noStrike" cap="none" normalizeH="0" baseline="0" dirty="0" smtClean="0">
                          <a:ln>
                            <a:noFill/>
                          </a:ln>
                          <a:solidFill>
                            <a:srgbClr val="000000"/>
                          </a:solidFill>
                          <a:effectLst/>
                          <a:latin typeface="Tahoma" pitchFamily="34" charset="0"/>
                          <a:ea typeface="MS PGothic" pitchFamily="34" charset="-128"/>
                          <a:cs typeface="Tahoma" pitchFamily="34" charset="0"/>
                        </a:rPr>
                        <a:t> </a:t>
                      </a:r>
                      <a:r>
                        <a:rPr kumimoji="0" lang="en-US" sz="1200" b="0" i="0" u="none" strike="noStrike" cap="none" normalizeH="0" baseline="0" dirty="0" err="1" smtClean="0">
                          <a:ln>
                            <a:noFill/>
                          </a:ln>
                          <a:solidFill>
                            <a:srgbClr val="000000"/>
                          </a:solidFill>
                          <a:effectLst/>
                          <a:latin typeface="Tahoma" pitchFamily="34" charset="0"/>
                          <a:ea typeface="MS PGothic" pitchFamily="34" charset="-128"/>
                          <a:cs typeface="Tahoma" pitchFamily="34" charset="0"/>
                        </a:rPr>
                        <a:t>lý</a:t>
                      </a:r>
                      <a:r>
                        <a:rPr kumimoji="0" lang="en-US" sz="1200" b="0" i="0" u="none" strike="noStrike" cap="none" normalizeH="0" baseline="0" dirty="0" smtClean="0">
                          <a:ln>
                            <a:noFill/>
                          </a:ln>
                          <a:solidFill>
                            <a:srgbClr val="000000"/>
                          </a:solidFill>
                          <a:effectLst/>
                          <a:latin typeface="Tahoma" pitchFamily="34" charset="0"/>
                          <a:ea typeface="MS PGothic" pitchFamily="34" charset="-128"/>
                          <a:cs typeface="Tahoma" pitchFamily="34" charset="0"/>
                        </a:rPr>
                        <a:t> </a:t>
                      </a:r>
                      <a:r>
                        <a:rPr kumimoji="0" lang="en-US" sz="1200" b="0" i="0" u="none" strike="noStrike" cap="none" normalizeH="0" baseline="0" dirty="0" err="1" smtClean="0">
                          <a:ln>
                            <a:noFill/>
                          </a:ln>
                          <a:solidFill>
                            <a:srgbClr val="000000"/>
                          </a:solidFill>
                          <a:effectLst/>
                          <a:latin typeface="Tahoma" pitchFamily="34" charset="0"/>
                          <a:ea typeface="MS PGothic" pitchFamily="34" charset="-128"/>
                          <a:cs typeface="Tahoma" pitchFamily="34" charset="0"/>
                        </a:rPr>
                        <a:t>nợ</a:t>
                      </a:r>
                      <a:r>
                        <a:rPr kumimoji="0" lang="en-US" sz="1200" b="0" i="0" u="none" strike="noStrike" cap="none" normalizeH="0" baseline="0" dirty="0" smtClean="0">
                          <a:ln>
                            <a:noFill/>
                          </a:ln>
                          <a:solidFill>
                            <a:srgbClr val="000000"/>
                          </a:solidFill>
                          <a:effectLst/>
                          <a:latin typeface="Tahoma" pitchFamily="34" charset="0"/>
                          <a:ea typeface="MS PGothic" pitchFamily="34" charset="-128"/>
                          <a:cs typeface="Tahoma" pitchFamily="34" charset="0"/>
                        </a:rPr>
                        <a:t> </a:t>
                      </a:r>
                      <a:r>
                        <a:rPr kumimoji="0" lang="en-US" sz="1200" b="0" i="0" u="none" strike="noStrike" cap="none" normalizeH="0" baseline="0" dirty="0" err="1" smtClean="0">
                          <a:ln>
                            <a:noFill/>
                          </a:ln>
                          <a:solidFill>
                            <a:srgbClr val="000000"/>
                          </a:solidFill>
                          <a:effectLst/>
                          <a:latin typeface="Tahoma" pitchFamily="34" charset="0"/>
                          <a:ea typeface="MS PGothic" pitchFamily="34" charset="-128"/>
                          <a:cs typeface="Tahoma" pitchFamily="34" charset="0"/>
                        </a:rPr>
                        <a:t>và</a:t>
                      </a:r>
                      <a:r>
                        <a:rPr kumimoji="0" lang="en-US" sz="1200" b="0" i="0" u="none" strike="noStrike" cap="none" normalizeH="0" baseline="0" dirty="0" smtClean="0">
                          <a:ln>
                            <a:noFill/>
                          </a:ln>
                          <a:solidFill>
                            <a:srgbClr val="000000"/>
                          </a:solidFill>
                          <a:effectLst/>
                          <a:latin typeface="Tahoma" pitchFamily="34" charset="0"/>
                          <a:ea typeface="MS PGothic" pitchFamily="34" charset="-128"/>
                          <a:cs typeface="Tahoma" pitchFamily="34" charset="0"/>
                        </a:rPr>
                        <a:t> </a:t>
                      </a:r>
                      <a:r>
                        <a:rPr kumimoji="0" lang="en-US" sz="1200" b="0" i="0" u="none" strike="noStrike" cap="none" normalizeH="0" baseline="0" dirty="0" err="1" smtClean="0">
                          <a:ln>
                            <a:noFill/>
                          </a:ln>
                          <a:solidFill>
                            <a:srgbClr val="000000"/>
                          </a:solidFill>
                          <a:effectLst/>
                          <a:latin typeface="Tahoma" pitchFamily="34" charset="0"/>
                          <a:ea typeface="MS PGothic" pitchFamily="34" charset="-128"/>
                          <a:cs typeface="Tahoma" pitchFamily="34" charset="0"/>
                        </a:rPr>
                        <a:t>khai</a:t>
                      </a:r>
                      <a:r>
                        <a:rPr kumimoji="0" lang="en-US" sz="1200" b="0" i="0" u="none" strike="noStrike" cap="none" normalizeH="0" baseline="0" dirty="0" smtClean="0">
                          <a:ln>
                            <a:noFill/>
                          </a:ln>
                          <a:solidFill>
                            <a:srgbClr val="000000"/>
                          </a:solidFill>
                          <a:effectLst/>
                          <a:latin typeface="Tahoma" pitchFamily="34" charset="0"/>
                          <a:ea typeface="MS PGothic" pitchFamily="34" charset="-128"/>
                          <a:cs typeface="Tahoma" pitchFamily="34" charset="0"/>
                        </a:rPr>
                        <a:t> </a:t>
                      </a:r>
                      <a:r>
                        <a:rPr kumimoji="0" lang="en-US" sz="1200" b="0" i="0" u="none" strike="noStrike" cap="none" normalizeH="0" baseline="0" dirty="0" err="1" smtClean="0">
                          <a:ln>
                            <a:noFill/>
                          </a:ln>
                          <a:solidFill>
                            <a:srgbClr val="000000"/>
                          </a:solidFill>
                          <a:effectLst/>
                          <a:latin typeface="Tahoma" pitchFamily="34" charset="0"/>
                          <a:ea typeface="MS PGothic" pitchFamily="34" charset="-128"/>
                          <a:cs typeface="Tahoma" pitchFamily="34" charset="0"/>
                        </a:rPr>
                        <a:t>thác</a:t>
                      </a:r>
                      <a:r>
                        <a:rPr kumimoji="0" lang="en-US" sz="1200" b="0" i="0" u="none" strike="noStrike" cap="none" normalizeH="0" baseline="0" dirty="0" smtClean="0">
                          <a:ln>
                            <a:noFill/>
                          </a:ln>
                          <a:solidFill>
                            <a:srgbClr val="000000"/>
                          </a:solidFill>
                          <a:effectLst/>
                          <a:latin typeface="Tahoma" pitchFamily="34" charset="0"/>
                          <a:ea typeface="MS PGothic" pitchFamily="34" charset="-128"/>
                          <a:cs typeface="Tahoma" pitchFamily="34" charset="0"/>
                        </a:rPr>
                        <a:t> </a:t>
                      </a:r>
                      <a:r>
                        <a:rPr kumimoji="0" lang="en-US" sz="1200" b="0" i="0" u="none" strike="noStrike" cap="none" normalizeH="0" baseline="0" dirty="0" err="1" smtClean="0">
                          <a:ln>
                            <a:noFill/>
                          </a:ln>
                          <a:solidFill>
                            <a:srgbClr val="000000"/>
                          </a:solidFill>
                          <a:effectLst/>
                          <a:latin typeface="Tahoma" pitchFamily="34" charset="0"/>
                          <a:ea typeface="MS PGothic" pitchFamily="34" charset="-128"/>
                          <a:cs typeface="Tahoma" pitchFamily="34" charset="0"/>
                        </a:rPr>
                        <a:t>tài</a:t>
                      </a:r>
                      <a:r>
                        <a:rPr kumimoji="0" lang="en-US" sz="1200" b="0" i="0" u="none" strike="noStrike" cap="none" normalizeH="0" baseline="0" dirty="0" smtClean="0">
                          <a:ln>
                            <a:noFill/>
                          </a:ln>
                          <a:solidFill>
                            <a:srgbClr val="000000"/>
                          </a:solidFill>
                          <a:effectLst/>
                          <a:latin typeface="Tahoma" pitchFamily="34" charset="0"/>
                          <a:ea typeface="MS PGothic" pitchFamily="34" charset="-128"/>
                          <a:cs typeface="Tahoma" pitchFamily="34" charset="0"/>
                        </a:rPr>
                        <a:t> </a:t>
                      </a:r>
                      <a:r>
                        <a:rPr kumimoji="0" lang="en-US" sz="1200" b="0" i="0" u="none" strike="noStrike" cap="none" normalizeH="0" baseline="0" dirty="0" err="1" smtClean="0">
                          <a:ln>
                            <a:noFill/>
                          </a:ln>
                          <a:solidFill>
                            <a:srgbClr val="000000"/>
                          </a:solidFill>
                          <a:effectLst/>
                          <a:latin typeface="Tahoma" pitchFamily="34" charset="0"/>
                          <a:ea typeface="MS PGothic" pitchFamily="34" charset="-128"/>
                          <a:cs typeface="Tahoma" pitchFamily="34" charset="0"/>
                        </a:rPr>
                        <a:t>sản</a:t>
                      </a:r>
                      <a:endParaRPr kumimoji="0" lang="en-US" sz="1200" b="0" i="0" u="none" strike="noStrike" cap="none" normalizeH="0" baseline="0" dirty="0" smtClean="0">
                        <a:ln>
                          <a:noFill/>
                        </a:ln>
                        <a:solidFill>
                          <a:srgbClr val="000000"/>
                        </a:solidFill>
                        <a:effectLst/>
                        <a:latin typeface="Tahoma" pitchFamily="34" charset="0"/>
                        <a:ea typeface="MS PGothic" pitchFamily="34" charset="-128"/>
                        <a:cs typeface="Tahoma" pitchFamily="34" charset="0"/>
                      </a:endParaRPr>
                    </a:p>
                  </a:txBody>
                  <a:tcPr marL="9525" marR="9525" marT="879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ea typeface="MS PGothic" pitchFamily="34" charset="-128"/>
                          <a:cs typeface="Tahoma" pitchFamily="34" charset="0"/>
                        </a:rPr>
                        <a:t>                     30 </a:t>
                      </a:r>
                    </a:p>
                  </a:txBody>
                  <a:tcPr marL="9525" marR="9525" marT="879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ea typeface="MS PGothic" pitchFamily="34" charset="-128"/>
                          <a:cs typeface="Tahoma" pitchFamily="34" charset="0"/>
                        </a:rPr>
                        <a:t>100%</a:t>
                      </a:r>
                    </a:p>
                  </a:txBody>
                  <a:tcPr marL="9525" marR="9525" marT="879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ea typeface="MS PGothic" pitchFamily="34" charset="-128"/>
                          <a:cs typeface="Tahoma" pitchFamily="34" charset="0"/>
                        </a:rPr>
                        <a:t>            41 </a:t>
                      </a:r>
                    </a:p>
                  </a:txBody>
                  <a:tcPr marL="9525" marR="9525" marT="879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ea typeface="MS PGothic" pitchFamily="34" charset="-128"/>
                          <a:cs typeface="Tahoma" pitchFamily="34" charset="0"/>
                        </a:rPr>
                        <a:t>              30 </a:t>
                      </a:r>
                    </a:p>
                  </a:txBody>
                  <a:tcPr marL="9525" marR="9525" marT="879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ea typeface="MS PGothic" pitchFamily="34" charset="-128"/>
                          <a:cs typeface="Tahoma" pitchFamily="34" charset="0"/>
                        </a:rPr>
                        <a:t>                                               0,6</a:t>
                      </a:r>
                    </a:p>
                  </a:txBody>
                  <a:tcPr marL="9525" marR="9525" marT="879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3"/>
                  </a:ext>
                </a:extLst>
              </a:tr>
              <a:tr h="47224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ahoma" pitchFamily="34" charset="0"/>
                          <a:ea typeface="MS PGothic" pitchFamily="34" charset="-128"/>
                          <a:cs typeface="Tahoma" pitchFamily="34" charset="0"/>
                        </a:rPr>
                        <a:t>CT Bảo </a:t>
                      </a:r>
                      <a:r>
                        <a:rPr kumimoji="0" lang="en-US" sz="1200" b="0" i="0" u="none" strike="noStrike" cap="none" normalizeH="0" baseline="0" dirty="0" err="1" smtClean="0">
                          <a:ln>
                            <a:noFill/>
                          </a:ln>
                          <a:solidFill>
                            <a:srgbClr val="000000"/>
                          </a:solidFill>
                          <a:effectLst/>
                          <a:latin typeface="Tahoma" pitchFamily="34" charset="0"/>
                          <a:ea typeface="MS PGothic" pitchFamily="34" charset="-128"/>
                          <a:cs typeface="Tahoma" pitchFamily="34" charset="0"/>
                        </a:rPr>
                        <a:t>hiểm</a:t>
                      </a:r>
                      <a:r>
                        <a:rPr kumimoji="0" lang="en-US" sz="1200" b="0" i="0" u="none" strike="noStrike" cap="none" normalizeH="0" baseline="0" dirty="0" smtClean="0">
                          <a:ln>
                            <a:noFill/>
                          </a:ln>
                          <a:solidFill>
                            <a:srgbClr val="000000"/>
                          </a:solidFill>
                          <a:effectLst/>
                          <a:latin typeface="Tahoma" pitchFamily="34" charset="0"/>
                          <a:ea typeface="MS PGothic" pitchFamily="34" charset="-128"/>
                          <a:cs typeface="Tahoma" pitchFamily="34" charset="0"/>
                        </a:rPr>
                        <a:t> </a:t>
                      </a:r>
                      <a:r>
                        <a:rPr kumimoji="0" lang="en-US" sz="1200" b="0" i="0" u="none" strike="noStrike" cap="none" normalizeH="0" baseline="0" dirty="0" err="1" smtClean="0">
                          <a:ln>
                            <a:noFill/>
                          </a:ln>
                          <a:solidFill>
                            <a:srgbClr val="000000"/>
                          </a:solidFill>
                          <a:effectLst/>
                          <a:latin typeface="Tahoma" pitchFamily="34" charset="0"/>
                          <a:ea typeface="MS PGothic" pitchFamily="34" charset="-128"/>
                          <a:cs typeface="Tahoma" pitchFamily="34" charset="0"/>
                        </a:rPr>
                        <a:t>VietinBank</a:t>
                      </a:r>
                      <a:endParaRPr kumimoji="0" lang="en-US" sz="1200" b="0" i="0" u="none" strike="noStrike" cap="none" normalizeH="0" baseline="0" dirty="0" smtClean="0">
                        <a:ln>
                          <a:noFill/>
                        </a:ln>
                        <a:solidFill>
                          <a:srgbClr val="000000"/>
                        </a:solidFill>
                        <a:effectLst/>
                        <a:latin typeface="Tahoma" pitchFamily="34" charset="0"/>
                        <a:ea typeface="MS PGothic" pitchFamily="34" charset="-128"/>
                        <a:cs typeface="Tahoma" pitchFamily="34" charset="0"/>
                      </a:endParaRPr>
                    </a:p>
                  </a:txBody>
                  <a:tcPr marL="9525" marR="9525" marT="879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ea typeface="MS PGothic" pitchFamily="34" charset="-128"/>
                          <a:cs typeface="Tahoma" pitchFamily="34" charset="0"/>
                        </a:rPr>
                        <a:t>                   300 </a:t>
                      </a:r>
                    </a:p>
                  </a:txBody>
                  <a:tcPr marL="9525" marR="9525" marT="879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ea typeface="MS PGothic" pitchFamily="34" charset="-128"/>
                          <a:cs typeface="Tahoma" pitchFamily="34" charset="0"/>
                        </a:rPr>
                        <a:t>100%</a:t>
                      </a:r>
                    </a:p>
                  </a:txBody>
                  <a:tcPr marL="9525" marR="9525" marT="879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ea typeface="MS PGothic" pitchFamily="34" charset="-128"/>
                          <a:cs typeface="Tahoma" pitchFamily="34" charset="0"/>
                        </a:rPr>
                        <a:t>          477 </a:t>
                      </a:r>
                    </a:p>
                  </a:txBody>
                  <a:tcPr marL="9525" marR="9525" marT="879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ea typeface="MS PGothic" pitchFamily="34" charset="-128"/>
                          <a:cs typeface="Tahoma" pitchFamily="34" charset="0"/>
                        </a:rPr>
                        <a:t>            300 </a:t>
                      </a:r>
                    </a:p>
                  </a:txBody>
                  <a:tcPr marL="9525" marR="9525" marT="879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ea typeface="MS PGothic" pitchFamily="34" charset="-128"/>
                          <a:cs typeface="Tahoma" pitchFamily="34" charset="0"/>
                        </a:rPr>
                        <a:t>                                          41</a:t>
                      </a:r>
                    </a:p>
                  </a:txBody>
                  <a:tcPr marL="9525" marR="9525" marT="879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47224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vi-VN" sz="1200" b="0" i="0" u="none" strike="noStrike" cap="none" normalizeH="0" baseline="0" smtClean="0">
                          <a:ln>
                            <a:noFill/>
                          </a:ln>
                          <a:solidFill>
                            <a:srgbClr val="000000"/>
                          </a:solidFill>
                          <a:effectLst/>
                          <a:latin typeface="Tahoma" pitchFamily="34" charset="0"/>
                          <a:ea typeface="MS PGothic" pitchFamily="34" charset="-128"/>
                          <a:cs typeface="Tahoma" pitchFamily="34" charset="0"/>
                        </a:rPr>
                        <a:t>CT vàng bạc đá quý </a:t>
                      </a:r>
                      <a:r>
                        <a:rPr kumimoji="0" lang="en-US" sz="1200" b="0" i="0" u="none" strike="noStrike" cap="none" normalizeH="0" baseline="0" smtClean="0">
                          <a:ln>
                            <a:noFill/>
                          </a:ln>
                          <a:solidFill>
                            <a:srgbClr val="000000"/>
                          </a:solidFill>
                          <a:effectLst/>
                          <a:latin typeface="Tahoma" pitchFamily="34" charset="0"/>
                          <a:ea typeface="MS PGothic" pitchFamily="34" charset="-128"/>
                          <a:cs typeface="Tahoma" pitchFamily="34" charset="0"/>
                        </a:rPr>
                        <a:t>VietinBank</a:t>
                      </a:r>
                      <a:endParaRPr kumimoji="0" lang="vi-VN" sz="1200" b="0" i="0" u="none" strike="noStrike" cap="none" normalizeH="0" baseline="0" smtClean="0">
                        <a:ln>
                          <a:noFill/>
                        </a:ln>
                        <a:solidFill>
                          <a:srgbClr val="000000"/>
                        </a:solidFill>
                        <a:effectLst/>
                        <a:latin typeface="Tahoma" pitchFamily="34" charset="0"/>
                        <a:ea typeface="MS PGothic" pitchFamily="34" charset="-128"/>
                        <a:cs typeface="Tahoma" pitchFamily="34" charset="0"/>
                      </a:endParaRPr>
                    </a:p>
                  </a:txBody>
                  <a:tcPr marL="9525" marR="9525" marT="879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ahoma" pitchFamily="34" charset="0"/>
                          <a:ea typeface="MS PGothic" pitchFamily="34" charset="-128"/>
                          <a:cs typeface="Tahoma" pitchFamily="34" charset="0"/>
                        </a:rPr>
                        <a:t>                   300 </a:t>
                      </a:r>
                    </a:p>
                  </a:txBody>
                  <a:tcPr marL="9525" marR="9525" marT="879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ea typeface="MS PGothic" pitchFamily="34" charset="-128"/>
                          <a:cs typeface="Tahoma" pitchFamily="34" charset="0"/>
                        </a:rPr>
                        <a:t>100%</a:t>
                      </a:r>
                    </a:p>
                  </a:txBody>
                  <a:tcPr marL="9525" marR="9525" marT="879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ea typeface="MS PGothic" pitchFamily="34" charset="-128"/>
                          <a:cs typeface="Tahoma" pitchFamily="34" charset="0"/>
                        </a:rPr>
                        <a:t>          330 </a:t>
                      </a:r>
                    </a:p>
                  </a:txBody>
                  <a:tcPr marL="9525" marR="9525" marT="879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ea typeface="MS PGothic" pitchFamily="34" charset="-128"/>
                          <a:cs typeface="Tahoma" pitchFamily="34" charset="0"/>
                        </a:rPr>
                        <a:t>            300 </a:t>
                      </a:r>
                    </a:p>
                  </a:txBody>
                  <a:tcPr marL="9525" marR="9525" marT="879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ea typeface="MS PGothic" pitchFamily="34" charset="-128"/>
                          <a:cs typeface="Tahoma" pitchFamily="34" charset="0"/>
                        </a:rPr>
                        <a:t>                                          17</a:t>
                      </a:r>
                    </a:p>
                  </a:txBody>
                  <a:tcPr marL="9525" marR="9525" marT="879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5"/>
                  </a:ext>
                </a:extLst>
              </a:tr>
              <a:tr h="47224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ea typeface="MS PGothic" pitchFamily="34" charset="-128"/>
                          <a:cs typeface="Tahoma" pitchFamily="34" charset="0"/>
                        </a:rPr>
                        <a:t>CT Quản lý quỹ VietinBank</a:t>
                      </a:r>
                    </a:p>
                  </a:txBody>
                  <a:tcPr marL="9525" marR="9525" marT="879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ea typeface="MS PGothic" pitchFamily="34" charset="-128"/>
                          <a:cs typeface="Tahoma" pitchFamily="34" charset="0"/>
                        </a:rPr>
                        <a:t>                   500 </a:t>
                      </a:r>
                    </a:p>
                  </a:txBody>
                  <a:tcPr marL="9525" marR="9525" marT="879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ea typeface="MS PGothic" pitchFamily="34" charset="-128"/>
                          <a:cs typeface="Tahoma" pitchFamily="34" charset="0"/>
                        </a:rPr>
                        <a:t>100%</a:t>
                      </a:r>
                    </a:p>
                  </a:txBody>
                  <a:tcPr marL="9525" marR="9525" marT="879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ea typeface="MS PGothic" pitchFamily="34" charset="-128"/>
                          <a:cs typeface="Tahoma" pitchFamily="34" charset="0"/>
                        </a:rPr>
                        <a:t>       1,133 </a:t>
                      </a:r>
                    </a:p>
                  </a:txBody>
                  <a:tcPr marL="9525" marR="9525" marT="879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ahoma" pitchFamily="34" charset="0"/>
                          <a:ea typeface="MS PGothic" pitchFamily="34" charset="-128"/>
                          <a:cs typeface="Tahoma" pitchFamily="34" charset="0"/>
                        </a:rPr>
                        <a:t>            500 </a:t>
                      </a:r>
                    </a:p>
                  </a:txBody>
                  <a:tcPr marL="9525" marR="9525" marT="879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Tahoma" pitchFamily="34" charset="0"/>
                          <a:ea typeface="MS PGothic" pitchFamily="34" charset="-128"/>
                          <a:cs typeface="Tahoma" pitchFamily="34" charset="0"/>
                        </a:rPr>
                        <a:t>                                          26</a:t>
                      </a:r>
                    </a:p>
                  </a:txBody>
                  <a:tcPr marL="9525" marR="9525" marT="879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bl>
          </a:graphicData>
        </a:graphic>
      </p:graphicFrame>
      <p:sp>
        <p:nvSpPr>
          <p:cNvPr id="77884" name="Rectangle 2"/>
          <p:cNvSpPr txBox="1">
            <a:spLocks noChangeArrowheads="1"/>
          </p:cNvSpPr>
          <p:nvPr/>
        </p:nvSpPr>
        <p:spPr bwMode="auto">
          <a:xfrm>
            <a:off x="228601" y="0"/>
            <a:ext cx="8305800" cy="844332"/>
          </a:xfrm>
          <a:prstGeom prst="rect">
            <a:avLst/>
          </a:prstGeom>
          <a:noFill/>
          <a:ln w="9525">
            <a:noFill/>
            <a:miter lim="800000"/>
            <a:headEnd/>
            <a:tailEnd/>
          </a:ln>
        </p:spPr>
        <p:txBody>
          <a:bodyPr anchor="b"/>
          <a:lstStyle/>
          <a:p>
            <a:pPr algn="ctr"/>
            <a:r>
              <a:rPr lang="en-US" sz="3600" dirty="0">
                <a:solidFill>
                  <a:srgbClr val="FF0000"/>
                </a:solidFill>
                <a:latin typeface="Times New Roman" panose="02020603050405020304" pitchFamily="18" charset="0"/>
                <a:cs typeface="Times New Roman" panose="02020603050405020304" pitchFamily="18" charset="0"/>
              </a:rPr>
              <a:t/>
            </a:r>
            <a:br>
              <a:rPr lang="en-US" sz="3600" dirty="0">
                <a:solidFill>
                  <a:srgbClr val="FF0000"/>
                </a:solidFill>
                <a:latin typeface="Times New Roman" panose="02020603050405020304" pitchFamily="18" charset="0"/>
                <a:cs typeface="Times New Roman" panose="02020603050405020304" pitchFamily="18" charset="0"/>
              </a:rPr>
            </a:b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ty</a:t>
            </a:r>
            <a:r>
              <a:rPr lang="en-US" sz="3600" b="1" dirty="0">
                <a:solidFill>
                  <a:srgbClr val="FF0000"/>
                </a:solidFill>
                <a:latin typeface="Times New Roman" panose="02020603050405020304" pitchFamily="18" charset="0"/>
                <a:cs typeface="Times New Roman" panose="02020603050405020304" pitchFamily="18" charset="0"/>
              </a:rPr>
              <a:t> con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Vietinbank</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77885" name="Slide Number Placeholder 3"/>
          <p:cNvSpPr>
            <a:spLocks noGrp="1"/>
          </p:cNvSpPr>
          <p:nvPr>
            <p:ph type="sldNum" sz="quarter" idx="12"/>
          </p:nvPr>
        </p:nvSpPr>
        <p:spPr>
          <a:noFill/>
        </p:spPr>
        <p:txBody>
          <a:bodyPr/>
          <a:lstStyle/>
          <a:p>
            <a:fld id="{24C58297-70B3-4B36-85A1-1D6C7524AEC4}" type="slidenum">
              <a:rPr lang="en-US"/>
              <a:pPr/>
              <a:t>18</a:t>
            </a:fld>
            <a:endParaRPr lang="en-US"/>
          </a:p>
        </p:txBody>
      </p:sp>
      <p:pic>
        <p:nvPicPr>
          <p:cNvPr id="5" name="Picture 1"/>
          <p:cNvPicPr>
            <a:picLocks noChangeAspect="1"/>
          </p:cNvPicPr>
          <p:nvPr/>
        </p:nvPicPr>
        <p:blipFill>
          <a:blip r:embed="rId3"/>
          <a:srcRect/>
          <a:stretch>
            <a:fillRect/>
          </a:stretch>
        </p:blipFill>
        <p:spPr bwMode="auto">
          <a:xfrm>
            <a:off x="491062" y="4976943"/>
            <a:ext cx="1378379" cy="451841"/>
          </a:xfrm>
          <a:prstGeom prst="rect">
            <a:avLst/>
          </a:prstGeom>
          <a:noFill/>
          <a:ln w="9525">
            <a:solidFill>
              <a:srgbClr val="16B9DA"/>
            </a:solidFill>
            <a:miter lim="800000"/>
            <a:headEnd/>
            <a:tailEnd/>
          </a:ln>
        </p:spPr>
      </p:pic>
      <p:pic>
        <p:nvPicPr>
          <p:cNvPr id="7" name="Picture 63"/>
          <p:cNvPicPr>
            <a:picLocks noChangeAspect="1" noChangeArrowheads="1"/>
          </p:cNvPicPr>
          <p:nvPr/>
        </p:nvPicPr>
        <p:blipFill>
          <a:blip r:embed="rId4"/>
          <a:srcRect/>
          <a:stretch>
            <a:fillRect/>
          </a:stretch>
        </p:blipFill>
        <p:spPr bwMode="auto">
          <a:xfrm>
            <a:off x="1905001" y="4976942"/>
            <a:ext cx="1489710" cy="422166"/>
          </a:xfrm>
          <a:prstGeom prst="rect">
            <a:avLst/>
          </a:prstGeom>
          <a:noFill/>
          <a:ln w="12700">
            <a:solidFill>
              <a:srgbClr val="16B9DA"/>
            </a:solidFill>
            <a:miter lim="800000"/>
            <a:headEnd/>
            <a:tailEnd/>
          </a:ln>
        </p:spPr>
      </p:pic>
      <p:pic>
        <p:nvPicPr>
          <p:cNvPr id="8" name="Picture 64"/>
          <p:cNvPicPr>
            <a:picLocks noChangeAspect="1" noChangeArrowheads="1"/>
          </p:cNvPicPr>
          <p:nvPr/>
        </p:nvPicPr>
        <p:blipFill>
          <a:blip r:embed="rId5"/>
          <a:srcRect/>
          <a:stretch>
            <a:fillRect/>
          </a:stretch>
        </p:blipFill>
        <p:spPr bwMode="auto">
          <a:xfrm>
            <a:off x="3429000" y="4976942"/>
            <a:ext cx="1654810" cy="439775"/>
          </a:xfrm>
          <a:prstGeom prst="rect">
            <a:avLst/>
          </a:prstGeom>
          <a:noFill/>
          <a:ln w="12700">
            <a:solidFill>
              <a:srgbClr val="16B9DA"/>
            </a:solidFill>
            <a:miter lim="800000"/>
            <a:headEnd/>
            <a:tailEnd/>
          </a:ln>
        </p:spPr>
      </p:pic>
      <p:pic>
        <p:nvPicPr>
          <p:cNvPr id="9" name="Picture 65"/>
          <p:cNvPicPr>
            <a:picLocks noChangeAspect="1" noChangeArrowheads="1"/>
          </p:cNvPicPr>
          <p:nvPr/>
        </p:nvPicPr>
        <p:blipFill>
          <a:blip r:embed="rId6"/>
          <a:srcRect/>
          <a:stretch>
            <a:fillRect/>
          </a:stretch>
        </p:blipFill>
        <p:spPr bwMode="auto">
          <a:xfrm>
            <a:off x="5029201" y="4976942"/>
            <a:ext cx="1729740" cy="425027"/>
          </a:xfrm>
          <a:prstGeom prst="rect">
            <a:avLst/>
          </a:prstGeom>
          <a:noFill/>
          <a:ln w="12700">
            <a:solidFill>
              <a:srgbClr val="16B9DA"/>
            </a:solidFill>
            <a:miter lim="800000"/>
            <a:headEnd/>
            <a:tailEnd/>
          </a:ln>
        </p:spPr>
      </p:pic>
      <p:pic>
        <p:nvPicPr>
          <p:cNvPr id="10" name="Picture 66"/>
          <p:cNvPicPr>
            <a:picLocks noChangeAspect="1" noChangeArrowheads="1"/>
          </p:cNvPicPr>
          <p:nvPr/>
        </p:nvPicPr>
        <p:blipFill>
          <a:blip r:embed="rId7"/>
          <a:srcRect/>
          <a:stretch>
            <a:fillRect/>
          </a:stretch>
        </p:blipFill>
        <p:spPr bwMode="auto">
          <a:xfrm>
            <a:off x="6781801" y="4976942"/>
            <a:ext cx="1905000" cy="422345"/>
          </a:xfrm>
          <a:prstGeom prst="rect">
            <a:avLst/>
          </a:prstGeom>
          <a:noFill/>
          <a:ln w="12700">
            <a:solidFill>
              <a:srgbClr val="16B9DA"/>
            </a:solidFill>
            <a:miter lim="800000"/>
            <a:headEnd/>
            <a:tailEnd/>
          </a:ln>
        </p:spPr>
      </p:pic>
    </p:spTree>
    <p:extLst>
      <p:ext uri="{BB962C8B-B14F-4D97-AF65-F5344CB8AC3E}">
        <p14:creationId xmlns:p14="http://schemas.microsoft.com/office/powerpoint/2010/main" val="934669787"/>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73838"/>
            <a:ext cx="9144000" cy="886842"/>
          </a:xfrm>
        </p:spPr>
        <p:txBody>
          <a:bodyPr>
            <a:noAutofit/>
          </a:bodyPr>
          <a:lstStyle/>
          <a:p>
            <a:r>
              <a:rPr lang="en-US" sz="2955" b="1" dirty="0" err="1">
                <a:latin typeface="Times New Roman" panose="02020603050405020304" pitchFamily="18" charset="0"/>
                <a:cs typeface="Times New Roman" panose="02020603050405020304" pitchFamily="18" charset="0"/>
              </a:rPr>
              <a:t>Đối</a:t>
            </a:r>
            <a:r>
              <a:rPr lang="en-US" sz="2955" b="1" dirty="0">
                <a:latin typeface="Times New Roman" panose="02020603050405020304" pitchFamily="18" charset="0"/>
                <a:cs typeface="Times New Roman" panose="02020603050405020304" pitchFamily="18" charset="0"/>
              </a:rPr>
              <a:t> </a:t>
            </a:r>
            <a:r>
              <a:rPr lang="en-US" sz="2955" b="1" dirty="0" err="1">
                <a:latin typeface="Times New Roman" panose="02020603050405020304" pitchFamily="18" charset="0"/>
                <a:cs typeface="Times New Roman" panose="02020603050405020304" pitchFamily="18" charset="0"/>
              </a:rPr>
              <a:t>tác</a:t>
            </a:r>
            <a:r>
              <a:rPr lang="en-US" sz="2955" b="1" dirty="0">
                <a:latin typeface="Times New Roman" panose="02020603050405020304" pitchFamily="18" charset="0"/>
                <a:cs typeface="Times New Roman" panose="02020603050405020304" pitchFamily="18" charset="0"/>
              </a:rPr>
              <a:t> </a:t>
            </a:r>
            <a:r>
              <a:rPr lang="en-US" sz="2955" b="1" dirty="0" err="1">
                <a:latin typeface="Times New Roman" panose="02020603050405020304" pitchFamily="18" charset="0"/>
                <a:cs typeface="Times New Roman" panose="02020603050405020304" pitchFamily="18" charset="0"/>
              </a:rPr>
              <a:t>chiến</a:t>
            </a:r>
            <a:r>
              <a:rPr lang="en-US" sz="2955" b="1" dirty="0">
                <a:latin typeface="Times New Roman" panose="02020603050405020304" pitchFamily="18" charset="0"/>
                <a:cs typeface="Times New Roman" panose="02020603050405020304" pitchFamily="18" charset="0"/>
              </a:rPr>
              <a:t> </a:t>
            </a:r>
            <a:r>
              <a:rPr lang="en-US" sz="2955" b="1" dirty="0" err="1">
                <a:latin typeface="Times New Roman" panose="02020603050405020304" pitchFamily="18" charset="0"/>
                <a:cs typeface="Times New Roman" panose="02020603050405020304" pitchFamily="18" charset="0"/>
              </a:rPr>
              <a:t>lược</a:t>
            </a:r>
            <a:r>
              <a:rPr lang="en-US" sz="2955" b="1" dirty="0">
                <a:latin typeface="Times New Roman" panose="02020603050405020304" pitchFamily="18" charset="0"/>
                <a:cs typeface="Times New Roman" panose="02020603050405020304" pitchFamily="18" charset="0"/>
              </a:rPr>
              <a:t> </a:t>
            </a:r>
            <a:r>
              <a:rPr lang="en-US" sz="2955" b="1" dirty="0" err="1">
                <a:latin typeface="Times New Roman" panose="02020603050405020304" pitchFamily="18" charset="0"/>
                <a:cs typeface="Times New Roman" panose="02020603050405020304" pitchFamily="18" charset="0"/>
              </a:rPr>
              <a:t>của</a:t>
            </a:r>
            <a:r>
              <a:rPr lang="en-US" sz="2955" b="1" dirty="0">
                <a:latin typeface="Times New Roman" panose="02020603050405020304" pitchFamily="18" charset="0"/>
                <a:cs typeface="Times New Roman" panose="02020603050405020304" pitchFamily="18" charset="0"/>
              </a:rPr>
              <a:t> </a:t>
            </a:r>
            <a:r>
              <a:rPr lang="en-US" sz="2955" b="1" dirty="0" err="1">
                <a:latin typeface="Times New Roman" panose="02020603050405020304" pitchFamily="18" charset="0"/>
                <a:cs typeface="Times New Roman" panose="02020603050405020304" pitchFamily="18" charset="0"/>
              </a:rPr>
              <a:t>các</a:t>
            </a:r>
            <a:r>
              <a:rPr lang="en-US" sz="2955" b="1" dirty="0">
                <a:latin typeface="Times New Roman" panose="02020603050405020304" pitchFamily="18" charset="0"/>
                <a:cs typeface="Times New Roman" panose="02020603050405020304" pitchFamily="18" charset="0"/>
              </a:rPr>
              <a:t> </a:t>
            </a:r>
            <a:r>
              <a:rPr lang="en-US" sz="2955" b="1" dirty="0" err="1">
                <a:latin typeface="Times New Roman" panose="02020603050405020304" pitchFamily="18" charset="0"/>
                <a:cs typeface="Times New Roman" panose="02020603050405020304" pitchFamily="18" charset="0"/>
              </a:rPr>
              <a:t>ngân</a:t>
            </a:r>
            <a:r>
              <a:rPr lang="en-US" sz="2955" b="1" dirty="0">
                <a:latin typeface="Times New Roman" panose="02020603050405020304" pitchFamily="18" charset="0"/>
                <a:cs typeface="Times New Roman" panose="02020603050405020304" pitchFamily="18" charset="0"/>
              </a:rPr>
              <a:t> </a:t>
            </a:r>
            <a:r>
              <a:rPr lang="en-US" sz="2955" b="1" dirty="0" err="1">
                <a:latin typeface="Times New Roman" panose="02020603050405020304" pitchFamily="18" charset="0"/>
                <a:cs typeface="Times New Roman" panose="02020603050405020304" pitchFamily="18" charset="0"/>
              </a:rPr>
              <a:t>hàng</a:t>
            </a:r>
            <a:r>
              <a:rPr lang="en-US" sz="2955" b="1" dirty="0">
                <a:latin typeface="Times New Roman" panose="02020603050405020304" pitchFamily="18" charset="0"/>
                <a:cs typeface="Times New Roman" panose="02020603050405020304" pitchFamily="18" charset="0"/>
              </a:rPr>
              <a:t> </a:t>
            </a:r>
            <a:r>
              <a:rPr lang="en-US" sz="2955" b="1" dirty="0" err="1">
                <a:latin typeface="Times New Roman" panose="02020603050405020304" pitchFamily="18" charset="0"/>
                <a:cs typeface="Times New Roman" panose="02020603050405020304" pitchFamily="18" charset="0"/>
              </a:rPr>
              <a:t>thương</a:t>
            </a:r>
            <a:r>
              <a:rPr lang="en-US" sz="2955" b="1" dirty="0">
                <a:latin typeface="Times New Roman" panose="02020603050405020304" pitchFamily="18" charset="0"/>
                <a:cs typeface="Times New Roman" panose="02020603050405020304" pitchFamily="18" charset="0"/>
              </a:rPr>
              <a:t> </a:t>
            </a:r>
            <a:r>
              <a:rPr lang="en-US" sz="2955" b="1" dirty="0" err="1">
                <a:latin typeface="Times New Roman" panose="02020603050405020304" pitchFamily="18" charset="0"/>
                <a:cs typeface="Times New Roman" panose="02020603050405020304" pitchFamily="18" charset="0"/>
              </a:rPr>
              <a:t>mại</a:t>
            </a:r>
            <a:r>
              <a:rPr lang="en-US" sz="2955" b="1" dirty="0">
                <a:latin typeface="Times New Roman" panose="02020603050405020304" pitchFamily="18" charset="0"/>
                <a:cs typeface="Times New Roman" panose="02020603050405020304" pitchFamily="18" charset="0"/>
              </a:rPr>
              <a:t> </a:t>
            </a:r>
            <a:r>
              <a:rPr lang="en-US" sz="2955" b="1" dirty="0" err="1">
                <a:latin typeface="Times New Roman" panose="02020603050405020304" pitchFamily="18" charset="0"/>
                <a:cs typeface="Times New Roman" panose="02020603050405020304" pitchFamily="18" charset="0"/>
              </a:rPr>
              <a:t>Việt</a:t>
            </a:r>
            <a:r>
              <a:rPr lang="en-US" sz="2955" b="1" dirty="0">
                <a:latin typeface="Times New Roman" panose="02020603050405020304" pitchFamily="18" charset="0"/>
                <a:cs typeface="Times New Roman" panose="02020603050405020304" pitchFamily="18" charset="0"/>
              </a:rPr>
              <a:t> Nam</a:t>
            </a:r>
          </a:p>
        </p:txBody>
      </p:sp>
      <p:pic>
        <p:nvPicPr>
          <p:cNvPr id="7" name="Content Placeholder 6" descr="logo-vietcombank-moi-nhat.jpg"/>
          <p:cNvPicPr>
            <a:picLocks noGrp="1" noChangeAspect="1"/>
          </p:cNvPicPr>
          <p:nvPr>
            <p:ph idx="1"/>
          </p:nvPr>
        </p:nvPicPr>
        <p:blipFill>
          <a:blip r:embed="rId2" cstate="print"/>
          <a:stretch>
            <a:fillRect/>
          </a:stretch>
        </p:blipFill>
        <p:spPr>
          <a:xfrm>
            <a:off x="6400801" y="1599614"/>
            <a:ext cx="2590800" cy="2603357"/>
          </a:xfrm>
        </p:spPr>
      </p:pic>
      <p:pic>
        <p:nvPicPr>
          <p:cNvPr id="8" name="Picture 7" descr="misuho bank.jpg"/>
          <p:cNvPicPr>
            <a:picLocks noChangeAspect="1"/>
          </p:cNvPicPr>
          <p:nvPr/>
        </p:nvPicPr>
        <p:blipFill>
          <a:blip r:embed="rId3"/>
          <a:stretch>
            <a:fillRect/>
          </a:stretch>
        </p:blipFill>
        <p:spPr>
          <a:xfrm>
            <a:off x="5257801" y="1388531"/>
            <a:ext cx="2638425" cy="1600713"/>
          </a:xfrm>
          <a:prstGeom prst="rect">
            <a:avLst/>
          </a:prstGeom>
        </p:spPr>
      </p:pic>
      <p:pic>
        <p:nvPicPr>
          <p:cNvPr id="9" name="Picture 8" descr="sumitomo-mitsui.gif"/>
          <p:cNvPicPr>
            <a:picLocks noChangeAspect="1"/>
          </p:cNvPicPr>
          <p:nvPr/>
        </p:nvPicPr>
        <p:blipFill>
          <a:blip r:embed="rId4"/>
          <a:stretch>
            <a:fillRect/>
          </a:stretch>
        </p:blipFill>
        <p:spPr>
          <a:xfrm>
            <a:off x="381000" y="1881058"/>
            <a:ext cx="3733800" cy="2110830"/>
          </a:xfrm>
          <a:prstGeom prst="rect">
            <a:avLst/>
          </a:prstGeom>
        </p:spPr>
      </p:pic>
      <p:pic>
        <p:nvPicPr>
          <p:cNvPr id="10" name="Picture 9" descr="em_trai_pho_tong_eximbank_bi_phat11_05_11_000000.jpg"/>
          <p:cNvPicPr>
            <a:picLocks noChangeAspect="1"/>
          </p:cNvPicPr>
          <p:nvPr/>
        </p:nvPicPr>
        <p:blipFill>
          <a:blip r:embed="rId5"/>
          <a:stretch>
            <a:fillRect/>
          </a:stretch>
        </p:blipFill>
        <p:spPr>
          <a:xfrm>
            <a:off x="1524001" y="1740336"/>
            <a:ext cx="1828800" cy="1106075"/>
          </a:xfrm>
          <a:prstGeom prst="rect">
            <a:avLst/>
          </a:prstGeom>
        </p:spPr>
      </p:pic>
      <p:pic>
        <p:nvPicPr>
          <p:cNvPr id="11" name="Picture 10" descr="Ky-BTMU-Ky.jpg"/>
          <p:cNvPicPr>
            <a:picLocks noChangeAspect="1"/>
          </p:cNvPicPr>
          <p:nvPr/>
        </p:nvPicPr>
        <p:blipFill>
          <a:blip r:embed="rId6"/>
          <a:stretch>
            <a:fillRect/>
          </a:stretch>
        </p:blipFill>
        <p:spPr>
          <a:xfrm>
            <a:off x="304801" y="3921527"/>
            <a:ext cx="8458200" cy="2673718"/>
          </a:xfrm>
          <a:prstGeom prst="rect">
            <a:avLst/>
          </a:prstGeom>
        </p:spPr>
      </p:pic>
    </p:spTree>
    <p:extLst>
      <p:ext uri="{BB962C8B-B14F-4D97-AF65-F5344CB8AC3E}">
        <p14:creationId xmlns:p14="http://schemas.microsoft.com/office/powerpoint/2010/main" val="242893305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1685" y="546557"/>
            <a:ext cx="5043170" cy="697230"/>
          </a:xfrm>
          <a:prstGeom prst="rect">
            <a:avLst/>
          </a:prstGeom>
        </p:spPr>
        <p:txBody>
          <a:bodyPr vert="horz" wrap="square" lIns="0" tIns="13335" rIns="0" bIns="0" rtlCol="0">
            <a:spAutoFit/>
          </a:bodyPr>
          <a:lstStyle/>
          <a:p>
            <a:pPr marL="12700">
              <a:lnSpc>
                <a:spcPct val="100000"/>
              </a:lnSpc>
              <a:spcBef>
                <a:spcPts val="105"/>
              </a:spcBef>
            </a:pPr>
            <a:r>
              <a:rPr sz="4400" spc="5" dirty="0">
                <a:latin typeface="Times New Roman" panose="02020603050405020304" pitchFamily="18" charset="0"/>
                <a:cs typeface="Times New Roman" panose="02020603050405020304" pitchFamily="18" charset="0"/>
              </a:rPr>
              <a:t>MÔ </a:t>
            </a:r>
            <a:r>
              <a:rPr sz="4400" dirty="0">
                <a:latin typeface="Times New Roman" panose="02020603050405020304" pitchFamily="18" charset="0"/>
                <a:cs typeface="Times New Roman" panose="02020603050405020304" pitchFamily="18" charset="0"/>
              </a:rPr>
              <a:t>TẢ HỌC</a:t>
            </a:r>
            <a:r>
              <a:rPr sz="4400" spc="-85" dirty="0">
                <a:latin typeface="Times New Roman" panose="02020603050405020304" pitchFamily="18" charset="0"/>
                <a:cs typeface="Times New Roman" panose="02020603050405020304" pitchFamily="18" charset="0"/>
              </a:rPr>
              <a:t> </a:t>
            </a:r>
            <a:r>
              <a:rPr sz="4400" spc="-5" dirty="0">
                <a:latin typeface="Times New Roman" panose="02020603050405020304" pitchFamily="18" charset="0"/>
                <a:cs typeface="Times New Roman" panose="02020603050405020304" pitchFamily="18" charset="0"/>
              </a:rPr>
              <a:t>PHẦN</a:t>
            </a:r>
            <a:endParaRPr sz="4400" dirty="0">
              <a:latin typeface="Times New Roman" panose="02020603050405020304" pitchFamily="18" charset="0"/>
              <a:cs typeface="Times New Roman" panose="02020603050405020304" pitchFamily="18" charset="0"/>
            </a:endParaRPr>
          </a:p>
        </p:txBody>
      </p:sp>
      <p:sp>
        <p:nvSpPr>
          <p:cNvPr id="3" name="object 3"/>
          <p:cNvSpPr txBox="1"/>
          <p:nvPr/>
        </p:nvSpPr>
        <p:spPr>
          <a:xfrm>
            <a:off x="1248867" y="1565842"/>
            <a:ext cx="7250430" cy="4138295"/>
          </a:xfrm>
          <a:prstGeom prst="rect">
            <a:avLst/>
          </a:prstGeom>
        </p:spPr>
        <p:txBody>
          <a:bodyPr vert="horz" wrap="square" lIns="0" tIns="12700" rIns="0" bIns="0" rtlCol="0">
            <a:spAutoFit/>
          </a:bodyPr>
          <a:lstStyle/>
          <a:p>
            <a:pPr marL="12700" marR="5080" algn="just">
              <a:lnSpc>
                <a:spcPct val="130000"/>
              </a:lnSpc>
              <a:spcBef>
                <a:spcPts val="100"/>
              </a:spcBef>
            </a:pPr>
            <a:r>
              <a:rPr sz="2800" spc="-5" dirty="0">
                <a:latin typeface="Times New Roman"/>
                <a:cs typeface="Times New Roman"/>
              </a:rPr>
              <a:t>Trang </a:t>
            </a:r>
            <a:r>
              <a:rPr sz="2800" dirty="0">
                <a:latin typeface="Times New Roman"/>
                <a:cs typeface="Times New Roman"/>
              </a:rPr>
              <a:t>bị </a:t>
            </a:r>
            <a:r>
              <a:rPr sz="2800" spc="-5" dirty="0">
                <a:latin typeface="Times New Roman"/>
                <a:cs typeface="Times New Roman"/>
              </a:rPr>
              <a:t>cho học viên </a:t>
            </a:r>
            <a:r>
              <a:rPr sz="2800" spc="-10" dirty="0">
                <a:latin typeface="Times New Roman"/>
                <a:cs typeface="Times New Roman"/>
              </a:rPr>
              <a:t>các </a:t>
            </a:r>
            <a:r>
              <a:rPr sz="2800" spc="-5" dirty="0">
                <a:latin typeface="Times New Roman"/>
                <a:cs typeface="Times New Roman"/>
              </a:rPr>
              <a:t>kiến thức </a:t>
            </a:r>
            <a:r>
              <a:rPr sz="2800" dirty="0">
                <a:latin typeface="Times New Roman"/>
                <a:cs typeface="Times New Roman"/>
              </a:rPr>
              <a:t>cơ </a:t>
            </a:r>
            <a:r>
              <a:rPr sz="2800" spc="-5" dirty="0">
                <a:latin typeface="Times New Roman"/>
                <a:cs typeface="Times New Roman"/>
              </a:rPr>
              <a:t>bản và  toàn diện về </a:t>
            </a:r>
            <a:r>
              <a:rPr sz="2800" dirty="0">
                <a:latin typeface="Times New Roman"/>
                <a:cs typeface="Times New Roman"/>
              </a:rPr>
              <a:t>lý </a:t>
            </a:r>
            <a:r>
              <a:rPr sz="2800" spc="-5" dirty="0">
                <a:latin typeface="Times New Roman"/>
                <a:cs typeface="Times New Roman"/>
              </a:rPr>
              <a:t>luận và thực tiễn cũng như kỹ năng  thực </a:t>
            </a:r>
            <a:r>
              <a:rPr sz="2800" dirty="0">
                <a:latin typeface="Times New Roman"/>
                <a:cs typeface="Times New Roman"/>
              </a:rPr>
              <a:t>hành </a:t>
            </a:r>
            <a:r>
              <a:rPr sz="2800" spc="-10" dirty="0">
                <a:latin typeface="Times New Roman"/>
                <a:cs typeface="Times New Roman"/>
              </a:rPr>
              <a:t>các </a:t>
            </a:r>
            <a:r>
              <a:rPr sz="2800" dirty="0">
                <a:latin typeface="Times New Roman"/>
                <a:cs typeface="Times New Roman"/>
              </a:rPr>
              <a:t>hoạt động </a:t>
            </a:r>
            <a:r>
              <a:rPr sz="2800" spc="-5" dirty="0">
                <a:latin typeface="Times New Roman"/>
                <a:cs typeface="Times New Roman"/>
              </a:rPr>
              <a:t>Marketing </a:t>
            </a:r>
            <a:r>
              <a:rPr sz="2800" spc="-10" dirty="0">
                <a:latin typeface="Times New Roman"/>
                <a:cs typeface="Times New Roman"/>
              </a:rPr>
              <a:t>và </a:t>
            </a:r>
            <a:r>
              <a:rPr sz="2800" spc="-5" dirty="0">
                <a:latin typeface="Times New Roman"/>
                <a:cs typeface="Times New Roman"/>
              </a:rPr>
              <a:t>cung </a:t>
            </a:r>
            <a:r>
              <a:rPr sz="2800" dirty="0">
                <a:latin typeface="Times New Roman"/>
                <a:cs typeface="Times New Roman"/>
              </a:rPr>
              <a:t>ứng  </a:t>
            </a:r>
            <a:r>
              <a:rPr sz="2800" spc="-5" dirty="0">
                <a:latin typeface="Times New Roman"/>
                <a:cs typeface="Times New Roman"/>
              </a:rPr>
              <a:t>dịch </a:t>
            </a:r>
            <a:r>
              <a:rPr sz="2800" dirty="0">
                <a:latin typeface="Times New Roman"/>
                <a:cs typeface="Times New Roman"/>
              </a:rPr>
              <a:t>vụ </a:t>
            </a:r>
            <a:r>
              <a:rPr sz="2800" spc="-5" dirty="0">
                <a:latin typeface="Times New Roman"/>
                <a:cs typeface="Times New Roman"/>
              </a:rPr>
              <a:t>tài chính của </a:t>
            </a:r>
            <a:r>
              <a:rPr sz="2800" spc="-10" dirty="0">
                <a:latin typeface="Times New Roman"/>
                <a:cs typeface="Times New Roman"/>
              </a:rPr>
              <a:t>NHTM </a:t>
            </a:r>
            <a:r>
              <a:rPr sz="2800" spc="-5" dirty="0">
                <a:latin typeface="Times New Roman"/>
                <a:cs typeface="Times New Roman"/>
              </a:rPr>
              <a:t>hiện</a:t>
            </a:r>
            <a:r>
              <a:rPr sz="2800" spc="5" dirty="0">
                <a:latin typeface="Times New Roman"/>
                <a:cs typeface="Times New Roman"/>
              </a:rPr>
              <a:t> </a:t>
            </a:r>
            <a:r>
              <a:rPr sz="2800" dirty="0">
                <a:latin typeface="Times New Roman"/>
                <a:cs typeface="Times New Roman"/>
              </a:rPr>
              <a:t>đại</a:t>
            </a:r>
            <a:endParaRPr sz="2800">
              <a:latin typeface="Times New Roman"/>
              <a:cs typeface="Times New Roman"/>
            </a:endParaRPr>
          </a:p>
          <a:p>
            <a:pPr marL="12700" marR="5715" algn="just">
              <a:lnSpc>
                <a:spcPct val="130000"/>
              </a:lnSpc>
              <a:spcBef>
                <a:spcPts val="1800"/>
              </a:spcBef>
            </a:pPr>
            <a:r>
              <a:rPr sz="2800" spc="-5" dirty="0">
                <a:latin typeface="Times New Roman"/>
                <a:cs typeface="Times New Roman"/>
              </a:rPr>
              <a:t>Cung </a:t>
            </a:r>
            <a:r>
              <a:rPr sz="2800" spc="-10" dirty="0">
                <a:latin typeface="Times New Roman"/>
                <a:cs typeface="Times New Roman"/>
              </a:rPr>
              <a:t>cấp các </a:t>
            </a:r>
            <a:r>
              <a:rPr sz="2800" dirty="0">
                <a:latin typeface="Times New Roman"/>
                <a:cs typeface="Times New Roman"/>
              </a:rPr>
              <a:t>khái </a:t>
            </a:r>
            <a:r>
              <a:rPr sz="2800" spc="-5" dirty="0">
                <a:latin typeface="Times New Roman"/>
                <a:cs typeface="Times New Roman"/>
              </a:rPr>
              <a:t>niệm hiện </a:t>
            </a:r>
            <a:r>
              <a:rPr sz="2800" dirty="0">
                <a:latin typeface="Times New Roman"/>
                <a:cs typeface="Times New Roman"/>
              </a:rPr>
              <a:t>đại </a:t>
            </a:r>
            <a:r>
              <a:rPr sz="2800" spc="-10" dirty="0">
                <a:latin typeface="Times New Roman"/>
                <a:cs typeface="Times New Roman"/>
              </a:rPr>
              <a:t>về </a:t>
            </a:r>
            <a:r>
              <a:rPr sz="2800" spc="-5" dirty="0">
                <a:latin typeface="Times New Roman"/>
                <a:cs typeface="Times New Roman"/>
              </a:rPr>
              <a:t>Marketing,  nghiên </a:t>
            </a:r>
            <a:r>
              <a:rPr sz="2800" spc="-10" dirty="0">
                <a:latin typeface="Times New Roman"/>
                <a:cs typeface="Times New Roman"/>
              </a:rPr>
              <a:t>cứu </a:t>
            </a:r>
            <a:r>
              <a:rPr sz="2800" spc="-5" dirty="0">
                <a:latin typeface="Times New Roman"/>
                <a:cs typeface="Times New Roman"/>
              </a:rPr>
              <a:t>thị trường, xây </a:t>
            </a:r>
            <a:r>
              <a:rPr sz="2800" dirty="0">
                <a:latin typeface="Times New Roman"/>
                <a:cs typeface="Times New Roman"/>
              </a:rPr>
              <a:t>dựng </a:t>
            </a:r>
            <a:r>
              <a:rPr sz="2800" spc="-5" dirty="0">
                <a:latin typeface="Times New Roman"/>
                <a:cs typeface="Times New Roman"/>
              </a:rPr>
              <a:t>chiến lược  marketing hỗn</a:t>
            </a:r>
            <a:r>
              <a:rPr sz="2800" spc="-10" dirty="0">
                <a:latin typeface="Times New Roman"/>
                <a:cs typeface="Times New Roman"/>
              </a:rPr>
              <a:t> </a:t>
            </a:r>
            <a:r>
              <a:rPr sz="2800" spc="-5" dirty="0">
                <a:latin typeface="Times New Roman"/>
                <a:cs typeface="Times New Roman"/>
              </a:rPr>
              <a:t>hợp…</a:t>
            </a:r>
            <a:endParaRPr sz="2800">
              <a:latin typeface="Times New Roman"/>
              <a:cs typeface="Times New Roman"/>
            </a:endParaRPr>
          </a:p>
        </p:txBody>
      </p:sp>
      <p:sp>
        <p:nvSpPr>
          <p:cNvPr id="4" name="object 4"/>
          <p:cNvSpPr/>
          <p:nvPr/>
        </p:nvSpPr>
        <p:spPr>
          <a:xfrm>
            <a:off x="423418" y="4673600"/>
            <a:ext cx="427355" cy="0"/>
          </a:xfrm>
          <a:custGeom>
            <a:avLst/>
            <a:gdLst/>
            <a:ahLst/>
            <a:cxnLst/>
            <a:rect l="l" t="t" r="r" b="b"/>
            <a:pathLst>
              <a:path w="427355">
                <a:moveTo>
                  <a:pt x="0" y="0"/>
                </a:moveTo>
                <a:lnTo>
                  <a:pt x="427126" y="0"/>
                </a:lnTo>
              </a:path>
            </a:pathLst>
          </a:custGeom>
          <a:ln w="22859">
            <a:solidFill>
              <a:srgbClr val="00AFEF"/>
            </a:solidFill>
          </a:ln>
        </p:spPr>
        <p:txBody>
          <a:bodyPr wrap="square" lIns="0" tIns="0" rIns="0" bIns="0" rtlCol="0"/>
          <a:lstStyle/>
          <a:p>
            <a:endParaRPr/>
          </a:p>
        </p:txBody>
      </p:sp>
      <p:sp>
        <p:nvSpPr>
          <p:cNvPr id="5" name="object 5"/>
          <p:cNvSpPr/>
          <p:nvPr/>
        </p:nvSpPr>
        <p:spPr>
          <a:xfrm>
            <a:off x="435019" y="4290059"/>
            <a:ext cx="0" cy="372110"/>
          </a:xfrm>
          <a:custGeom>
            <a:avLst/>
            <a:gdLst/>
            <a:ahLst/>
            <a:cxnLst/>
            <a:rect l="l" t="t" r="r" b="b"/>
            <a:pathLst>
              <a:path h="372110">
                <a:moveTo>
                  <a:pt x="0" y="0"/>
                </a:moveTo>
                <a:lnTo>
                  <a:pt x="0" y="372110"/>
                </a:lnTo>
              </a:path>
            </a:pathLst>
          </a:custGeom>
          <a:ln w="23202">
            <a:solidFill>
              <a:srgbClr val="00AFEF"/>
            </a:solidFill>
          </a:ln>
        </p:spPr>
        <p:txBody>
          <a:bodyPr wrap="square" lIns="0" tIns="0" rIns="0" bIns="0" rtlCol="0"/>
          <a:lstStyle/>
          <a:p>
            <a:endParaRPr/>
          </a:p>
        </p:txBody>
      </p:sp>
      <p:sp>
        <p:nvSpPr>
          <p:cNvPr id="6" name="object 6"/>
          <p:cNvSpPr/>
          <p:nvPr/>
        </p:nvSpPr>
        <p:spPr>
          <a:xfrm>
            <a:off x="423418" y="4278629"/>
            <a:ext cx="427355" cy="0"/>
          </a:xfrm>
          <a:custGeom>
            <a:avLst/>
            <a:gdLst/>
            <a:ahLst/>
            <a:cxnLst/>
            <a:rect l="l" t="t" r="r" b="b"/>
            <a:pathLst>
              <a:path w="427355">
                <a:moveTo>
                  <a:pt x="0" y="0"/>
                </a:moveTo>
                <a:lnTo>
                  <a:pt x="427126" y="0"/>
                </a:lnTo>
              </a:path>
            </a:pathLst>
          </a:custGeom>
          <a:ln w="22859">
            <a:solidFill>
              <a:srgbClr val="00AFEF"/>
            </a:solidFill>
          </a:ln>
        </p:spPr>
        <p:txBody>
          <a:bodyPr wrap="square" lIns="0" tIns="0" rIns="0" bIns="0" rtlCol="0"/>
          <a:lstStyle/>
          <a:p>
            <a:endParaRPr/>
          </a:p>
        </p:txBody>
      </p:sp>
      <p:sp>
        <p:nvSpPr>
          <p:cNvPr id="7" name="object 7"/>
          <p:cNvSpPr/>
          <p:nvPr/>
        </p:nvSpPr>
        <p:spPr>
          <a:xfrm>
            <a:off x="838942" y="4290440"/>
            <a:ext cx="0" cy="371475"/>
          </a:xfrm>
          <a:custGeom>
            <a:avLst/>
            <a:gdLst/>
            <a:ahLst/>
            <a:cxnLst/>
            <a:rect l="l" t="t" r="r" b="b"/>
            <a:pathLst>
              <a:path h="371475">
                <a:moveTo>
                  <a:pt x="0" y="0"/>
                </a:moveTo>
                <a:lnTo>
                  <a:pt x="0" y="371347"/>
                </a:lnTo>
              </a:path>
            </a:pathLst>
          </a:custGeom>
          <a:ln w="23202">
            <a:solidFill>
              <a:srgbClr val="00AFEF"/>
            </a:solidFill>
          </a:ln>
        </p:spPr>
        <p:txBody>
          <a:bodyPr wrap="square" lIns="0" tIns="0" rIns="0" bIns="0" rtlCol="0"/>
          <a:lstStyle/>
          <a:p>
            <a:endParaRPr/>
          </a:p>
        </p:txBody>
      </p:sp>
      <p:sp>
        <p:nvSpPr>
          <p:cNvPr id="8" name="object 8"/>
          <p:cNvSpPr/>
          <p:nvPr/>
        </p:nvSpPr>
        <p:spPr>
          <a:xfrm>
            <a:off x="381342" y="4314729"/>
            <a:ext cx="617855" cy="407670"/>
          </a:xfrm>
          <a:custGeom>
            <a:avLst/>
            <a:gdLst/>
            <a:ahLst/>
            <a:cxnLst/>
            <a:rect l="l" t="t" r="r" b="b"/>
            <a:pathLst>
              <a:path w="617855" h="407670">
                <a:moveTo>
                  <a:pt x="0" y="133318"/>
                </a:moveTo>
                <a:lnTo>
                  <a:pt x="37810" y="165649"/>
                </a:lnTo>
                <a:lnTo>
                  <a:pt x="74203" y="200266"/>
                </a:lnTo>
                <a:lnTo>
                  <a:pt x="108523" y="237168"/>
                </a:lnTo>
                <a:lnTo>
                  <a:pt x="140116" y="276357"/>
                </a:lnTo>
                <a:lnTo>
                  <a:pt x="168327" y="317831"/>
                </a:lnTo>
                <a:lnTo>
                  <a:pt x="192503" y="361592"/>
                </a:lnTo>
                <a:lnTo>
                  <a:pt x="211988" y="407638"/>
                </a:lnTo>
                <a:lnTo>
                  <a:pt x="230520" y="367558"/>
                </a:lnTo>
                <a:lnTo>
                  <a:pt x="250092" y="327543"/>
                </a:lnTo>
                <a:lnTo>
                  <a:pt x="271222" y="287917"/>
                </a:lnTo>
                <a:lnTo>
                  <a:pt x="294430" y="249006"/>
                </a:lnTo>
                <a:lnTo>
                  <a:pt x="309567" y="226790"/>
                </a:lnTo>
                <a:lnTo>
                  <a:pt x="174574" y="226790"/>
                </a:lnTo>
                <a:lnTo>
                  <a:pt x="140576" y="192004"/>
                </a:lnTo>
                <a:lnTo>
                  <a:pt x="103655" y="163671"/>
                </a:lnTo>
                <a:lnTo>
                  <a:pt x="58550" y="143530"/>
                </a:lnTo>
                <a:lnTo>
                  <a:pt x="0" y="133318"/>
                </a:lnTo>
                <a:close/>
              </a:path>
              <a:path w="617855" h="407670">
                <a:moveTo>
                  <a:pt x="563252" y="0"/>
                </a:moveTo>
                <a:lnTo>
                  <a:pt x="512242" y="2937"/>
                </a:lnTo>
                <a:lnTo>
                  <a:pt x="464156" y="10939"/>
                </a:lnTo>
                <a:lnTo>
                  <a:pt x="418908" y="23752"/>
                </a:lnTo>
                <a:lnTo>
                  <a:pt x="376414" y="41121"/>
                </a:lnTo>
                <a:lnTo>
                  <a:pt x="336591" y="62793"/>
                </a:lnTo>
                <a:lnTo>
                  <a:pt x="299354" y="88513"/>
                </a:lnTo>
                <a:lnTo>
                  <a:pt x="264618" y="118027"/>
                </a:lnTo>
                <a:lnTo>
                  <a:pt x="232298" y="151080"/>
                </a:lnTo>
                <a:lnTo>
                  <a:pt x="202312" y="187420"/>
                </a:lnTo>
                <a:lnTo>
                  <a:pt x="174574" y="226790"/>
                </a:lnTo>
                <a:lnTo>
                  <a:pt x="309567" y="226790"/>
                </a:lnTo>
                <a:lnTo>
                  <a:pt x="320236" y="211134"/>
                </a:lnTo>
                <a:lnTo>
                  <a:pt x="349159" y="174625"/>
                </a:lnTo>
                <a:lnTo>
                  <a:pt x="381720" y="139805"/>
                </a:lnTo>
                <a:lnTo>
                  <a:pt x="418437" y="106996"/>
                </a:lnTo>
                <a:lnTo>
                  <a:pt x="459831" y="76526"/>
                </a:lnTo>
                <a:lnTo>
                  <a:pt x="506422" y="48716"/>
                </a:lnTo>
                <a:lnTo>
                  <a:pt x="558728" y="23893"/>
                </a:lnTo>
                <a:lnTo>
                  <a:pt x="617270" y="2381"/>
                </a:lnTo>
                <a:lnTo>
                  <a:pt x="563252" y="0"/>
                </a:lnTo>
                <a:close/>
              </a:path>
            </a:pathLst>
          </a:custGeom>
          <a:solidFill>
            <a:srgbClr val="00AFEF"/>
          </a:solidFill>
        </p:spPr>
        <p:txBody>
          <a:bodyPr wrap="square" lIns="0" tIns="0" rIns="0" bIns="0" rtlCol="0"/>
          <a:lstStyle/>
          <a:p>
            <a:endParaRPr/>
          </a:p>
        </p:txBody>
      </p:sp>
      <p:sp>
        <p:nvSpPr>
          <p:cNvPr id="9" name="object 9"/>
          <p:cNvSpPr/>
          <p:nvPr/>
        </p:nvSpPr>
        <p:spPr>
          <a:xfrm>
            <a:off x="414566" y="1829689"/>
            <a:ext cx="426084" cy="418465"/>
          </a:xfrm>
          <a:custGeom>
            <a:avLst/>
            <a:gdLst/>
            <a:ahLst/>
            <a:cxnLst/>
            <a:rect l="l" t="t" r="r" b="b"/>
            <a:pathLst>
              <a:path w="426084" h="418464">
                <a:moveTo>
                  <a:pt x="211314" y="0"/>
                </a:moveTo>
                <a:lnTo>
                  <a:pt x="161794" y="4885"/>
                </a:lnTo>
                <a:lnTo>
                  <a:pt x="116240" y="17934"/>
                </a:lnTo>
                <a:lnTo>
                  <a:pt x="75379" y="40846"/>
                </a:lnTo>
                <a:lnTo>
                  <a:pt x="39941" y="75322"/>
                </a:lnTo>
                <a:lnTo>
                  <a:pt x="10654" y="123062"/>
                </a:lnTo>
                <a:lnTo>
                  <a:pt x="0" y="181022"/>
                </a:lnTo>
                <a:lnTo>
                  <a:pt x="1851" y="236601"/>
                </a:lnTo>
                <a:lnTo>
                  <a:pt x="13819" y="286845"/>
                </a:lnTo>
                <a:lnTo>
                  <a:pt x="33516" y="328803"/>
                </a:lnTo>
                <a:lnTo>
                  <a:pt x="58551" y="359521"/>
                </a:lnTo>
                <a:lnTo>
                  <a:pt x="86536" y="376047"/>
                </a:lnTo>
                <a:lnTo>
                  <a:pt x="88226" y="418211"/>
                </a:lnTo>
                <a:lnTo>
                  <a:pt x="157352" y="414782"/>
                </a:lnTo>
                <a:lnTo>
                  <a:pt x="152297" y="350774"/>
                </a:lnTo>
                <a:lnTo>
                  <a:pt x="128823" y="332331"/>
                </a:lnTo>
                <a:lnTo>
                  <a:pt x="104874" y="309625"/>
                </a:lnTo>
                <a:lnTo>
                  <a:pt x="85666" y="275871"/>
                </a:lnTo>
                <a:lnTo>
                  <a:pt x="76415" y="224282"/>
                </a:lnTo>
                <a:lnTo>
                  <a:pt x="83998" y="173690"/>
                </a:lnTo>
                <a:lnTo>
                  <a:pt x="100646" y="132821"/>
                </a:lnTo>
                <a:lnTo>
                  <a:pt x="127327" y="102072"/>
                </a:lnTo>
                <a:lnTo>
                  <a:pt x="165015" y="81838"/>
                </a:lnTo>
                <a:lnTo>
                  <a:pt x="214679" y="72516"/>
                </a:lnTo>
                <a:lnTo>
                  <a:pt x="371019" y="72516"/>
                </a:lnTo>
                <a:lnTo>
                  <a:pt x="359741" y="58221"/>
                </a:lnTo>
                <a:lnTo>
                  <a:pt x="323860" y="29527"/>
                </a:lnTo>
                <a:lnTo>
                  <a:pt x="275965" y="9691"/>
                </a:lnTo>
                <a:lnTo>
                  <a:pt x="211314" y="0"/>
                </a:lnTo>
                <a:close/>
              </a:path>
              <a:path w="426084" h="418464">
                <a:moveTo>
                  <a:pt x="371019" y="72516"/>
                </a:moveTo>
                <a:lnTo>
                  <a:pt x="214679" y="72516"/>
                </a:lnTo>
                <a:lnTo>
                  <a:pt x="249739" y="80151"/>
                </a:lnTo>
                <a:lnTo>
                  <a:pt x="284312" y="98386"/>
                </a:lnTo>
                <a:lnTo>
                  <a:pt x="314677" y="127307"/>
                </a:lnTo>
                <a:lnTo>
                  <a:pt x="337111" y="167000"/>
                </a:lnTo>
                <a:lnTo>
                  <a:pt x="347890" y="217550"/>
                </a:lnTo>
                <a:lnTo>
                  <a:pt x="339721" y="259992"/>
                </a:lnTo>
                <a:lnTo>
                  <a:pt x="321752" y="296576"/>
                </a:lnTo>
                <a:lnTo>
                  <a:pt x="294931" y="327779"/>
                </a:lnTo>
                <a:lnTo>
                  <a:pt x="260209" y="354075"/>
                </a:lnTo>
                <a:lnTo>
                  <a:pt x="253465" y="416433"/>
                </a:lnTo>
                <a:lnTo>
                  <a:pt x="325970" y="416433"/>
                </a:lnTo>
                <a:lnTo>
                  <a:pt x="325970" y="394588"/>
                </a:lnTo>
                <a:lnTo>
                  <a:pt x="343900" y="379563"/>
                </a:lnTo>
                <a:lnTo>
                  <a:pt x="388810" y="330587"/>
                </a:lnTo>
                <a:lnTo>
                  <a:pt x="408696" y="296497"/>
                </a:lnTo>
                <a:lnTo>
                  <a:pt x="422139" y="255912"/>
                </a:lnTo>
                <a:lnTo>
                  <a:pt x="425595" y="208762"/>
                </a:lnTo>
                <a:lnTo>
                  <a:pt x="415514" y="154977"/>
                </a:lnTo>
                <a:lnTo>
                  <a:pt x="388352" y="94487"/>
                </a:lnTo>
                <a:lnTo>
                  <a:pt x="371019" y="72516"/>
                </a:lnTo>
                <a:close/>
              </a:path>
            </a:pathLst>
          </a:custGeom>
          <a:solidFill>
            <a:srgbClr val="FF3399"/>
          </a:solidFill>
        </p:spPr>
        <p:txBody>
          <a:bodyPr wrap="square" lIns="0" tIns="0" rIns="0" bIns="0" rtlCol="0"/>
          <a:lstStyle/>
          <a:p>
            <a:endParaRPr/>
          </a:p>
        </p:txBody>
      </p:sp>
      <p:sp>
        <p:nvSpPr>
          <p:cNvPr id="10" name="object 10"/>
          <p:cNvSpPr/>
          <p:nvPr/>
        </p:nvSpPr>
        <p:spPr>
          <a:xfrm>
            <a:off x="501103" y="2246122"/>
            <a:ext cx="244698" cy="192277"/>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593839" y="1720088"/>
            <a:ext cx="53975" cy="84455"/>
          </a:xfrm>
          <a:custGeom>
            <a:avLst/>
            <a:gdLst/>
            <a:ahLst/>
            <a:cxnLst/>
            <a:rect l="l" t="t" r="r" b="b"/>
            <a:pathLst>
              <a:path w="53975" h="84455">
                <a:moveTo>
                  <a:pt x="49923" y="0"/>
                </a:moveTo>
                <a:lnTo>
                  <a:pt x="4025" y="0"/>
                </a:lnTo>
                <a:lnTo>
                  <a:pt x="0" y="4063"/>
                </a:lnTo>
                <a:lnTo>
                  <a:pt x="0" y="80263"/>
                </a:lnTo>
                <a:lnTo>
                  <a:pt x="4025" y="84327"/>
                </a:lnTo>
                <a:lnTo>
                  <a:pt x="49923" y="84327"/>
                </a:lnTo>
                <a:lnTo>
                  <a:pt x="53949" y="80263"/>
                </a:lnTo>
                <a:lnTo>
                  <a:pt x="53949" y="4063"/>
                </a:lnTo>
                <a:lnTo>
                  <a:pt x="49923" y="0"/>
                </a:lnTo>
                <a:close/>
              </a:path>
            </a:pathLst>
          </a:custGeom>
          <a:solidFill>
            <a:srgbClr val="FF3399"/>
          </a:solidFill>
        </p:spPr>
        <p:txBody>
          <a:bodyPr wrap="square" lIns="0" tIns="0" rIns="0" bIns="0" rtlCol="0"/>
          <a:lstStyle/>
          <a:p>
            <a:endParaRPr/>
          </a:p>
        </p:txBody>
      </p:sp>
      <p:sp>
        <p:nvSpPr>
          <p:cNvPr id="12" name="object 12"/>
          <p:cNvSpPr/>
          <p:nvPr/>
        </p:nvSpPr>
        <p:spPr>
          <a:xfrm>
            <a:off x="801344" y="1818767"/>
            <a:ext cx="91681" cy="92710"/>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854405" y="2075052"/>
            <a:ext cx="94030" cy="73787"/>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348754" y="1823847"/>
            <a:ext cx="91693" cy="92710"/>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299935" y="2075052"/>
            <a:ext cx="94030" cy="73787"/>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799" y="228600"/>
            <a:ext cx="4572001" cy="762000"/>
          </a:xfrm>
        </p:spPr>
        <p:txBody>
          <a:bodyPr anchor="t">
            <a:noAutofit/>
          </a:bodyPr>
          <a:lstStyle/>
          <a:p>
            <a:r>
              <a:rPr lang="en-US" sz="3600" b="1" u="sng" dirty="0" smtClean="0">
                <a:latin typeface="Times New Roman" panose="02020603050405020304" pitchFamily="18" charset="0"/>
                <a:cs typeface="Times New Roman" panose="02020603050405020304" pitchFamily="18" charset="0"/>
              </a:rPr>
              <a:t>NGÂN HÀNG</a:t>
            </a:r>
            <a:br>
              <a:rPr lang="en-US" sz="3600" b="1" u="sng" dirty="0" smtClean="0">
                <a:latin typeface="Times New Roman" panose="02020603050405020304" pitchFamily="18" charset="0"/>
                <a:cs typeface="Times New Roman" panose="02020603050405020304" pitchFamily="18" charset="0"/>
              </a:rPr>
            </a:br>
            <a:endParaRPr lang="en-US" sz="3600"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143000"/>
            <a:ext cx="8382000" cy="4776489"/>
          </a:xfrm>
        </p:spPr>
        <p:txBody>
          <a:bodyPr>
            <a:normAutofit/>
          </a:bodyPr>
          <a:lstStyle/>
          <a:p>
            <a:pPr algn="just">
              <a:buNone/>
            </a:pPr>
            <a:r>
              <a:rPr lang="en-US" sz="2800" b="1" dirty="0" err="1" smtClean="0">
                <a:latin typeface="Times New Roman" panose="02020603050405020304" pitchFamily="18" charset="0"/>
                <a:cs typeface="Times New Roman" panose="02020603050405020304" pitchFamily="18" charset="0"/>
              </a:rPr>
              <a:t>Đặc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trưng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của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kinh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doanh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ngân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hàng</a:t>
            </a:r>
            <a:endParaRPr lang="en-US" sz="2800" b="1" dirty="0" smtClean="0">
              <a:latin typeface="Times New Roman" panose="02020603050405020304" pitchFamily="18" charset="0"/>
              <a:cs typeface="Times New Roman" panose="02020603050405020304" pitchFamily="18" charset="0"/>
            </a:endParaRPr>
          </a:p>
          <a:p>
            <a:pPr algn="just">
              <a:buFont typeface="Wingdings" pitchFamily="2" charset="2"/>
              <a:buChar char="ü"/>
            </a:pPr>
            <a:r>
              <a:rPr lang="en-US" sz="2800" i="1" dirty="0" err="1">
                <a:latin typeface="Times New Roman" panose="02020603050405020304" pitchFamily="18" charset="0"/>
                <a:cs typeface="Times New Roman" panose="02020603050405020304" pitchFamily="18" charset="0"/>
              </a:rPr>
              <a:t>Chịu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sự</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giám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định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pháp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luật</a:t>
            </a:r>
            <a:endParaRPr lang="en-US" sz="2800" i="1" dirty="0">
              <a:latin typeface="Times New Roman" panose="02020603050405020304" pitchFamily="18" charset="0"/>
              <a:cs typeface="Times New Roman" panose="02020603050405020304" pitchFamily="18" charset="0"/>
            </a:endParaRPr>
          </a:p>
          <a:p>
            <a:pPr algn="just">
              <a:buFont typeface="Wingdings" pitchFamily="2" charset="2"/>
              <a:buChar char="ü"/>
            </a:pPr>
            <a:r>
              <a:rPr lang="en-US" sz="2800" i="1" dirty="0" err="1">
                <a:latin typeface="Times New Roman" panose="02020603050405020304" pitchFamily="18" charset="0"/>
                <a:cs typeface="Times New Roman" panose="02020603050405020304" pitchFamily="18" charset="0"/>
              </a:rPr>
              <a:t>Đối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tượng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kinh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doanh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u="sng" dirty="0" err="1">
                <a:solidFill>
                  <a:srgbClr val="FF0000"/>
                </a:solidFill>
                <a:latin typeface="Times New Roman" panose="02020603050405020304" pitchFamily="18" charset="0"/>
                <a:cs typeface="Times New Roman" panose="02020603050405020304" pitchFamily="18" charset="0"/>
              </a:rPr>
              <a:t>tài</a:t>
            </a:r>
            <a:r>
              <a:rPr lang="en-US" sz="2800" i="1" u="sng" dirty="0">
                <a:solidFill>
                  <a:srgbClr val="FF0000"/>
                </a:solidFill>
                <a:latin typeface="Times New Roman" panose="02020603050405020304" pitchFamily="18" charset="0"/>
                <a:cs typeface="Times New Roman" panose="02020603050405020304" pitchFamily="18" charset="0"/>
              </a:rPr>
              <a:t> </a:t>
            </a:r>
            <a:r>
              <a:rPr lang="en-US" sz="2800" i="1" u="sng" dirty="0" err="1">
                <a:solidFill>
                  <a:srgbClr val="FF0000"/>
                </a:solidFill>
                <a:latin typeface="Times New Roman" panose="02020603050405020304" pitchFamily="18" charset="0"/>
                <a:cs typeface="Times New Roman" panose="02020603050405020304" pitchFamily="18" charset="0"/>
              </a:rPr>
              <a:t>sản</a:t>
            </a:r>
            <a:r>
              <a:rPr lang="en-US" sz="2800" i="1" u="sng" dirty="0">
                <a:solidFill>
                  <a:srgbClr val="FF0000"/>
                </a:solidFill>
                <a:latin typeface="Times New Roman" panose="02020603050405020304" pitchFamily="18" charset="0"/>
                <a:cs typeface="Times New Roman" panose="02020603050405020304" pitchFamily="18" charset="0"/>
              </a:rPr>
              <a:t> </a:t>
            </a:r>
            <a:r>
              <a:rPr lang="en-US" sz="2800" i="1" u="sng" dirty="0" err="1">
                <a:solidFill>
                  <a:srgbClr val="FF0000"/>
                </a:solidFill>
                <a:latin typeface="Times New Roman" panose="02020603050405020304" pitchFamily="18" charset="0"/>
                <a:cs typeface="Times New Roman" panose="02020603050405020304" pitchFamily="18" charset="0"/>
              </a:rPr>
              <a:t>tài</a:t>
            </a:r>
            <a:r>
              <a:rPr lang="en-US" sz="2800" i="1" u="sng" dirty="0">
                <a:solidFill>
                  <a:srgbClr val="FF0000"/>
                </a:solidFill>
                <a:latin typeface="Times New Roman" panose="02020603050405020304" pitchFamily="18" charset="0"/>
                <a:cs typeface="Times New Roman" panose="02020603050405020304" pitchFamily="18" charset="0"/>
              </a:rPr>
              <a:t> </a:t>
            </a:r>
            <a:r>
              <a:rPr lang="en-US" sz="2800" i="1" u="sng" dirty="0" err="1">
                <a:solidFill>
                  <a:srgbClr val="FF0000"/>
                </a:solidFill>
                <a:latin typeface="Times New Roman" panose="02020603050405020304" pitchFamily="18" charset="0"/>
                <a:cs typeface="Times New Roman" panose="02020603050405020304" pitchFamily="18" charset="0"/>
              </a:rPr>
              <a:t>chính</a:t>
            </a:r>
            <a:endParaRPr lang="en-US" sz="2800" i="1" u="sng" dirty="0">
              <a:solidFill>
                <a:srgbClr val="FF0000"/>
              </a:solidFill>
              <a:latin typeface="Times New Roman" panose="02020603050405020304" pitchFamily="18" charset="0"/>
              <a:cs typeface="Times New Roman" panose="02020603050405020304" pitchFamily="18" charset="0"/>
            </a:endParaRPr>
          </a:p>
          <a:p>
            <a:pPr algn="just">
              <a:buFont typeface="Wingdings" pitchFamily="2" charset="2"/>
              <a:buChar char="ü"/>
            </a:pPr>
            <a:r>
              <a:rPr lang="en-US" sz="2800" i="1" dirty="0" err="1">
                <a:latin typeface="Times New Roman" panose="02020603050405020304" pitchFamily="18" charset="0"/>
                <a:cs typeface="Times New Roman" panose="02020603050405020304" pitchFamily="18" charset="0"/>
              </a:rPr>
              <a:t>Hoạt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động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kinh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doanh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hàng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mang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tính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chất</a:t>
            </a:r>
            <a:r>
              <a:rPr lang="en-US" sz="2800" i="1" dirty="0">
                <a:latin typeface="Times New Roman" panose="02020603050405020304" pitchFamily="18" charset="0"/>
                <a:cs typeface="Times New Roman" panose="02020603050405020304" pitchFamily="18" charset="0"/>
              </a:rPr>
              <a:t> </a:t>
            </a:r>
            <a:r>
              <a:rPr lang="en-US" sz="2800" i="1" u="sng" dirty="0" err="1">
                <a:solidFill>
                  <a:srgbClr val="FF0000"/>
                </a:solidFill>
                <a:latin typeface="Times New Roman" panose="02020603050405020304" pitchFamily="18" charset="0"/>
                <a:cs typeface="Times New Roman" panose="02020603050405020304" pitchFamily="18" charset="0"/>
              </a:rPr>
              <a:t>trung</a:t>
            </a:r>
            <a:r>
              <a:rPr lang="en-US" sz="2800" i="1" u="sng" dirty="0">
                <a:solidFill>
                  <a:srgbClr val="FF0000"/>
                </a:solidFill>
                <a:latin typeface="Times New Roman" panose="02020603050405020304" pitchFamily="18" charset="0"/>
                <a:cs typeface="Times New Roman" panose="02020603050405020304" pitchFamily="18" charset="0"/>
              </a:rPr>
              <a:t> </a:t>
            </a:r>
            <a:r>
              <a:rPr lang="en-US" sz="2800" i="1" u="sng" dirty="0" err="1">
                <a:solidFill>
                  <a:srgbClr val="FF0000"/>
                </a:solidFill>
                <a:latin typeface="Times New Roman" panose="02020603050405020304" pitchFamily="18" charset="0"/>
                <a:cs typeface="Times New Roman" panose="02020603050405020304" pitchFamily="18" charset="0"/>
              </a:rPr>
              <a:t>gian</a:t>
            </a:r>
            <a:r>
              <a:rPr lang="en-US" sz="2800" i="1" u="sng" dirty="0">
                <a:solidFill>
                  <a:srgbClr val="FF0000"/>
                </a:solidFill>
                <a:latin typeface="Times New Roman" panose="02020603050405020304" pitchFamily="18" charset="0"/>
                <a:cs typeface="Times New Roman" panose="02020603050405020304" pitchFamily="18" charset="0"/>
              </a:rPr>
              <a:t> </a:t>
            </a:r>
            <a:r>
              <a:rPr lang="en-US" sz="2800" i="1" u="sng" dirty="0" err="1">
                <a:solidFill>
                  <a:srgbClr val="FF0000"/>
                </a:solidFill>
                <a:latin typeface="Times New Roman" panose="02020603050405020304" pitchFamily="18" charset="0"/>
                <a:cs typeface="Times New Roman" panose="02020603050405020304" pitchFamily="18" charset="0"/>
              </a:rPr>
              <a:t>tín</a:t>
            </a:r>
            <a:r>
              <a:rPr lang="en-US" sz="2800" i="1" u="sng" dirty="0">
                <a:solidFill>
                  <a:srgbClr val="FF0000"/>
                </a:solidFill>
                <a:latin typeface="Times New Roman" panose="02020603050405020304" pitchFamily="18" charset="0"/>
                <a:cs typeface="Times New Roman" panose="02020603050405020304" pitchFamily="18" charset="0"/>
              </a:rPr>
              <a:t> </a:t>
            </a:r>
            <a:r>
              <a:rPr lang="en-US" sz="2800" i="1" u="sng" dirty="0" err="1">
                <a:solidFill>
                  <a:srgbClr val="FF0000"/>
                </a:solidFill>
                <a:latin typeface="Times New Roman" panose="02020603050405020304" pitchFamily="18" charset="0"/>
                <a:cs typeface="Times New Roman" panose="02020603050405020304" pitchFamily="18" charset="0"/>
              </a:rPr>
              <a:t>dụng</a:t>
            </a:r>
            <a:endParaRPr lang="en-US" sz="2800" i="1" u="sng" dirty="0">
              <a:solidFill>
                <a:srgbClr val="FF0000"/>
              </a:solidFill>
              <a:latin typeface="Times New Roman" panose="02020603050405020304" pitchFamily="18" charset="0"/>
              <a:cs typeface="Times New Roman" panose="02020603050405020304" pitchFamily="18" charset="0"/>
            </a:endParaRPr>
          </a:p>
          <a:p>
            <a:pPr algn="just">
              <a:buFont typeface="Wingdings" pitchFamily="2" charset="2"/>
              <a:buChar char="ü"/>
            </a:pPr>
            <a:r>
              <a:rPr lang="en-US" sz="2800" i="1" dirty="0" err="1">
                <a:latin typeface="Times New Roman" panose="02020603050405020304" pitchFamily="18" charset="0"/>
                <a:cs typeface="Times New Roman" panose="02020603050405020304" pitchFamily="18" charset="0"/>
              </a:rPr>
              <a:t>Chịu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sự</a:t>
            </a:r>
            <a:r>
              <a:rPr lang="en-US" sz="2800" i="1" dirty="0">
                <a:latin typeface="Times New Roman" panose="02020603050405020304" pitchFamily="18" charset="0"/>
                <a:cs typeface="Times New Roman" panose="02020603050405020304" pitchFamily="18" charset="0"/>
              </a:rPr>
              <a:t> chi </a:t>
            </a:r>
            <a:r>
              <a:rPr lang="en-US" sz="2800" i="1" dirty="0" err="1">
                <a:latin typeface="Times New Roman" panose="02020603050405020304" pitchFamily="18" charset="0"/>
                <a:cs typeface="Times New Roman" panose="02020603050405020304" pitchFamily="18" charset="0"/>
              </a:rPr>
              <a:t>phối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mẽ</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môi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trường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kinh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tế</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hội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hóa</a:t>
            </a:r>
            <a:endParaRPr lang="en-US" sz="2800" i="1" dirty="0">
              <a:latin typeface="Times New Roman" panose="02020603050405020304" pitchFamily="18" charset="0"/>
              <a:cs typeface="Times New Roman" panose="02020603050405020304" pitchFamily="18" charset="0"/>
            </a:endParaRPr>
          </a:p>
          <a:p>
            <a:pPr algn="just">
              <a:buFont typeface="Wingdings" pitchFamily="2" charset="2"/>
              <a:buChar char="ü"/>
            </a:pPr>
            <a:r>
              <a:rPr lang="en-US" sz="2800" i="1" dirty="0" err="1">
                <a:latin typeface="Times New Roman" panose="02020603050405020304" pitchFamily="18" charset="0"/>
                <a:cs typeface="Times New Roman" panose="02020603050405020304" pitchFamily="18" charset="0"/>
              </a:rPr>
              <a:t>Hoạt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động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kinh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doanh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đặc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biệt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u="sng" dirty="0" err="1">
                <a:solidFill>
                  <a:srgbClr val="FF0000"/>
                </a:solidFill>
                <a:latin typeface="Times New Roman" panose="02020603050405020304" pitchFamily="18" charset="0"/>
                <a:cs typeface="Times New Roman" panose="02020603050405020304" pitchFamily="18" charset="0"/>
              </a:rPr>
              <a:t>rủi</a:t>
            </a:r>
            <a:r>
              <a:rPr lang="en-US" sz="2800" i="1" u="sng" dirty="0">
                <a:solidFill>
                  <a:srgbClr val="FF0000"/>
                </a:solidFill>
                <a:latin typeface="Times New Roman" panose="02020603050405020304" pitchFamily="18" charset="0"/>
                <a:cs typeface="Times New Roman" panose="02020603050405020304" pitchFamily="18" charset="0"/>
              </a:rPr>
              <a:t> </a:t>
            </a:r>
            <a:r>
              <a:rPr lang="en-US" sz="2800" i="1" u="sng" dirty="0" err="1">
                <a:solidFill>
                  <a:srgbClr val="FF0000"/>
                </a:solidFill>
                <a:latin typeface="Times New Roman" panose="02020603050405020304" pitchFamily="18" charset="0"/>
                <a:cs typeface="Times New Roman" panose="02020603050405020304" pitchFamily="18" charset="0"/>
              </a:rPr>
              <a:t>ro</a:t>
            </a:r>
            <a:r>
              <a:rPr lang="en-US" sz="2800" i="1" u="sng" dirty="0">
                <a:solidFill>
                  <a:srgbClr val="FF0000"/>
                </a:solidFill>
                <a:latin typeface="Times New Roman" panose="02020603050405020304" pitchFamily="18" charset="0"/>
                <a:cs typeface="Times New Roman" panose="02020603050405020304" pitchFamily="18" charset="0"/>
              </a:rPr>
              <a:t> </a:t>
            </a:r>
            <a:r>
              <a:rPr lang="en-US" sz="2800" i="1" u="sng" dirty="0" err="1">
                <a:solidFill>
                  <a:srgbClr val="FF0000"/>
                </a:solidFill>
                <a:latin typeface="Times New Roman" panose="02020603050405020304" pitchFamily="18" charset="0"/>
                <a:cs typeface="Times New Roman" panose="02020603050405020304" pitchFamily="18" charset="0"/>
              </a:rPr>
              <a:t>hệ</a:t>
            </a:r>
            <a:r>
              <a:rPr lang="en-US" sz="2800" i="1" u="sng" dirty="0">
                <a:solidFill>
                  <a:srgbClr val="FF0000"/>
                </a:solidFill>
                <a:latin typeface="Times New Roman" panose="02020603050405020304" pitchFamily="18" charset="0"/>
                <a:cs typeface="Times New Roman" panose="02020603050405020304" pitchFamily="18" charset="0"/>
              </a:rPr>
              <a:t> </a:t>
            </a:r>
            <a:r>
              <a:rPr lang="en-US" sz="2800" i="1" u="sng" dirty="0" err="1">
                <a:solidFill>
                  <a:srgbClr val="FF0000"/>
                </a:solidFill>
                <a:latin typeface="Times New Roman" panose="02020603050405020304" pitchFamily="18" charset="0"/>
                <a:cs typeface="Times New Roman" panose="02020603050405020304" pitchFamily="18" charset="0"/>
              </a:rPr>
              <a:t>thống</a:t>
            </a:r>
            <a:r>
              <a:rPr lang="en-US" sz="2800" i="1" u="sng" dirty="0">
                <a:solidFill>
                  <a:srgbClr val="FF0000"/>
                </a:solidFill>
                <a:latin typeface="Times New Roman" panose="02020603050405020304" pitchFamily="18" charset="0"/>
                <a:cs typeface="Times New Roman" panose="02020603050405020304" pitchFamily="18" charset="0"/>
              </a:rPr>
              <a:t> </a:t>
            </a:r>
            <a:r>
              <a:rPr lang="en-US" sz="2800" i="1" u="sng" dirty="0" err="1">
                <a:solidFill>
                  <a:srgbClr val="FF0000"/>
                </a:solidFill>
                <a:latin typeface="Times New Roman" panose="02020603050405020304" pitchFamily="18" charset="0"/>
                <a:cs typeface="Times New Roman" panose="02020603050405020304" pitchFamily="18" charset="0"/>
              </a:rPr>
              <a:t>cao</a:t>
            </a:r>
            <a:endParaRPr lang="en-US" sz="2800" i="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593390"/>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1143001"/>
            <a:ext cx="8229600" cy="4846850"/>
          </a:xfrm>
        </p:spPr>
        <p:txBody>
          <a:bodyPr>
            <a:normAutofit/>
          </a:bodyPr>
          <a:lstStyle/>
          <a:p>
            <a:pPr algn="just">
              <a:buNone/>
            </a:pPr>
            <a:r>
              <a:rPr lang="en-US" sz="2800" b="1" dirty="0" err="1" smtClean="0">
                <a:latin typeface="Times New Roman" panose="02020603050405020304" pitchFamily="18" charset="0"/>
                <a:cs typeface="Times New Roman" panose="02020603050405020304" pitchFamily="18" charset="0"/>
              </a:rPr>
              <a:t>Phân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loại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ngân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hàng</a:t>
            </a:r>
            <a:endParaRPr lang="en-US" sz="2800" b="1" dirty="0" smtClean="0">
              <a:latin typeface="Times New Roman" panose="02020603050405020304" pitchFamily="18" charset="0"/>
              <a:cs typeface="Times New Roman" panose="02020603050405020304" pitchFamily="18" charset="0"/>
            </a:endParaRPr>
          </a:p>
          <a:p>
            <a:pPr algn="just">
              <a:buNone/>
            </a:pPr>
            <a:r>
              <a:rPr lang="en-US" sz="2800" b="1" dirty="0" err="1" smtClean="0">
                <a:latin typeface="Times New Roman" panose="02020603050405020304" pitchFamily="18" charset="0"/>
                <a:cs typeface="Times New Roman" panose="02020603050405020304" pitchFamily="18" charset="0"/>
              </a:rPr>
              <a:t>Phân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loại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theo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mô</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hình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hoạt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động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của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ngân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hàng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thương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mại</a:t>
            </a:r>
            <a:endParaRPr lang="en-US" sz="2800" b="1" dirty="0" smtClean="0">
              <a:latin typeface="Times New Roman" panose="02020603050405020304" pitchFamily="18" charset="0"/>
              <a:cs typeface="Times New Roman" panose="02020603050405020304" pitchFamily="18" charset="0"/>
            </a:endParaRPr>
          </a:p>
          <a:p>
            <a:pPr algn="just">
              <a:buFontTx/>
              <a:buChar char="-"/>
            </a:pPr>
            <a:r>
              <a:rPr lang="en-US" sz="2800" i="1" dirty="0">
                <a:solidFill>
                  <a:srgbClr val="FF0000"/>
                </a:solidFill>
                <a:latin typeface="Times New Roman" panose="02020603050405020304" pitchFamily="18" charset="0"/>
                <a:cs typeface="Times New Roman" panose="02020603050405020304" pitchFamily="18" charset="0"/>
              </a:rPr>
              <a:t>Ngân </a:t>
            </a:r>
            <a:r>
              <a:rPr lang="en-US" sz="2800" i="1" dirty="0" err="1">
                <a:solidFill>
                  <a:srgbClr val="FF0000"/>
                </a:solidFill>
                <a:latin typeface="Times New Roman" panose="02020603050405020304" pitchFamily="18" charset="0"/>
                <a:cs typeface="Times New Roman" panose="02020603050405020304" pitchFamily="18" charset="0"/>
              </a:rPr>
              <a:t>hàng</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chuyên</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doanh</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chỉ</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cung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cấp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sản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phẩm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nhóm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tượng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hàng</a:t>
            </a:r>
            <a:endParaRPr lang="en-US" sz="2800" i="1" dirty="0">
              <a:latin typeface="Times New Roman" panose="02020603050405020304" pitchFamily="18" charset="0"/>
              <a:cs typeface="Times New Roman" panose="02020603050405020304" pitchFamily="18" charset="0"/>
            </a:endParaRPr>
          </a:p>
          <a:p>
            <a:pPr algn="just">
              <a:buFontTx/>
              <a:buChar char="-"/>
            </a:pPr>
            <a:r>
              <a:rPr lang="en-US" sz="2800" i="1" dirty="0">
                <a:solidFill>
                  <a:srgbClr val="FF0000"/>
                </a:solidFill>
                <a:latin typeface="Times New Roman" panose="02020603050405020304" pitchFamily="18" charset="0"/>
                <a:cs typeface="Times New Roman" panose="02020603050405020304" pitchFamily="18" charset="0"/>
              </a:rPr>
              <a:t>Ngân </a:t>
            </a:r>
            <a:r>
              <a:rPr lang="en-US" sz="2800" i="1" dirty="0" err="1">
                <a:solidFill>
                  <a:srgbClr val="FF0000"/>
                </a:solidFill>
                <a:latin typeface="Times New Roman" panose="02020603050405020304" pitchFamily="18" charset="0"/>
                <a:cs typeface="Times New Roman" panose="02020603050405020304" pitchFamily="18" charset="0"/>
              </a:rPr>
              <a:t>hàng</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kinh</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doanh</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tổng</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hợp</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phục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vụ</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ngành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tượng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dịch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vụ</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hàng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truyền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thống</a:t>
            </a:r>
            <a:endParaRPr lang="en-US" sz="2800" i="1" dirty="0">
              <a:latin typeface="Times New Roman" panose="02020603050405020304" pitchFamily="18" charset="0"/>
              <a:cs typeface="Times New Roman" panose="02020603050405020304" pitchFamily="18" charset="0"/>
            </a:endParaRPr>
          </a:p>
          <a:p>
            <a:pPr algn="just">
              <a:buFontTx/>
              <a:buChar char="-"/>
            </a:pPr>
            <a:r>
              <a:rPr lang="en-US" sz="2800" i="1" dirty="0">
                <a:solidFill>
                  <a:srgbClr val="FF0000"/>
                </a:solidFill>
                <a:latin typeface="Times New Roman" panose="02020603050405020304" pitchFamily="18" charset="0"/>
                <a:cs typeface="Times New Roman" panose="02020603050405020304" pitchFamily="18" charset="0"/>
              </a:rPr>
              <a:t>Ngân </a:t>
            </a:r>
            <a:r>
              <a:rPr lang="en-US" sz="2800" i="1" dirty="0" err="1">
                <a:solidFill>
                  <a:srgbClr val="FF0000"/>
                </a:solidFill>
                <a:latin typeface="Times New Roman" panose="02020603050405020304" pitchFamily="18" charset="0"/>
                <a:cs typeface="Times New Roman" panose="02020603050405020304" pitchFamily="18" charset="0"/>
              </a:rPr>
              <a:t>hàng</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đa</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solidFill>
                  <a:srgbClr val="FF0000"/>
                </a:solidFill>
                <a:latin typeface="Times New Roman" panose="02020603050405020304" pitchFamily="18" charset="0"/>
                <a:cs typeface="Times New Roman" panose="02020603050405020304" pitchFamily="18" charset="0"/>
              </a:rPr>
              <a:t>năng</a:t>
            </a:r>
            <a:r>
              <a:rPr lang="en-US" sz="2800" i="1" dirty="0">
                <a:solidFill>
                  <a:srgbClr val="FF0000"/>
                </a:solidFill>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năng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trực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tiếp</a:t>
            </a:r>
            <a:r>
              <a:rPr lang="en-US" sz="2800" i="1" dirty="0">
                <a:latin typeface="Times New Roman" panose="02020603050405020304" pitchFamily="18" charset="0"/>
                <a:cs typeface="Times New Roman" panose="02020603050405020304" pitchFamily="18" charset="0"/>
              </a:rPr>
              <a:t> ; </a:t>
            </a:r>
            <a:r>
              <a:rPr lang="en-US" sz="2800" i="1" dirty="0" err="1">
                <a:latin typeface="Times New Roman" panose="02020603050405020304" pitchFamily="18" charset="0"/>
                <a:cs typeface="Times New Roman" panose="02020603050405020304" pitchFamily="18" charset="0"/>
              </a:rPr>
              <a:t>đa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năng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gián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tiếp</a:t>
            </a:r>
            <a:endParaRPr lang="en-US" sz="2800" i="1" dirty="0">
              <a:latin typeface="Times New Roman" panose="02020603050405020304" pitchFamily="18" charset="0"/>
              <a:cs typeface="Times New Roman" panose="02020603050405020304" pitchFamily="18" charset="0"/>
            </a:endParaRPr>
          </a:p>
          <a:p>
            <a:pPr algn="just">
              <a:buNone/>
            </a:pPr>
            <a:endParaRPr lang="en-US" sz="2800" dirty="0">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2286000" y="202692"/>
            <a:ext cx="4572001" cy="76200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t">
            <a:noAutofit/>
          </a:bodyPr>
          <a:lstStyle>
            <a:lvl1pPr algn="ctr" defTabSz="914400" rtl="0" eaLnBrk="1" latinLnBrk="0" hangingPunct="1">
              <a:lnSpc>
                <a:spcPct val="90000"/>
              </a:lnSpc>
              <a:spcBef>
                <a:spcPct val="0"/>
              </a:spcBef>
              <a:buNone/>
              <a:defRPr sz="2600" kern="1200" cap="all" spc="200" baseline="0">
                <a:solidFill>
                  <a:schemeClr val="tx1">
                    <a:lumMod val="85000"/>
                    <a:lumOff val="15000"/>
                  </a:schemeClr>
                </a:solidFill>
                <a:latin typeface="+mj-lt"/>
                <a:ea typeface="+mj-ea"/>
                <a:cs typeface="+mj-cs"/>
              </a:defRPr>
            </a:lvl1pPr>
          </a:lstStyle>
          <a:p>
            <a:r>
              <a:rPr lang="en-US" sz="3600" b="1" u="sng" dirty="0" smtClean="0">
                <a:latin typeface="Times New Roman" panose="02020603050405020304" pitchFamily="18" charset="0"/>
                <a:cs typeface="Times New Roman" panose="02020603050405020304" pitchFamily="18" charset="0"/>
              </a:rPr>
              <a:t>NGÂN HÀNG</a:t>
            </a:r>
            <a:br>
              <a:rPr lang="en-US" sz="3600" b="1" u="sng" dirty="0" smtClean="0">
                <a:latin typeface="Times New Roman" panose="02020603050405020304" pitchFamily="18" charset="0"/>
                <a:cs typeface="Times New Roman" panose="02020603050405020304" pitchFamily="18" charset="0"/>
              </a:rPr>
            </a:br>
            <a:endParaRPr lang="en-US" sz="36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2811815"/>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04800"/>
            <a:ext cx="4495800" cy="990600"/>
          </a:xfrm>
        </p:spPr>
        <p:txBody>
          <a:bodyPr>
            <a:normAutofit/>
          </a:bodyPr>
          <a:lstStyle/>
          <a:p>
            <a:r>
              <a:rPr lang="en-US" sz="4400" b="1" dirty="0" err="1" smtClean="0">
                <a:latin typeface="Times New Roman" panose="02020603050405020304" pitchFamily="18" charset="0"/>
                <a:cs typeface="Times New Roman" panose="02020603050405020304" pitchFamily="18" charset="0"/>
              </a:rPr>
              <a:t>Bài</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tập</a:t>
            </a:r>
            <a:r>
              <a:rPr lang="en-US" sz="4400" b="1" dirty="0" smtClean="0">
                <a:latin typeface="Times New Roman" panose="02020603050405020304" pitchFamily="18" charset="0"/>
                <a:cs typeface="Times New Roman" panose="02020603050405020304" pitchFamily="18" charset="0"/>
              </a:rPr>
              <a:t> </a:t>
            </a:r>
            <a:endParaRPr lang="en-US" sz="4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447800"/>
            <a:ext cx="8686800" cy="5029200"/>
          </a:xfrm>
        </p:spPr>
        <p:txBody>
          <a:bodyPr>
            <a:normAutofit/>
          </a:bodyPr>
          <a:lstStyle/>
          <a:p>
            <a:pPr algn="just">
              <a:lnSpc>
                <a:spcPct val="150000"/>
              </a:lnSpc>
              <a:buNone/>
            </a:pPr>
            <a:r>
              <a:rPr lang="en-US" sz="2400" b="1" i="1" u="sng" dirty="0" smtClean="0">
                <a:latin typeface="Times New Roman" panose="02020603050405020304" pitchFamily="18" charset="0"/>
                <a:cs typeface="Times New Roman" panose="02020603050405020304" pitchFamily="18" charset="0"/>
              </a:rPr>
              <a:t>Cho </a:t>
            </a:r>
            <a:r>
              <a:rPr lang="en-US" sz="2400" b="1" i="1" u="sng" dirty="0" err="1" smtClean="0">
                <a:latin typeface="Times New Roman" panose="02020603050405020304" pitchFamily="18" charset="0"/>
                <a:cs typeface="Times New Roman" panose="02020603050405020304" pitchFamily="18" charset="0"/>
              </a:rPr>
              <a:t>biết</a:t>
            </a:r>
            <a:r>
              <a:rPr lang="en-US" sz="2400" b="1" i="1" u="sng" dirty="0" smtClean="0">
                <a:latin typeface="Times New Roman" panose="02020603050405020304" pitchFamily="18" charset="0"/>
                <a:cs typeface="Times New Roman" panose="02020603050405020304" pitchFamily="18" charset="0"/>
              </a:rPr>
              <a:t> </a:t>
            </a:r>
            <a:r>
              <a:rPr lang="en-US" sz="2400" b="1" i="1" u="sng" dirty="0" err="1" smtClean="0">
                <a:latin typeface="Times New Roman" panose="02020603050405020304" pitchFamily="18" charset="0"/>
                <a:cs typeface="Times New Roman" panose="02020603050405020304" pitchFamily="18" charset="0"/>
              </a:rPr>
              <a:t>các</a:t>
            </a:r>
            <a:r>
              <a:rPr lang="en-US" sz="2400" b="1" i="1" u="sng" dirty="0" smtClean="0">
                <a:latin typeface="Times New Roman" panose="02020603050405020304" pitchFamily="18" charset="0"/>
                <a:cs typeface="Times New Roman" panose="02020603050405020304" pitchFamily="18" charset="0"/>
              </a:rPr>
              <a:t> </a:t>
            </a:r>
            <a:r>
              <a:rPr lang="en-US" sz="2400" b="1" i="1" u="sng" dirty="0" err="1" smtClean="0">
                <a:latin typeface="Times New Roman" panose="02020603050405020304" pitchFamily="18" charset="0"/>
                <a:cs typeface="Times New Roman" panose="02020603050405020304" pitchFamily="18" charset="0"/>
              </a:rPr>
              <a:t>nhận</a:t>
            </a:r>
            <a:r>
              <a:rPr lang="en-US" sz="2400" b="1" i="1" u="sng" dirty="0" smtClean="0">
                <a:latin typeface="Times New Roman" panose="02020603050405020304" pitchFamily="18" charset="0"/>
                <a:cs typeface="Times New Roman" panose="02020603050405020304" pitchFamily="18" charset="0"/>
              </a:rPr>
              <a:t> </a:t>
            </a:r>
            <a:r>
              <a:rPr lang="en-US" sz="2400" b="1" i="1" u="sng" dirty="0" err="1" smtClean="0">
                <a:latin typeface="Times New Roman" panose="02020603050405020304" pitchFamily="18" charset="0"/>
                <a:cs typeface="Times New Roman" panose="02020603050405020304" pitchFamily="18" charset="0"/>
              </a:rPr>
              <a:t>định</a:t>
            </a:r>
            <a:r>
              <a:rPr lang="en-US" sz="2400" b="1" i="1" u="sng" dirty="0" smtClean="0">
                <a:latin typeface="Times New Roman" panose="02020603050405020304" pitchFamily="18" charset="0"/>
                <a:cs typeface="Times New Roman" panose="02020603050405020304" pitchFamily="18" charset="0"/>
              </a:rPr>
              <a:t> </a:t>
            </a:r>
            <a:r>
              <a:rPr lang="en-US" sz="2400" b="1" i="1" u="sng" dirty="0" err="1" smtClean="0">
                <a:latin typeface="Times New Roman" panose="02020603050405020304" pitchFamily="18" charset="0"/>
                <a:cs typeface="Times New Roman" panose="02020603050405020304" pitchFamily="18" charset="0"/>
              </a:rPr>
              <a:t>sau</a:t>
            </a:r>
            <a:r>
              <a:rPr lang="en-US" sz="2400" b="1" i="1" u="sng" dirty="0" smtClean="0">
                <a:latin typeface="Times New Roman" panose="02020603050405020304" pitchFamily="18" charset="0"/>
                <a:cs typeface="Times New Roman" panose="02020603050405020304" pitchFamily="18" charset="0"/>
              </a:rPr>
              <a:t> </a:t>
            </a:r>
            <a:r>
              <a:rPr lang="en-US" sz="2400" b="1" i="1" u="sng" dirty="0" err="1" smtClean="0">
                <a:latin typeface="Times New Roman" panose="02020603050405020304" pitchFamily="18" charset="0"/>
                <a:cs typeface="Times New Roman" panose="02020603050405020304" pitchFamily="18" charset="0"/>
              </a:rPr>
              <a:t>đúng</a:t>
            </a:r>
            <a:r>
              <a:rPr lang="en-US" sz="2400" b="1" i="1" u="sng" dirty="0" smtClean="0">
                <a:latin typeface="Times New Roman" panose="02020603050405020304" pitchFamily="18" charset="0"/>
                <a:cs typeface="Times New Roman" panose="02020603050405020304" pitchFamily="18" charset="0"/>
              </a:rPr>
              <a:t>/ </a:t>
            </a:r>
            <a:r>
              <a:rPr lang="en-US" sz="2400" b="1" i="1" u="sng" dirty="0" err="1" smtClean="0">
                <a:latin typeface="Times New Roman" panose="02020603050405020304" pitchFamily="18" charset="0"/>
                <a:cs typeface="Times New Roman" panose="02020603050405020304" pitchFamily="18" charset="0"/>
              </a:rPr>
              <a:t>sai</a:t>
            </a:r>
            <a:r>
              <a:rPr lang="en-US" sz="2400" b="1" i="1" u="sng" dirty="0" smtClean="0">
                <a:latin typeface="Times New Roman" panose="02020603050405020304" pitchFamily="18" charset="0"/>
                <a:cs typeface="Times New Roman" panose="02020603050405020304" pitchFamily="18" charset="0"/>
              </a:rPr>
              <a:t>, </a:t>
            </a:r>
            <a:r>
              <a:rPr lang="en-US" sz="2400" b="1" i="1" u="sng" dirty="0" err="1" smtClean="0">
                <a:latin typeface="Times New Roman" panose="02020603050405020304" pitchFamily="18" charset="0"/>
                <a:cs typeface="Times New Roman" panose="02020603050405020304" pitchFamily="18" charset="0"/>
              </a:rPr>
              <a:t>giải</a:t>
            </a:r>
            <a:r>
              <a:rPr lang="en-US" sz="2400" b="1" i="1" u="sng" dirty="0" smtClean="0">
                <a:latin typeface="Times New Roman" panose="02020603050405020304" pitchFamily="18" charset="0"/>
                <a:cs typeface="Times New Roman" panose="02020603050405020304" pitchFamily="18" charset="0"/>
              </a:rPr>
              <a:t> </a:t>
            </a:r>
            <a:r>
              <a:rPr lang="en-US" sz="2400" b="1" i="1" u="sng" dirty="0" err="1" smtClean="0">
                <a:latin typeface="Times New Roman" panose="02020603050405020304" pitchFamily="18" charset="0"/>
                <a:cs typeface="Times New Roman" panose="02020603050405020304" pitchFamily="18" charset="0"/>
              </a:rPr>
              <a:t>thích</a:t>
            </a:r>
            <a:endParaRPr lang="en-US" sz="2400" b="1" i="1" u="sng" dirty="0" smtClean="0">
              <a:latin typeface="Times New Roman" panose="02020603050405020304" pitchFamily="18" charset="0"/>
              <a:cs typeface="Times New Roman" panose="02020603050405020304" pitchFamily="18" charset="0"/>
            </a:endParaRPr>
          </a:p>
          <a:p>
            <a:pPr marL="347663" indent="-347663" algn="just">
              <a:lnSpc>
                <a:spcPct val="150000"/>
              </a:lnSpc>
              <a:buAutoNum type="arabicPeriod"/>
            </a:pPr>
            <a:r>
              <a:rPr lang="en-US" sz="2400" dirty="0" err="1" smtClean="0">
                <a:solidFill>
                  <a:schemeClr val="tx1"/>
                </a:solidFill>
                <a:latin typeface="Times New Roman" panose="02020603050405020304" pitchFamily="18" charset="0"/>
                <a:cs typeface="Times New Roman" panose="02020603050405020304" pitchFamily="18" charset="0"/>
              </a:rPr>
              <a:t>Tổ</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chức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tín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dụng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là</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các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ngân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hàng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thương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mại</a:t>
            </a:r>
            <a:endParaRPr lang="en-US" sz="2400" dirty="0" smtClean="0">
              <a:solidFill>
                <a:schemeClr val="tx1"/>
              </a:solidFill>
              <a:latin typeface="Times New Roman" panose="02020603050405020304" pitchFamily="18" charset="0"/>
              <a:cs typeface="Times New Roman" panose="02020603050405020304" pitchFamily="18" charset="0"/>
            </a:endParaRPr>
          </a:p>
          <a:p>
            <a:pPr marL="347663" indent="-347663" algn="just">
              <a:lnSpc>
                <a:spcPct val="150000"/>
              </a:lnSpc>
              <a:buAutoNum type="arabicPeriod"/>
            </a:pPr>
            <a:r>
              <a:rPr lang="en-US" sz="2400" dirty="0" smtClean="0">
                <a:solidFill>
                  <a:schemeClr val="tx1"/>
                </a:solidFill>
                <a:latin typeface="Times New Roman" panose="02020603050405020304" pitchFamily="18" charset="0"/>
                <a:cs typeface="Times New Roman" panose="02020603050405020304" pitchFamily="18" charset="0"/>
              </a:rPr>
              <a:t>Ngân </a:t>
            </a:r>
            <a:r>
              <a:rPr lang="en-US" sz="2400" dirty="0" err="1" smtClean="0">
                <a:solidFill>
                  <a:schemeClr val="tx1"/>
                </a:solidFill>
                <a:latin typeface="Times New Roman" panose="02020603050405020304" pitchFamily="18" charset="0"/>
                <a:cs typeface="Times New Roman" panose="02020603050405020304" pitchFamily="18" charset="0"/>
              </a:rPr>
              <a:t>hàng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phát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triển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hoạt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động</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dựa</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trên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nguồn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vốn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cấp</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phát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của</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chính</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phủ</a:t>
            </a:r>
            <a:endParaRPr lang="en-US" sz="2400" dirty="0" smtClean="0">
              <a:solidFill>
                <a:schemeClr val="tx1"/>
              </a:solidFill>
              <a:latin typeface="Times New Roman" panose="02020603050405020304" pitchFamily="18" charset="0"/>
              <a:cs typeface="Times New Roman" panose="02020603050405020304" pitchFamily="18" charset="0"/>
            </a:endParaRPr>
          </a:p>
          <a:p>
            <a:pPr marL="463550" indent="-463550" algn="just">
              <a:lnSpc>
                <a:spcPct val="150000"/>
              </a:lnSpc>
              <a:buNone/>
            </a:pPr>
            <a:r>
              <a:rPr lang="en-US" sz="2400" dirty="0">
                <a:solidFill>
                  <a:schemeClr val="accent2"/>
                </a:solidFill>
                <a:latin typeface="Times New Roman" panose="02020603050405020304" pitchFamily="18" charset="0"/>
                <a:cs typeface="Times New Roman" panose="02020603050405020304" pitchFamily="18" charset="0"/>
              </a:rPr>
              <a:t>3</a:t>
            </a:r>
            <a:r>
              <a:rPr lang="en-US" sz="2400" dirty="0" smtClean="0">
                <a:solidFill>
                  <a:schemeClr val="accent2"/>
                </a:solidFill>
                <a:latin typeface="Times New Roman" panose="02020603050405020304" pitchFamily="18" charset="0"/>
                <a:cs typeface="Times New Roman" panose="02020603050405020304" pitchFamily="18" charset="0"/>
              </a:rPr>
              <a: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công</a:t>
            </a:r>
            <a:r>
              <a:rPr lang="en-US" sz="2400" dirty="0">
                <a:solidFill>
                  <a:schemeClr val="tx1"/>
                </a:solidFill>
                <a:latin typeface="Times New Roman" panose="02020603050405020304" pitchFamily="18" charset="0"/>
                <a:cs typeface="Times New Roman" panose="02020603050405020304" pitchFamily="18" charset="0"/>
              </a:rPr>
              <a:t> ty </a:t>
            </a:r>
            <a:r>
              <a:rPr lang="en-US" sz="2400" dirty="0" err="1">
                <a:solidFill>
                  <a:schemeClr val="tx1"/>
                </a:solidFill>
                <a:latin typeface="Times New Roman" panose="02020603050405020304" pitchFamily="18" charset="0"/>
                <a:cs typeface="Times New Roman" panose="02020603050405020304" pitchFamily="18" charset="0"/>
              </a:rPr>
              <a:t>tài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chính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hàng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hoạt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giống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nhau</a:t>
            </a:r>
            <a:endParaRPr lang="en-US" sz="2400" dirty="0">
              <a:solidFill>
                <a:schemeClr val="tx1"/>
              </a:solidFill>
              <a:latin typeface="Times New Roman" panose="02020603050405020304" pitchFamily="18" charset="0"/>
              <a:cs typeface="Times New Roman" panose="02020603050405020304" pitchFamily="18" charset="0"/>
            </a:endParaRPr>
          </a:p>
          <a:p>
            <a:pPr algn="just">
              <a:lnSpc>
                <a:spcPct val="150000"/>
              </a:lnSpc>
              <a:buNone/>
            </a:pPr>
            <a:r>
              <a:rPr lang="en-US" sz="2400" dirty="0">
                <a:solidFill>
                  <a:schemeClr val="accent2"/>
                </a:solidFill>
                <a:latin typeface="Times New Roman" panose="02020603050405020304" pitchFamily="18" charset="0"/>
                <a:cs typeface="Times New Roman" panose="02020603050405020304" pitchFamily="18" charset="0"/>
              </a:rPr>
              <a:t>4</a:t>
            </a:r>
            <a:r>
              <a:rPr lang="en-US" sz="2400" dirty="0" smtClean="0">
                <a:solidFill>
                  <a:schemeClr val="accent2"/>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Tín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dụng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hoạt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vay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hàng</a:t>
            </a:r>
            <a:endParaRPr lang="en-US" sz="2400" dirty="0">
              <a:solidFill>
                <a:schemeClr val="tx1"/>
              </a:solidFill>
              <a:latin typeface="Times New Roman" panose="02020603050405020304" pitchFamily="18" charset="0"/>
              <a:cs typeface="Times New Roman" panose="02020603050405020304" pitchFamily="18" charset="0"/>
            </a:endParaRPr>
          </a:p>
          <a:p>
            <a:pPr marL="474951" indent="-474951" algn="just">
              <a:lnSpc>
                <a:spcPct val="150000"/>
              </a:lnSpc>
              <a:buAutoNum type="arabicPeriod"/>
            </a:pPr>
            <a:endParaRPr lang="en-US" sz="2400" dirty="0" smtClean="0">
              <a:latin typeface="Times New Roman" panose="02020603050405020304" pitchFamily="18" charset="0"/>
              <a:cs typeface="Times New Roman" panose="02020603050405020304" pitchFamily="18" charset="0"/>
            </a:endParaRPr>
          </a:p>
          <a:p>
            <a:pPr marL="474951" indent="-474951" algn="just">
              <a:lnSpc>
                <a:spcPct val="150000"/>
              </a:lnSpc>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961012"/>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1"/>
            <a:ext cx="3581401" cy="762000"/>
          </a:xfrm>
        </p:spPr>
        <p:txBody>
          <a:bodyPr>
            <a:normAutofit fontScale="90000"/>
          </a:bodyPr>
          <a:lstStyle/>
          <a:p>
            <a:r>
              <a:rPr lang="en-US" sz="3600" b="1" dirty="0" err="1" smtClean="0">
                <a:latin typeface="Times New Roman" panose="02020603050405020304" pitchFamily="18" charset="0"/>
                <a:cs typeface="Times New Roman" panose="02020603050405020304" pitchFamily="18" charset="0"/>
              </a:rPr>
              <a:t>Bài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tập</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1143000"/>
            <a:ext cx="8381999" cy="5029200"/>
          </a:xfrm>
        </p:spPr>
        <p:txBody>
          <a:bodyPr>
            <a:noAutofit/>
          </a:bodyPr>
          <a:lstStyle/>
          <a:p>
            <a:pPr>
              <a:buNone/>
            </a:pPr>
            <a:r>
              <a:rPr lang="en-US" sz="2400" b="1" i="1" u="sng" dirty="0" err="1" smtClean="0">
                <a:latin typeface="Times New Roman" panose="02020603050405020304" pitchFamily="18" charset="0"/>
                <a:cs typeface="Times New Roman" panose="02020603050405020304" pitchFamily="18" charset="0"/>
              </a:rPr>
              <a:t>Dịch</a:t>
            </a:r>
            <a:r>
              <a:rPr lang="en-US" sz="2400" b="1" i="1" u="sng" dirty="0" smtClean="0">
                <a:latin typeface="Times New Roman" panose="02020603050405020304" pitchFamily="18" charset="0"/>
                <a:cs typeface="Times New Roman" panose="02020603050405020304" pitchFamily="18" charset="0"/>
              </a:rPr>
              <a:t> </a:t>
            </a:r>
            <a:r>
              <a:rPr lang="en-US" sz="2400" b="1" i="1" u="sng" dirty="0" err="1" smtClean="0">
                <a:latin typeface="Times New Roman" panose="02020603050405020304" pitchFamily="18" charset="0"/>
                <a:cs typeface="Times New Roman" panose="02020603050405020304" pitchFamily="18" charset="0"/>
              </a:rPr>
              <a:t>vụ</a:t>
            </a:r>
            <a:r>
              <a:rPr lang="en-US" sz="2400" b="1" i="1" u="sng" dirty="0" smtClean="0">
                <a:latin typeface="Times New Roman" panose="02020603050405020304" pitchFamily="18" charset="0"/>
                <a:cs typeface="Times New Roman" panose="02020603050405020304" pitchFamily="18" charset="0"/>
              </a:rPr>
              <a:t> </a:t>
            </a:r>
            <a:r>
              <a:rPr lang="en-US" sz="2400" b="1" i="1" u="sng" dirty="0" err="1" smtClean="0">
                <a:latin typeface="Times New Roman" panose="02020603050405020304" pitchFamily="18" charset="0"/>
                <a:cs typeface="Times New Roman" panose="02020603050405020304" pitchFamily="18" charset="0"/>
              </a:rPr>
              <a:t>nào</a:t>
            </a:r>
            <a:r>
              <a:rPr lang="en-US" sz="2400" b="1" i="1" u="sng" dirty="0" smtClean="0">
                <a:latin typeface="Times New Roman" panose="02020603050405020304" pitchFamily="18" charset="0"/>
                <a:cs typeface="Times New Roman" panose="02020603050405020304" pitchFamily="18" charset="0"/>
              </a:rPr>
              <a:t> </a:t>
            </a:r>
            <a:r>
              <a:rPr lang="en-US" sz="2400" b="1" i="1" u="sng" dirty="0" err="1" smtClean="0">
                <a:latin typeface="Times New Roman" panose="02020603050405020304" pitchFamily="18" charset="0"/>
                <a:cs typeface="Times New Roman" panose="02020603050405020304" pitchFamily="18" charset="0"/>
              </a:rPr>
              <a:t>sau</a:t>
            </a:r>
            <a:r>
              <a:rPr lang="en-US" sz="2400" b="1" i="1" u="sng" dirty="0" smtClean="0">
                <a:latin typeface="Times New Roman" panose="02020603050405020304" pitchFamily="18" charset="0"/>
                <a:cs typeface="Times New Roman" panose="02020603050405020304" pitchFamily="18" charset="0"/>
              </a:rPr>
              <a:t> </a:t>
            </a:r>
            <a:r>
              <a:rPr lang="en-US" sz="2400" b="1" i="1" u="sng" dirty="0" err="1" smtClean="0">
                <a:latin typeface="Times New Roman" panose="02020603050405020304" pitchFamily="18" charset="0"/>
                <a:cs typeface="Times New Roman" panose="02020603050405020304" pitchFamily="18" charset="0"/>
              </a:rPr>
              <a:t>đây</a:t>
            </a:r>
            <a:r>
              <a:rPr lang="en-US" sz="2400" b="1" i="1" u="sng" dirty="0" smtClean="0">
                <a:latin typeface="Times New Roman" panose="02020603050405020304" pitchFamily="18" charset="0"/>
                <a:cs typeface="Times New Roman" panose="02020603050405020304" pitchFamily="18" charset="0"/>
              </a:rPr>
              <a:t> </a:t>
            </a:r>
            <a:r>
              <a:rPr lang="en-US" sz="2400" b="1" i="1" u="sng" dirty="0" err="1" smtClean="0">
                <a:latin typeface="Times New Roman" panose="02020603050405020304" pitchFamily="18" charset="0"/>
                <a:cs typeface="Times New Roman" panose="02020603050405020304" pitchFamily="18" charset="0"/>
              </a:rPr>
              <a:t>là</a:t>
            </a:r>
            <a:r>
              <a:rPr lang="en-US" sz="2400" b="1" i="1" u="sng" dirty="0" smtClean="0">
                <a:latin typeface="Times New Roman" panose="02020603050405020304" pitchFamily="18" charset="0"/>
                <a:cs typeface="Times New Roman" panose="02020603050405020304" pitchFamily="18" charset="0"/>
              </a:rPr>
              <a:t> </a:t>
            </a:r>
            <a:r>
              <a:rPr lang="en-US" sz="2400" b="1" i="1" u="sng" dirty="0" err="1" smtClean="0">
                <a:latin typeface="Times New Roman" panose="02020603050405020304" pitchFamily="18" charset="0"/>
                <a:cs typeface="Times New Roman" panose="02020603050405020304" pitchFamily="18" charset="0"/>
              </a:rPr>
              <a:t>của</a:t>
            </a:r>
            <a:r>
              <a:rPr lang="en-US" sz="2400" b="1" i="1" u="sng" dirty="0" smtClean="0">
                <a:latin typeface="Times New Roman" panose="02020603050405020304" pitchFamily="18" charset="0"/>
                <a:cs typeface="Times New Roman" panose="02020603050405020304" pitchFamily="18" charset="0"/>
              </a:rPr>
              <a:t> </a:t>
            </a:r>
            <a:r>
              <a:rPr lang="en-US" sz="2400" b="1" i="1" u="sng" dirty="0" err="1" smtClean="0">
                <a:latin typeface="Times New Roman" panose="02020603050405020304" pitchFamily="18" charset="0"/>
                <a:cs typeface="Times New Roman" panose="02020603050405020304" pitchFamily="18" charset="0"/>
              </a:rPr>
              <a:t>ngân</a:t>
            </a:r>
            <a:r>
              <a:rPr lang="en-US" sz="2400" b="1" i="1" u="sng" dirty="0" smtClean="0">
                <a:latin typeface="Times New Roman" panose="02020603050405020304" pitchFamily="18" charset="0"/>
                <a:cs typeface="Times New Roman" panose="02020603050405020304" pitchFamily="18" charset="0"/>
              </a:rPr>
              <a:t> </a:t>
            </a:r>
            <a:r>
              <a:rPr lang="en-US" sz="2400" b="1" i="1" u="sng" dirty="0" err="1" smtClean="0">
                <a:latin typeface="Times New Roman" panose="02020603050405020304" pitchFamily="18" charset="0"/>
                <a:cs typeface="Times New Roman" panose="02020603050405020304" pitchFamily="18" charset="0"/>
              </a:rPr>
              <a:t>hàng</a:t>
            </a:r>
            <a:r>
              <a:rPr lang="en-US" sz="2400" b="1" i="1" u="sng" dirty="0" smtClean="0">
                <a:latin typeface="Times New Roman" panose="02020603050405020304" pitchFamily="18" charset="0"/>
                <a:cs typeface="Times New Roman" panose="02020603050405020304" pitchFamily="18" charset="0"/>
              </a:rPr>
              <a:t> </a:t>
            </a:r>
            <a:r>
              <a:rPr lang="en-US" sz="2400" b="1" i="1" u="sng" dirty="0" err="1" smtClean="0">
                <a:latin typeface="Times New Roman" panose="02020603050405020304" pitchFamily="18" charset="0"/>
                <a:cs typeface="Times New Roman" panose="02020603050405020304" pitchFamily="18" charset="0"/>
              </a:rPr>
              <a:t>bán</a:t>
            </a:r>
            <a:r>
              <a:rPr lang="en-US" sz="2400" b="1" i="1" u="sng" dirty="0" smtClean="0">
                <a:latin typeface="Times New Roman" panose="02020603050405020304" pitchFamily="18" charset="0"/>
                <a:cs typeface="Times New Roman" panose="02020603050405020304" pitchFamily="18" charset="0"/>
              </a:rPr>
              <a:t> </a:t>
            </a:r>
            <a:r>
              <a:rPr lang="en-US" sz="2400" b="1" i="1" u="sng" dirty="0" err="1" smtClean="0">
                <a:latin typeface="Times New Roman" panose="02020603050405020304" pitchFamily="18" charset="0"/>
                <a:cs typeface="Times New Roman" panose="02020603050405020304" pitchFamily="18" charset="0"/>
              </a:rPr>
              <a:t>buôn</a:t>
            </a:r>
            <a:endParaRPr lang="en-US" sz="2400" b="1" i="1" u="sng" dirty="0" smtClean="0">
              <a:latin typeface="Times New Roman" panose="02020603050405020304" pitchFamily="18" charset="0"/>
              <a:cs typeface="Times New Roman" panose="02020603050405020304" pitchFamily="18" charset="0"/>
            </a:endParaRPr>
          </a:p>
          <a:p>
            <a:pPr marL="474951" indent="-474951" algn="just">
              <a:buAutoNum type="alphaLcPeriod"/>
            </a:pPr>
            <a:r>
              <a:rPr lang="en-US" sz="2400" i="1" dirty="0" err="1" smtClean="0">
                <a:latin typeface="Times New Roman" panose="02020603050405020304" pitchFamily="18" charset="0"/>
                <a:cs typeface="Times New Roman" panose="02020603050405020304" pitchFamily="18" charset="0"/>
              </a:rPr>
              <a:t>Tài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trợ</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thương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mại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cho</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doanh</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nghiệp</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kinh</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doanh</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xăng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dầu</a:t>
            </a:r>
            <a:endParaRPr lang="en-US" sz="2400" i="1" dirty="0" smtClean="0">
              <a:latin typeface="Times New Roman" panose="02020603050405020304" pitchFamily="18" charset="0"/>
              <a:cs typeface="Times New Roman" panose="02020603050405020304" pitchFamily="18" charset="0"/>
            </a:endParaRPr>
          </a:p>
          <a:p>
            <a:pPr marL="474951" indent="-474951" algn="just">
              <a:buAutoNum type="alphaLcPeriod"/>
            </a:pPr>
            <a:r>
              <a:rPr lang="en-US" sz="2400" i="1" dirty="0" smtClean="0">
                <a:latin typeface="Times New Roman" panose="02020603050405020304" pitchFamily="18" charset="0"/>
                <a:cs typeface="Times New Roman" panose="02020603050405020304" pitchFamily="18" charset="0"/>
              </a:rPr>
              <a:t>Cho </a:t>
            </a:r>
            <a:r>
              <a:rPr lang="en-US" sz="2400" i="1" dirty="0" err="1" smtClean="0">
                <a:latin typeface="Times New Roman" panose="02020603050405020304" pitchFamily="18" charset="0"/>
                <a:cs typeface="Times New Roman" panose="02020603050405020304" pitchFamily="18" charset="0"/>
              </a:rPr>
              <a:t>thuê</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tài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chính</a:t>
            </a:r>
            <a:endParaRPr lang="en-US" sz="2400" i="1" dirty="0" smtClean="0">
              <a:latin typeface="Times New Roman" panose="02020603050405020304" pitchFamily="18" charset="0"/>
              <a:cs typeface="Times New Roman" panose="02020603050405020304" pitchFamily="18" charset="0"/>
            </a:endParaRPr>
          </a:p>
          <a:p>
            <a:pPr marL="474951" indent="-474951" algn="just">
              <a:buAutoNum type="alphaLcPeriod"/>
            </a:pPr>
            <a:r>
              <a:rPr lang="en-US" sz="2400" i="1" dirty="0" smtClean="0">
                <a:latin typeface="Times New Roman" panose="02020603050405020304" pitchFamily="18" charset="0"/>
                <a:cs typeface="Times New Roman" panose="02020603050405020304" pitchFamily="18" charset="0"/>
              </a:rPr>
              <a:t>Bảo </a:t>
            </a:r>
            <a:r>
              <a:rPr lang="en-US" sz="2400" i="1" dirty="0" err="1" smtClean="0">
                <a:latin typeface="Times New Roman" panose="02020603050405020304" pitchFamily="18" charset="0"/>
                <a:cs typeface="Times New Roman" panose="02020603050405020304" pitchFamily="18" charset="0"/>
              </a:rPr>
              <a:t>lãnh</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dự</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thầu</a:t>
            </a:r>
            <a:endParaRPr lang="en-US" sz="2400" i="1" dirty="0" smtClean="0">
              <a:latin typeface="Times New Roman" panose="02020603050405020304" pitchFamily="18" charset="0"/>
              <a:cs typeface="Times New Roman" panose="02020603050405020304" pitchFamily="18" charset="0"/>
            </a:endParaRPr>
          </a:p>
          <a:p>
            <a:pPr marL="474951" indent="-474951" algn="just">
              <a:buAutoNum type="alphaLcPeriod"/>
            </a:pPr>
            <a:r>
              <a:rPr lang="en-US" sz="2400" i="1" dirty="0" smtClean="0">
                <a:latin typeface="Times New Roman" panose="02020603050405020304" pitchFamily="18" charset="0"/>
                <a:cs typeface="Times New Roman" panose="02020603050405020304" pitchFamily="18" charset="0"/>
              </a:rPr>
              <a:t>Thẻ </a:t>
            </a:r>
            <a:r>
              <a:rPr lang="en-US" sz="2400" i="1" dirty="0" err="1" smtClean="0">
                <a:latin typeface="Times New Roman" panose="02020603050405020304" pitchFamily="18" charset="0"/>
                <a:cs typeface="Times New Roman" panose="02020603050405020304" pitchFamily="18" charset="0"/>
              </a:rPr>
              <a:t>thanh</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toán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quốc</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tế</a:t>
            </a:r>
            <a:endParaRPr lang="en-US" sz="2400" i="1" dirty="0" smtClean="0">
              <a:latin typeface="Times New Roman" panose="02020603050405020304" pitchFamily="18" charset="0"/>
              <a:cs typeface="Times New Roman" panose="02020603050405020304" pitchFamily="18" charset="0"/>
            </a:endParaRPr>
          </a:p>
          <a:p>
            <a:pPr marL="474951" indent="-474951" algn="just">
              <a:buAutoNum type="alphaLcPeriod"/>
            </a:pPr>
            <a:r>
              <a:rPr lang="en-US" sz="2400" i="1" dirty="0" smtClean="0">
                <a:latin typeface="Times New Roman" panose="02020603050405020304" pitchFamily="18" charset="0"/>
                <a:cs typeface="Times New Roman" panose="02020603050405020304" pitchFamily="18" charset="0"/>
              </a:rPr>
              <a:t>L/C</a:t>
            </a:r>
          </a:p>
          <a:p>
            <a:pPr marL="474951" indent="-474951" algn="just">
              <a:buAutoNum type="alphaLcPeriod"/>
            </a:pPr>
            <a:r>
              <a:rPr lang="en-US" sz="2400" i="1" dirty="0" err="1" smtClean="0">
                <a:latin typeface="Times New Roman" panose="02020603050405020304" pitchFamily="18" charset="0"/>
                <a:cs typeface="Times New Roman" panose="02020603050405020304" pitchFamily="18" charset="0"/>
              </a:rPr>
              <a:t>Thấu</a:t>
            </a:r>
            <a:r>
              <a:rPr lang="en-US" sz="2400" i="1" dirty="0" smtClean="0">
                <a:latin typeface="Times New Roman" panose="02020603050405020304" pitchFamily="18" charset="0"/>
                <a:cs typeface="Times New Roman" panose="02020603050405020304" pitchFamily="18" charset="0"/>
              </a:rPr>
              <a:t> chi </a:t>
            </a:r>
            <a:r>
              <a:rPr lang="en-US" sz="2400" i="1" dirty="0" err="1" smtClean="0">
                <a:latin typeface="Times New Roman" panose="02020603050405020304" pitchFamily="18" charset="0"/>
                <a:cs typeface="Times New Roman" panose="02020603050405020304" pitchFamily="18" charset="0"/>
              </a:rPr>
              <a:t>tài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khoản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khách</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hàng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cá</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nhân</a:t>
            </a:r>
            <a:r>
              <a:rPr lang="en-US" sz="2400" i="1" dirty="0" smtClean="0">
                <a:latin typeface="Times New Roman" panose="02020603050405020304" pitchFamily="18" charset="0"/>
                <a:cs typeface="Times New Roman" panose="02020603050405020304" pitchFamily="18" charset="0"/>
              </a:rPr>
              <a:t> A</a:t>
            </a:r>
          </a:p>
          <a:p>
            <a:pPr marL="474951" indent="-474951" algn="just">
              <a:buAutoNum type="alphaLcPeriod"/>
            </a:pPr>
            <a:r>
              <a:rPr lang="en-US" sz="2400" i="1" dirty="0" smtClean="0">
                <a:latin typeface="Times New Roman" panose="02020603050405020304" pitchFamily="18" charset="0"/>
                <a:cs typeface="Times New Roman" panose="02020603050405020304" pitchFamily="18" charset="0"/>
              </a:rPr>
              <a:t>Thẻ </a:t>
            </a:r>
            <a:r>
              <a:rPr lang="en-US" sz="2400" i="1" dirty="0" err="1" smtClean="0">
                <a:latin typeface="Times New Roman" panose="02020603050405020304" pitchFamily="18" charset="0"/>
                <a:cs typeface="Times New Roman" panose="02020603050405020304" pitchFamily="18" charset="0"/>
              </a:rPr>
              <a:t>tín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dụng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khách</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hàng</a:t>
            </a:r>
            <a:r>
              <a:rPr lang="en-US" sz="2400" i="1" dirty="0" smtClean="0">
                <a:latin typeface="Times New Roman" panose="02020603050405020304" pitchFamily="18" charset="0"/>
                <a:cs typeface="Times New Roman" panose="02020603050405020304" pitchFamily="18" charset="0"/>
              </a:rPr>
              <a:t> B</a:t>
            </a:r>
          </a:p>
          <a:p>
            <a:pPr marL="474951" indent="-474951" algn="just">
              <a:buAutoNum type="alphaLcPeriod"/>
            </a:pPr>
            <a:r>
              <a:rPr lang="en-US" sz="2400" i="1" dirty="0" err="1" smtClean="0">
                <a:latin typeface="Times New Roman" panose="02020603050405020304" pitchFamily="18" charset="0"/>
                <a:cs typeface="Times New Roman" panose="02020603050405020304" pitchFamily="18" charset="0"/>
              </a:rPr>
              <a:t>Nhận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ủy</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thác</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đầu</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tư</a:t>
            </a:r>
            <a:r>
              <a:rPr lang="en-US" sz="2400" i="1" dirty="0" smtClean="0">
                <a:latin typeface="Times New Roman" panose="02020603050405020304" pitchFamily="18" charset="0"/>
                <a:cs typeface="Times New Roman" panose="02020603050405020304" pitchFamily="18" charset="0"/>
              </a:rPr>
              <a:t> </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4372279"/>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0"/>
            <a:ext cx="4648200" cy="685800"/>
          </a:xfrm>
        </p:spPr>
        <p:txBody>
          <a:bodyPr>
            <a:normAutofit fontScale="90000"/>
          </a:bodyPr>
          <a:lstStyle/>
          <a:p>
            <a:r>
              <a:rPr lang="en-US" sz="3600" b="1" dirty="0" err="1" smtClean="0">
                <a:latin typeface="Times New Roman" panose="02020603050405020304" pitchFamily="18" charset="0"/>
                <a:cs typeface="Times New Roman" panose="02020603050405020304" pitchFamily="18" charset="0"/>
              </a:rPr>
              <a:t>Bài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tập</a:t>
            </a:r>
            <a:r>
              <a:rPr lang="en-US" sz="3600" b="1" dirty="0" smtClean="0">
                <a:latin typeface="Times New Roman" panose="02020603050405020304" pitchFamily="18" charset="0"/>
                <a:cs typeface="Times New Roman" panose="02020603050405020304" pitchFamily="18" charset="0"/>
              </a:rPr>
              <a:t> </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914400"/>
            <a:ext cx="8229600" cy="5486400"/>
          </a:xfrm>
        </p:spPr>
        <p:txBody>
          <a:bodyPr>
            <a:noAutofit/>
          </a:bodyPr>
          <a:lstStyle/>
          <a:p>
            <a:pPr>
              <a:lnSpc>
                <a:spcPct val="150000"/>
              </a:lnSpc>
              <a:buNone/>
            </a:pPr>
            <a:r>
              <a:rPr lang="en-US" sz="2400" b="1" i="1" u="sng" dirty="0" err="1" smtClean="0">
                <a:latin typeface="Times New Roman" panose="02020603050405020304" pitchFamily="18" charset="0"/>
                <a:cs typeface="Times New Roman" panose="02020603050405020304" pitchFamily="18" charset="0"/>
              </a:rPr>
              <a:t>Chọn</a:t>
            </a:r>
            <a:r>
              <a:rPr lang="en-US" sz="2400" b="1" i="1" u="sng" dirty="0" smtClean="0">
                <a:latin typeface="Times New Roman" panose="02020603050405020304" pitchFamily="18" charset="0"/>
                <a:cs typeface="Times New Roman" panose="02020603050405020304" pitchFamily="18" charset="0"/>
              </a:rPr>
              <a:t> </a:t>
            </a:r>
            <a:r>
              <a:rPr lang="en-US" sz="2400" b="1" i="1" u="sng" dirty="0" err="1" smtClean="0">
                <a:latin typeface="Times New Roman" panose="02020603050405020304" pitchFamily="18" charset="0"/>
                <a:cs typeface="Times New Roman" panose="02020603050405020304" pitchFamily="18" charset="0"/>
              </a:rPr>
              <a:t>các</a:t>
            </a:r>
            <a:r>
              <a:rPr lang="en-US" sz="2400" b="1" i="1" u="sng" dirty="0" smtClean="0">
                <a:latin typeface="Times New Roman" panose="02020603050405020304" pitchFamily="18" charset="0"/>
                <a:cs typeface="Times New Roman" panose="02020603050405020304" pitchFamily="18" charset="0"/>
              </a:rPr>
              <a:t> </a:t>
            </a:r>
            <a:r>
              <a:rPr lang="en-US" sz="2400" b="1" i="1" u="sng" dirty="0" err="1" smtClean="0">
                <a:latin typeface="Times New Roman" panose="02020603050405020304" pitchFamily="18" charset="0"/>
                <a:cs typeface="Times New Roman" panose="02020603050405020304" pitchFamily="18" charset="0"/>
              </a:rPr>
              <a:t>dịch</a:t>
            </a:r>
            <a:r>
              <a:rPr lang="en-US" sz="2400" b="1" i="1" u="sng" dirty="0" smtClean="0">
                <a:latin typeface="Times New Roman" panose="02020603050405020304" pitchFamily="18" charset="0"/>
                <a:cs typeface="Times New Roman" panose="02020603050405020304" pitchFamily="18" charset="0"/>
              </a:rPr>
              <a:t> </a:t>
            </a:r>
            <a:r>
              <a:rPr lang="en-US" sz="2400" b="1" i="1" u="sng" dirty="0" err="1" smtClean="0">
                <a:latin typeface="Times New Roman" panose="02020603050405020304" pitchFamily="18" charset="0"/>
                <a:cs typeface="Times New Roman" panose="02020603050405020304" pitchFamily="18" charset="0"/>
              </a:rPr>
              <a:t>vụ</a:t>
            </a:r>
            <a:r>
              <a:rPr lang="en-US" sz="2400" b="1" i="1" u="sng" dirty="0" smtClean="0">
                <a:latin typeface="Times New Roman" panose="02020603050405020304" pitchFamily="18" charset="0"/>
                <a:cs typeface="Times New Roman" panose="02020603050405020304" pitchFamily="18" charset="0"/>
              </a:rPr>
              <a:t> </a:t>
            </a:r>
            <a:r>
              <a:rPr lang="en-US" sz="2400" b="1" i="1" u="sng" dirty="0" err="1" smtClean="0">
                <a:latin typeface="Times New Roman" panose="02020603050405020304" pitchFamily="18" charset="0"/>
                <a:cs typeface="Times New Roman" panose="02020603050405020304" pitchFamily="18" charset="0"/>
              </a:rPr>
              <a:t>thanh</a:t>
            </a:r>
            <a:r>
              <a:rPr lang="en-US" sz="2400" b="1" i="1" u="sng" dirty="0" smtClean="0">
                <a:latin typeface="Times New Roman" panose="02020603050405020304" pitchFamily="18" charset="0"/>
                <a:cs typeface="Times New Roman" panose="02020603050405020304" pitchFamily="18" charset="0"/>
              </a:rPr>
              <a:t> </a:t>
            </a:r>
            <a:r>
              <a:rPr lang="en-US" sz="2400" b="1" i="1" u="sng" dirty="0" err="1" smtClean="0">
                <a:latin typeface="Times New Roman" panose="02020603050405020304" pitchFamily="18" charset="0"/>
                <a:cs typeface="Times New Roman" panose="02020603050405020304" pitchFamily="18" charset="0"/>
              </a:rPr>
              <a:t>toán</a:t>
            </a:r>
            <a:r>
              <a:rPr lang="en-US" sz="2400" b="1" i="1" u="sng" dirty="0" smtClean="0">
                <a:latin typeface="Times New Roman" panose="02020603050405020304" pitchFamily="18" charset="0"/>
                <a:cs typeface="Times New Roman" panose="02020603050405020304" pitchFamily="18" charset="0"/>
              </a:rPr>
              <a:t> </a:t>
            </a:r>
            <a:r>
              <a:rPr lang="en-US" sz="2400" b="1" i="1" u="sng" dirty="0" err="1" smtClean="0">
                <a:latin typeface="Times New Roman" panose="02020603050405020304" pitchFamily="18" charset="0"/>
                <a:cs typeface="Times New Roman" panose="02020603050405020304" pitchFamily="18" charset="0"/>
              </a:rPr>
              <a:t>tại</a:t>
            </a:r>
            <a:r>
              <a:rPr lang="en-US" sz="2400" b="1" i="1" u="sng" dirty="0" smtClean="0">
                <a:latin typeface="Times New Roman" panose="02020603050405020304" pitchFamily="18" charset="0"/>
                <a:cs typeface="Times New Roman" panose="02020603050405020304" pitchFamily="18" charset="0"/>
              </a:rPr>
              <a:t> </a:t>
            </a:r>
            <a:r>
              <a:rPr lang="en-US" sz="2400" b="1" i="1" u="sng" dirty="0" err="1" smtClean="0">
                <a:latin typeface="Times New Roman" panose="02020603050405020304" pitchFamily="18" charset="0"/>
                <a:cs typeface="Times New Roman" panose="02020603050405020304" pitchFamily="18" charset="0"/>
              </a:rPr>
              <a:t>ngân</a:t>
            </a:r>
            <a:r>
              <a:rPr lang="en-US" sz="2400" b="1" i="1" u="sng" dirty="0" smtClean="0">
                <a:latin typeface="Times New Roman" panose="02020603050405020304" pitchFamily="18" charset="0"/>
                <a:cs typeface="Times New Roman" panose="02020603050405020304" pitchFamily="18" charset="0"/>
              </a:rPr>
              <a:t> </a:t>
            </a:r>
            <a:r>
              <a:rPr lang="en-US" sz="2400" b="1" i="1" u="sng" dirty="0" err="1" smtClean="0">
                <a:latin typeface="Times New Roman" panose="02020603050405020304" pitchFamily="18" charset="0"/>
                <a:cs typeface="Times New Roman" panose="02020603050405020304" pitchFamily="18" charset="0"/>
              </a:rPr>
              <a:t>hàng</a:t>
            </a:r>
            <a:endParaRPr lang="en-US" sz="2400" b="1" i="1" u="sng" dirty="0" smtClean="0">
              <a:latin typeface="Times New Roman" panose="02020603050405020304" pitchFamily="18" charset="0"/>
              <a:cs typeface="Times New Roman" panose="02020603050405020304" pitchFamily="18" charset="0"/>
            </a:endParaRPr>
          </a:p>
          <a:p>
            <a:pPr marL="474951" indent="-474951" algn="just">
              <a:lnSpc>
                <a:spcPct val="150000"/>
              </a:lnSpc>
              <a:buAutoNum type="alphaLcPeriod"/>
            </a:pPr>
            <a:r>
              <a:rPr lang="en-US" sz="2400" dirty="0">
                <a:latin typeface="Times New Roman" panose="02020603050405020304" pitchFamily="18" charset="0"/>
                <a:cs typeface="Times New Roman" panose="02020603050405020304" pitchFamily="18" charset="0"/>
              </a:rPr>
              <a:t>Bảo </a:t>
            </a:r>
            <a:r>
              <a:rPr lang="en-US" sz="2400" dirty="0" err="1">
                <a:latin typeface="Times New Roman" panose="02020603050405020304" pitchFamily="18" charset="0"/>
                <a:cs typeface="Times New Roman" panose="02020603050405020304" pitchFamily="18" charset="0"/>
              </a:rPr>
              <a:t>lãnh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endParaRPr lang="en-US" sz="2400" dirty="0">
              <a:latin typeface="Times New Roman" panose="02020603050405020304" pitchFamily="18" charset="0"/>
              <a:cs typeface="Times New Roman" panose="02020603050405020304" pitchFamily="18" charset="0"/>
            </a:endParaRPr>
          </a:p>
          <a:p>
            <a:pPr marL="474951" indent="-474951" algn="just">
              <a:lnSpc>
                <a:spcPct val="150000"/>
              </a:lnSpc>
              <a:buAutoNum type="alphaLcPeriod"/>
            </a:pPr>
            <a:r>
              <a:rPr lang="en-US" sz="2400" dirty="0" err="1" smtClean="0">
                <a:latin typeface="Times New Roman" panose="02020603050405020304" pitchFamily="18" charset="0"/>
                <a:cs typeface="Times New Roman" panose="02020603050405020304" pitchFamily="18" charset="0"/>
              </a:rPr>
              <a:t>Trung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thanh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toán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mua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sản</a:t>
            </a:r>
            <a:endParaRPr lang="en-US" sz="2400" dirty="0" smtClean="0">
              <a:latin typeface="Times New Roman" panose="02020603050405020304" pitchFamily="18" charset="0"/>
              <a:cs typeface="Times New Roman" panose="02020603050405020304" pitchFamily="18" charset="0"/>
            </a:endParaRPr>
          </a:p>
          <a:p>
            <a:pPr marL="474951" indent="-474951" algn="just">
              <a:lnSpc>
                <a:spcPct val="150000"/>
              </a:lnSpc>
              <a:buAutoNum type="alphaLcPeriod"/>
            </a:pPr>
            <a:r>
              <a:rPr lang="en-US" sz="2400" dirty="0" smtClean="0">
                <a:latin typeface="Times New Roman" panose="02020603050405020304" pitchFamily="18" charset="0"/>
                <a:cs typeface="Times New Roman" panose="02020603050405020304" pitchFamily="18" charset="0"/>
              </a:rPr>
              <a:t>Thu </a:t>
            </a:r>
            <a:r>
              <a:rPr lang="en-US" sz="2400" dirty="0" err="1" smtClean="0">
                <a:latin typeface="Times New Roman" panose="02020603050405020304" pitchFamily="18" charset="0"/>
                <a:cs typeface="Times New Roman" panose="02020603050405020304" pitchFamily="18" charset="0"/>
              </a:rPr>
              <a:t>đổi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séc</a:t>
            </a:r>
            <a:r>
              <a:rPr lang="en-US" sz="2400" dirty="0" smtClean="0">
                <a:latin typeface="Times New Roman" panose="02020603050405020304" pitchFamily="18" charset="0"/>
                <a:cs typeface="Times New Roman" panose="02020603050405020304" pitchFamily="18" charset="0"/>
              </a:rPr>
              <a:t> du </a:t>
            </a:r>
            <a:r>
              <a:rPr lang="en-US" sz="2400" dirty="0" err="1" smtClean="0">
                <a:latin typeface="Times New Roman" panose="02020603050405020304" pitchFamily="18" charset="0"/>
                <a:cs typeface="Times New Roman" panose="02020603050405020304" pitchFamily="18" charset="0"/>
              </a:rPr>
              <a:t>lịch</a:t>
            </a:r>
            <a:endParaRPr lang="en-US" sz="2400" dirty="0" smtClean="0">
              <a:latin typeface="Times New Roman" panose="02020603050405020304" pitchFamily="18" charset="0"/>
              <a:cs typeface="Times New Roman" panose="02020603050405020304" pitchFamily="18" charset="0"/>
            </a:endParaRPr>
          </a:p>
          <a:p>
            <a:pPr marL="474951" indent="-474951" algn="just">
              <a:lnSpc>
                <a:spcPct val="150000"/>
              </a:lnSpc>
              <a:buAutoNum type="alphaLcPeriod"/>
            </a:pPr>
            <a:r>
              <a:rPr lang="en-US" sz="2400" dirty="0" err="1" smtClean="0">
                <a:latin typeface="Times New Roman" panose="02020603050405020304" pitchFamily="18" charset="0"/>
                <a:cs typeface="Times New Roman" panose="02020603050405020304" pitchFamily="18" charset="0"/>
              </a:rPr>
              <a:t>Nhận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ủy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thanh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toán</a:t>
            </a:r>
            <a:endParaRPr lang="en-US" sz="2400" dirty="0" smtClean="0">
              <a:latin typeface="Times New Roman" panose="02020603050405020304" pitchFamily="18" charset="0"/>
              <a:cs typeface="Times New Roman" panose="02020603050405020304" pitchFamily="18" charset="0"/>
            </a:endParaRPr>
          </a:p>
          <a:p>
            <a:pPr marL="474951" indent="-474951" algn="just">
              <a:lnSpc>
                <a:spcPct val="150000"/>
              </a:lnSpc>
              <a:buAutoNum type="alphaLcPeriod"/>
            </a:pPr>
            <a:r>
              <a:rPr lang="en-US" sz="2400" dirty="0" smtClean="0">
                <a:latin typeface="Times New Roman" panose="02020603050405020304" pitchFamily="18" charset="0"/>
                <a:cs typeface="Times New Roman" panose="02020603050405020304" pitchFamily="18" charset="0"/>
              </a:rPr>
              <a:t>Thẻ </a:t>
            </a:r>
            <a:r>
              <a:rPr lang="en-US" sz="2400" dirty="0" err="1" smtClean="0">
                <a:latin typeface="Times New Roman" panose="02020603050405020304" pitchFamily="18" charset="0"/>
                <a:cs typeface="Times New Roman" panose="02020603050405020304" pitchFamily="18" charset="0"/>
              </a:rPr>
              <a:t>trả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trước</a:t>
            </a:r>
            <a:endParaRPr lang="en-US" sz="2400" dirty="0" smtClean="0">
              <a:latin typeface="Times New Roman" panose="02020603050405020304" pitchFamily="18" charset="0"/>
              <a:cs typeface="Times New Roman" panose="02020603050405020304" pitchFamily="18" charset="0"/>
            </a:endParaRPr>
          </a:p>
          <a:p>
            <a:pPr marL="474951" indent="-474951" algn="just">
              <a:lnSpc>
                <a:spcPct val="150000"/>
              </a:lnSpc>
              <a:buAutoNum type="alphaLcPeriod"/>
            </a:pPr>
            <a:r>
              <a:rPr lang="en-US" sz="2400" dirty="0" smtClean="0">
                <a:latin typeface="Times New Roman" panose="02020603050405020304" pitchFamily="18" charset="0"/>
                <a:cs typeface="Times New Roman" panose="02020603050405020304" pitchFamily="18" charset="0"/>
              </a:rPr>
              <a:t>Sản </a:t>
            </a:r>
            <a:r>
              <a:rPr lang="en-US" sz="2400" dirty="0" err="1" smtClean="0">
                <a:latin typeface="Times New Roman" panose="02020603050405020304" pitchFamily="18" charset="0"/>
                <a:cs typeface="Times New Roman" panose="02020603050405020304" pitchFamily="18" charset="0"/>
              </a:rPr>
              <a:t>phẩm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kiệm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suất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bậc</a:t>
            </a:r>
            <a:r>
              <a:rPr lang="en-US" sz="2400" dirty="0" smtClean="0">
                <a:latin typeface="Times New Roman" panose="02020603050405020304" pitchFamily="18" charset="0"/>
                <a:cs typeface="Times New Roman" panose="02020603050405020304" pitchFamily="18" charset="0"/>
              </a:rPr>
              <a:t> thang</a:t>
            </a:r>
          </a:p>
          <a:p>
            <a:pPr marL="474951" indent="-474951" algn="just">
              <a:lnSpc>
                <a:spcPct val="150000"/>
              </a:lnSpc>
              <a:buAutoNum type="alphaLcPeriod"/>
            </a:pPr>
            <a:r>
              <a:rPr lang="en-US" sz="2400" dirty="0" err="1" smtClean="0">
                <a:latin typeface="Times New Roman" panose="02020603050405020304" pitchFamily="18" charset="0"/>
                <a:cs typeface="Times New Roman" panose="02020603050405020304" pitchFamily="18" charset="0"/>
              </a:rPr>
              <a:t>Dịch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tư</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vấn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hàng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nhân</a:t>
            </a:r>
            <a:endParaRPr lang="en-US" sz="2400" dirty="0" smtClean="0">
              <a:latin typeface="Times New Roman" panose="02020603050405020304" pitchFamily="18" charset="0"/>
              <a:cs typeface="Times New Roman" panose="02020603050405020304" pitchFamily="18" charset="0"/>
            </a:endParaRPr>
          </a:p>
          <a:p>
            <a:pPr marL="474951" indent="-474951">
              <a:lnSpc>
                <a:spcPct val="150000"/>
              </a:lnSpc>
              <a:buNone/>
            </a:pP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3207082"/>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52400"/>
            <a:ext cx="3429000" cy="685800"/>
          </a:xfrm>
        </p:spPr>
        <p:txBody>
          <a:bodyPr>
            <a:normAutofit fontScale="90000"/>
          </a:bodyPr>
          <a:lstStyle/>
          <a:p>
            <a:r>
              <a:rPr lang="en-US" sz="3600" b="1" dirty="0" err="1" smtClean="0">
                <a:latin typeface="Times New Roman" panose="02020603050405020304" pitchFamily="18" charset="0"/>
                <a:cs typeface="Times New Roman" panose="02020603050405020304" pitchFamily="18" charset="0"/>
              </a:rPr>
              <a:t>Bài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tập</a:t>
            </a:r>
            <a:r>
              <a:rPr lang="en-US" sz="3600" b="1" dirty="0" smtClean="0">
                <a:latin typeface="Times New Roman" panose="02020603050405020304" pitchFamily="18" charset="0"/>
                <a:cs typeface="Times New Roman" panose="02020603050405020304" pitchFamily="18" charset="0"/>
              </a:rPr>
              <a:t> </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838200"/>
            <a:ext cx="8610600" cy="5257800"/>
          </a:xfrm>
        </p:spPr>
        <p:txBody>
          <a:bodyPr>
            <a:noAutofit/>
          </a:bodyPr>
          <a:lstStyle/>
          <a:p>
            <a:pPr>
              <a:lnSpc>
                <a:spcPct val="150000"/>
              </a:lnSpc>
              <a:buNone/>
            </a:pPr>
            <a:r>
              <a:rPr lang="en-US" sz="2200" dirty="0" smtClean="0">
                <a:latin typeface="Times New Roman" panose="02020603050405020304" pitchFamily="18" charset="0"/>
                <a:cs typeface="Times New Roman" panose="02020603050405020304" pitchFamily="18" charset="0"/>
              </a:rPr>
              <a:t>Cho </a:t>
            </a:r>
            <a:r>
              <a:rPr lang="en-US" sz="2200" dirty="0" err="1" smtClean="0">
                <a:latin typeface="Times New Roman" panose="02020603050405020304" pitchFamily="18" charset="0"/>
                <a:cs typeface="Times New Roman" panose="02020603050405020304" pitchFamily="18" charset="0"/>
              </a:rPr>
              <a:t>biết</a:t>
            </a:r>
            <a:r>
              <a:rPr lang="en-US" sz="2200" dirty="0" smtClean="0">
                <a:latin typeface="Times New Roman" panose="02020603050405020304" pitchFamily="18" charset="0"/>
                <a:cs typeface="Times New Roman" panose="02020603050405020304" pitchFamily="18" charset="0"/>
              </a:rPr>
              <a:t> </a:t>
            </a:r>
            <a:r>
              <a:rPr lang="en-US" sz="2200" b="1" i="1" u="sng" dirty="0" err="1" smtClean="0">
                <a:latin typeface="Times New Roman" panose="02020603050405020304" pitchFamily="18" charset="0"/>
                <a:cs typeface="Times New Roman" panose="02020603050405020304" pitchFamily="18" charset="0"/>
              </a:rPr>
              <a:t>các</a:t>
            </a:r>
            <a:r>
              <a:rPr lang="en-US" sz="2200" b="1" i="1" u="sng" dirty="0" smtClean="0">
                <a:latin typeface="Times New Roman" panose="02020603050405020304" pitchFamily="18" charset="0"/>
                <a:cs typeface="Times New Roman" panose="02020603050405020304" pitchFamily="18" charset="0"/>
              </a:rPr>
              <a:t> </a:t>
            </a:r>
            <a:r>
              <a:rPr lang="en-US" sz="2200" b="1" i="1" u="sng" dirty="0" err="1" smtClean="0">
                <a:latin typeface="Times New Roman" panose="02020603050405020304" pitchFamily="18" charset="0"/>
                <a:cs typeface="Times New Roman" panose="02020603050405020304" pitchFamily="18" charset="0"/>
              </a:rPr>
              <a:t>nhận</a:t>
            </a:r>
            <a:r>
              <a:rPr lang="en-US" sz="2200" b="1" i="1" u="sng" dirty="0" smtClean="0">
                <a:latin typeface="Times New Roman" panose="02020603050405020304" pitchFamily="18" charset="0"/>
                <a:cs typeface="Times New Roman" panose="02020603050405020304" pitchFamily="18" charset="0"/>
              </a:rPr>
              <a:t> </a:t>
            </a:r>
            <a:r>
              <a:rPr lang="en-US" sz="2200" b="1" i="1" u="sng" dirty="0" err="1" smtClean="0">
                <a:latin typeface="Times New Roman" panose="02020603050405020304" pitchFamily="18" charset="0"/>
                <a:cs typeface="Times New Roman" panose="02020603050405020304" pitchFamily="18" charset="0"/>
              </a:rPr>
              <a:t>định</a:t>
            </a:r>
            <a:r>
              <a:rPr lang="en-US" sz="2200" b="1" i="1" u="sng" dirty="0" smtClean="0">
                <a:latin typeface="Times New Roman" panose="02020603050405020304" pitchFamily="18" charset="0"/>
                <a:cs typeface="Times New Roman" panose="02020603050405020304" pitchFamily="18" charset="0"/>
              </a:rPr>
              <a:t> </a:t>
            </a:r>
            <a:r>
              <a:rPr lang="en-US" sz="2200" b="1" i="1" u="sng" dirty="0" err="1" smtClean="0">
                <a:latin typeface="Times New Roman" panose="02020603050405020304" pitchFamily="18" charset="0"/>
                <a:cs typeface="Times New Roman" panose="02020603050405020304" pitchFamily="18" charset="0"/>
              </a:rPr>
              <a:t>nào</a:t>
            </a:r>
            <a:r>
              <a:rPr lang="en-US" sz="2200" b="1" i="1" u="sng" dirty="0" smtClean="0">
                <a:latin typeface="Times New Roman" panose="02020603050405020304" pitchFamily="18" charset="0"/>
                <a:cs typeface="Times New Roman" panose="02020603050405020304" pitchFamily="18" charset="0"/>
              </a:rPr>
              <a:t> </a:t>
            </a:r>
            <a:r>
              <a:rPr lang="en-US" sz="2200" b="1" i="1" u="sng" dirty="0" err="1" smtClean="0">
                <a:latin typeface="Times New Roman" panose="02020603050405020304" pitchFamily="18" charset="0"/>
                <a:cs typeface="Times New Roman" panose="02020603050405020304" pitchFamily="18" charset="0"/>
              </a:rPr>
              <a:t>đúng</a:t>
            </a:r>
            <a:r>
              <a:rPr lang="en-US" sz="2200" b="1" dirty="0" smtClean="0">
                <a:latin typeface="Times New Roman" panose="02020603050405020304" pitchFamily="18" charset="0"/>
                <a:cs typeface="Times New Roman" panose="02020603050405020304" pitchFamily="18" charset="0"/>
              </a:rPr>
              <a:t>:</a:t>
            </a:r>
          </a:p>
          <a:p>
            <a:pPr marL="474951" indent="-474951" algn="just">
              <a:lnSpc>
                <a:spcPct val="150000"/>
              </a:lnSpc>
              <a:buAutoNum type="arabicPeriod"/>
            </a:pPr>
            <a:r>
              <a:rPr lang="en-US" sz="2200" dirty="0" err="1" smtClean="0">
                <a:latin typeface="Times New Roman" panose="02020603050405020304" pitchFamily="18" charset="0"/>
                <a:cs typeface="Times New Roman" panose="02020603050405020304" pitchFamily="18" charset="0"/>
              </a:rPr>
              <a:t>Khách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hàng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sử</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dụng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thẻ</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tín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dụng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nhất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thiết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phải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mở</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tài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khoản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tiền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gửi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ngân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hàng</a:t>
            </a:r>
            <a:endParaRPr lang="en-US" sz="2200" dirty="0" smtClean="0">
              <a:latin typeface="Times New Roman" panose="02020603050405020304" pitchFamily="18" charset="0"/>
              <a:cs typeface="Times New Roman" panose="02020603050405020304" pitchFamily="18" charset="0"/>
            </a:endParaRPr>
          </a:p>
          <a:p>
            <a:pPr marL="474951" indent="-474951" algn="just">
              <a:lnSpc>
                <a:spcPct val="150000"/>
              </a:lnSpc>
              <a:buAutoNum type="arabicPeriod"/>
            </a:pPr>
            <a:r>
              <a:rPr lang="en-US" sz="2200" dirty="0" err="1" smtClean="0">
                <a:latin typeface="Times New Roman" panose="02020603050405020304" pitchFamily="18" charset="0"/>
                <a:cs typeface="Times New Roman" panose="02020603050405020304" pitchFamily="18" charset="0"/>
              </a:rPr>
              <a:t>Khách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hàng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sử</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dụng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thẻ</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ghi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nhất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thiết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phải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mở</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tài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khoản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tiền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gửi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ngân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hàng</a:t>
            </a:r>
            <a:endParaRPr lang="en-US" sz="2200" dirty="0" smtClean="0">
              <a:latin typeface="Times New Roman" panose="02020603050405020304" pitchFamily="18" charset="0"/>
              <a:cs typeface="Times New Roman" panose="02020603050405020304" pitchFamily="18" charset="0"/>
            </a:endParaRPr>
          </a:p>
          <a:p>
            <a:pPr marL="474951" indent="-474951" algn="just">
              <a:lnSpc>
                <a:spcPct val="150000"/>
              </a:lnSpc>
              <a:buAutoNum type="arabicPeriod"/>
            </a:pPr>
            <a:r>
              <a:rPr lang="en-US" sz="2200" dirty="0" err="1" smtClean="0">
                <a:latin typeface="Times New Roman" panose="02020603050405020304" pitchFamily="18" charset="0"/>
                <a:cs typeface="Times New Roman" panose="02020603050405020304" pitchFamily="18" charset="0"/>
              </a:rPr>
              <a:t>Hạn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mức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tín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dụng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ngân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hàng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cấp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chủ</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thẻ</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tín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dụng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dựa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năng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lực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tài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chính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nhập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lịch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sử</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tín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dụng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của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chủ</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thẻ</a:t>
            </a:r>
            <a:endParaRPr lang="en-US" sz="2200" dirty="0" smtClean="0">
              <a:latin typeface="Times New Roman" panose="02020603050405020304" pitchFamily="18" charset="0"/>
              <a:cs typeface="Times New Roman" panose="02020603050405020304" pitchFamily="18" charset="0"/>
            </a:endParaRPr>
          </a:p>
          <a:p>
            <a:pPr marL="474951" indent="-474951" algn="just">
              <a:lnSpc>
                <a:spcPct val="150000"/>
              </a:lnSpc>
              <a:buAutoNum type="arabicPeriod"/>
            </a:pPr>
            <a:r>
              <a:rPr lang="en-US" sz="2200" dirty="0" smtClean="0">
                <a:latin typeface="Times New Roman" panose="02020603050405020304" pitchFamily="18" charset="0"/>
                <a:cs typeface="Times New Roman" panose="02020603050405020304" pitchFamily="18" charset="0"/>
              </a:rPr>
              <a:t>Thẻ </a:t>
            </a:r>
            <a:r>
              <a:rPr lang="en-US" sz="2200" dirty="0" err="1" smtClean="0">
                <a:latin typeface="Times New Roman" panose="02020603050405020304" pitchFamily="18" charset="0"/>
                <a:cs typeface="Times New Roman" panose="02020603050405020304" pitchFamily="18" charset="0"/>
              </a:rPr>
              <a:t>tín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dụng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về</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cơ</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bản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hình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thức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thấu</a:t>
            </a:r>
            <a:r>
              <a:rPr lang="en-US" sz="2200" dirty="0" smtClean="0">
                <a:latin typeface="Times New Roman" panose="02020603050405020304" pitchFamily="18" charset="0"/>
                <a:cs typeface="Times New Roman" panose="02020603050405020304" pitchFamily="18" charset="0"/>
              </a:rPr>
              <a:t> chi </a:t>
            </a:r>
            <a:r>
              <a:rPr lang="en-US" sz="2200" dirty="0" err="1" smtClean="0">
                <a:latin typeface="Times New Roman" panose="02020603050405020304" pitchFamily="18" charset="0"/>
                <a:cs typeface="Times New Roman" panose="02020603050405020304" pitchFamily="18" charset="0"/>
              </a:rPr>
              <a:t>tài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khoản</a:t>
            </a:r>
            <a:endParaRPr lang="en-US" sz="2200" dirty="0" smtClean="0">
              <a:latin typeface="Times New Roman" panose="02020603050405020304" pitchFamily="18" charset="0"/>
              <a:cs typeface="Times New Roman" panose="02020603050405020304" pitchFamily="18" charset="0"/>
            </a:endParaRPr>
          </a:p>
          <a:p>
            <a:pPr marL="474951" indent="-474951">
              <a:lnSpc>
                <a:spcPct val="150000"/>
              </a:lnSpc>
              <a:buNone/>
            </a:pPr>
            <a:endParaRPr lang="en-US" sz="2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3815336"/>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534400" cy="3352800"/>
          </a:xfrm>
        </p:spPr>
        <p:txBody>
          <a:bodyPr>
            <a:normAutofit/>
          </a:bodyPr>
          <a:lstStyle/>
          <a:p>
            <a:pPr>
              <a:buNone/>
            </a:pPr>
            <a:r>
              <a:rPr lang="en-US" sz="3200" b="1" dirty="0" err="1" smtClean="0">
                <a:latin typeface="Times New Roman" panose="02020603050405020304" pitchFamily="18" charset="0"/>
                <a:cs typeface="Times New Roman" panose="02020603050405020304" pitchFamily="18" charset="0"/>
              </a:rPr>
              <a:t>Khái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niệm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dịch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vụ</a:t>
            </a:r>
            <a:r>
              <a:rPr lang="en-US" sz="3200" b="1" dirty="0" smtClean="0">
                <a:latin typeface="Times New Roman" panose="02020603050405020304" pitchFamily="18" charset="0"/>
                <a:cs typeface="Times New Roman" panose="02020603050405020304" pitchFamily="18" charset="0"/>
              </a:rPr>
              <a:t>:</a:t>
            </a:r>
          </a:p>
          <a:p>
            <a:pPr marL="474951" indent="-474951" algn="just">
              <a:buNone/>
            </a:pPr>
            <a:r>
              <a:rPr lang="en-US" sz="3200" dirty="0">
                <a:latin typeface="Times New Roman" panose="02020603050405020304" pitchFamily="18" charset="0"/>
                <a:cs typeface="Times New Roman" panose="02020603050405020304" pitchFamily="18" charset="0"/>
              </a:rPr>
              <a:t>	“ </a:t>
            </a:r>
            <a:r>
              <a:rPr lang="en-US" sz="3200" i="1" dirty="0" err="1">
                <a:latin typeface="Times New Roman" panose="02020603050405020304" pitchFamily="18" charset="0"/>
                <a:cs typeface="Times New Roman" panose="02020603050405020304" pitchFamily="18" charset="0"/>
              </a:rPr>
              <a:t>Dịch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vụ</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một</a:t>
            </a:r>
            <a:r>
              <a:rPr lang="en-US" sz="3200" i="1" dirty="0">
                <a:latin typeface="Times New Roman" panose="02020603050405020304" pitchFamily="18" charset="0"/>
                <a:cs typeface="Times New Roman" panose="02020603050405020304" pitchFamily="18" charset="0"/>
              </a:rPr>
              <a:t> </a:t>
            </a:r>
            <a:r>
              <a:rPr lang="en-US" sz="3200" i="1" u="sng" dirty="0" err="1">
                <a:solidFill>
                  <a:srgbClr val="FF0000"/>
                </a:solidFill>
                <a:latin typeface="Times New Roman" panose="02020603050405020304" pitchFamily="18" charset="0"/>
                <a:cs typeface="Times New Roman" panose="02020603050405020304" pitchFamily="18" charset="0"/>
              </a:rPr>
              <a:t>hoạt</a:t>
            </a:r>
            <a:r>
              <a:rPr lang="en-US" sz="3200" i="1" u="sng" dirty="0">
                <a:solidFill>
                  <a:srgbClr val="FF0000"/>
                </a:solidFill>
                <a:latin typeface="Times New Roman" panose="02020603050405020304" pitchFamily="18" charset="0"/>
                <a:cs typeface="Times New Roman" panose="02020603050405020304" pitchFamily="18" charset="0"/>
              </a:rPr>
              <a:t> </a:t>
            </a:r>
            <a:r>
              <a:rPr lang="en-US" sz="3200" i="1" u="sng" dirty="0" err="1">
                <a:solidFill>
                  <a:srgbClr val="FF0000"/>
                </a:solidFill>
                <a:latin typeface="Times New Roman" panose="02020603050405020304" pitchFamily="18" charset="0"/>
                <a:cs typeface="Times New Roman" panose="02020603050405020304" pitchFamily="18" charset="0"/>
              </a:rPr>
              <a:t>động</a:t>
            </a:r>
            <a:r>
              <a:rPr lang="en-US" sz="3200" i="1" u="sng" dirty="0">
                <a:solidFill>
                  <a:srgbClr val="FF0000"/>
                </a:solidFill>
                <a:latin typeface="Times New Roman" panose="02020603050405020304" pitchFamily="18" charset="0"/>
                <a:cs typeface="Times New Roman" panose="02020603050405020304" pitchFamily="18" charset="0"/>
              </a:rPr>
              <a:t> hay </a:t>
            </a:r>
            <a:r>
              <a:rPr lang="en-US" sz="3200" i="1" u="sng" dirty="0" err="1">
                <a:solidFill>
                  <a:srgbClr val="FF0000"/>
                </a:solidFill>
                <a:latin typeface="Times New Roman" panose="02020603050405020304" pitchFamily="18" charset="0"/>
                <a:cs typeface="Times New Roman" panose="02020603050405020304" pitchFamily="18" charset="0"/>
              </a:rPr>
              <a:t>lợi</a:t>
            </a:r>
            <a:r>
              <a:rPr lang="en-US" sz="3200" i="1" u="sng" dirty="0">
                <a:solidFill>
                  <a:srgbClr val="FF0000"/>
                </a:solidFill>
                <a:latin typeface="Times New Roman" panose="02020603050405020304" pitchFamily="18" charset="0"/>
                <a:cs typeface="Times New Roman" panose="02020603050405020304" pitchFamily="18" charset="0"/>
              </a:rPr>
              <a:t> </a:t>
            </a:r>
            <a:r>
              <a:rPr lang="en-US" sz="3200" i="1" u="sng" dirty="0" err="1">
                <a:solidFill>
                  <a:srgbClr val="FF0000"/>
                </a:solidFill>
                <a:latin typeface="Times New Roman" panose="02020603050405020304" pitchFamily="18" charset="0"/>
                <a:cs typeface="Times New Roman" panose="02020603050405020304" pitchFamily="18" charset="0"/>
              </a:rPr>
              <a:t>ích</a:t>
            </a:r>
            <a:r>
              <a:rPr lang="en-US" sz="3200" i="1" u="sng" dirty="0">
                <a:solidFill>
                  <a:srgbClr val="FF0000"/>
                </a:solidFill>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một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thể</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cung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cấp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bên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kia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trong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u="sng" dirty="0" err="1">
                <a:solidFill>
                  <a:srgbClr val="FF0000"/>
                </a:solidFill>
                <a:latin typeface="Times New Roman" panose="02020603050405020304" pitchFamily="18" charset="0"/>
                <a:cs typeface="Times New Roman" panose="02020603050405020304" pitchFamily="18" charset="0"/>
              </a:rPr>
              <a:t>tính</a:t>
            </a:r>
            <a:r>
              <a:rPr lang="en-US" sz="3200" i="1" u="sng" dirty="0">
                <a:solidFill>
                  <a:srgbClr val="FF0000"/>
                </a:solidFill>
                <a:latin typeface="Times New Roman" panose="02020603050405020304" pitchFamily="18" charset="0"/>
                <a:cs typeface="Times New Roman" panose="02020603050405020304" pitchFamily="18" charset="0"/>
              </a:rPr>
              <a:t> </a:t>
            </a:r>
            <a:r>
              <a:rPr lang="en-US" sz="3200" i="1" u="sng" dirty="0" err="1">
                <a:solidFill>
                  <a:srgbClr val="FF0000"/>
                </a:solidFill>
                <a:latin typeface="Times New Roman" panose="02020603050405020304" pitchFamily="18" charset="0"/>
                <a:cs typeface="Times New Roman" panose="02020603050405020304" pitchFamily="18" charset="0"/>
              </a:rPr>
              <a:t>vô</a:t>
            </a:r>
            <a:r>
              <a:rPr lang="en-US" sz="3200" i="1" u="sng" dirty="0">
                <a:solidFill>
                  <a:srgbClr val="FF0000"/>
                </a:solidFill>
                <a:latin typeface="Times New Roman" panose="02020603050405020304" pitchFamily="18" charset="0"/>
                <a:cs typeface="Times New Roman" panose="02020603050405020304" pitchFamily="18" charset="0"/>
              </a:rPr>
              <a:t> </a:t>
            </a:r>
            <a:r>
              <a:rPr lang="en-US" sz="3200" i="1" u="sng" dirty="0" err="1">
                <a:solidFill>
                  <a:srgbClr val="FF0000"/>
                </a:solidFill>
                <a:latin typeface="Times New Roman" panose="02020603050405020304" pitchFamily="18" charset="0"/>
                <a:cs typeface="Times New Roman" panose="02020603050405020304" pitchFamily="18" charset="0"/>
              </a:rPr>
              <a:t>hình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dẫn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đến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bất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cứ</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sự</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chuyển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giao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sở</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hữu</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nào</a:t>
            </a:r>
            <a:r>
              <a:rPr lang="en-US" sz="3200" i="1" dirty="0">
                <a:latin typeface="Times New Roman" panose="02020603050405020304" pitchFamily="18" charset="0"/>
                <a:cs typeface="Times New Roman" panose="02020603050405020304" pitchFamily="18" charset="0"/>
              </a:rPr>
              <a:t>” ( </a:t>
            </a:r>
            <a:r>
              <a:rPr lang="en-US" sz="3200" i="1" dirty="0" smtClean="0">
                <a:latin typeface="Times New Roman" panose="02020603050405020304" pitchFamily="18" charset="0"/>
                <a:cs typeface="Times New Roman" panose="02020603050405020304" pitchFamily="18" charset="0"/>
              </a:rPr>
              <a:t>Kolter, </a:t>
            </a:r>
            <a:r>
              <a:rPr lang="en-US" sz="3200" i="1" dirty="0" err="1">
                <a:latin typeface="Times New Roman" panose="02020603050405020304" pitchFamily="18" charset="0"/>
                <a:cs typeface="Times New Roman" panose="02020603050405020304" pitchFamily="18" charset="0"/>
              </a:rPr>
              <a:t>Amstrong</a:t>
            </a:r>
            <a:r>
              <a:rPr lang="en-US" sz="3200" i="1" dirty="0">
                <a:latin typeface="Times New Roman" panose="02020603050405020304" pitchFamily="18" charset="0"/>
                <a:cs typeface="Times New Roman" panose="02020603050405020304" pitchFamily="18" charset="0"/>
              </a:rPr>
              <a:t> 1991)</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1937762"/>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02026" y="152400"/>
            <a:ext cx="4908374" cy="410527"/>
          </a:xfrm>
          <a:prstGeom prst="rect">
            <a:avLst/>
          </a:prstGeom>
        </p:spPr>
        <p:txBody>
          <a:bodyPr vert="horz" wrap="square" lIns="0" tIns="10317" rIns="0" bIns="0" rtlCol="0" anchor="ctr">
            <a:spAutoFit/>
          </a:bodyPr>
          <a:lstStyle/>
          <a:p>
            <a:pPr marL="10860">
              <a:lnSpc>
                <a:spcPct val="100000"/>
              </a:lnSpc>
              <a:spcBef>
                <a:spcPts val="81"/>
              </a:spcBef>
            </a:pPr>
            <a:r>
              <a:rPr spc="-9" dirty="0">
                <a:latin typeface="Times New Roman" panose="02020603050405020304" pitchFamily="18" charset="0"/>
                <a:cs typeface="Times New Roman" panose="02020603050405020304" pitchFamily="18" charset="0"/>
              </a:rPr>
              <a:t>TÌNH </a:t>
            </a:r>
            <a:r>
              <a:rPr spc="-4" dirty="0">
                <a:latin typeface="Times New Roman" panose="02020603050405020304" pitchFamily="18" charset="0"/>
                <a:cs typeface="Times New Roman" panose="02020603050405020304" pitchFamily="18" charset="0"/>
              </a:rPr>
              <a:t>HUỐNG DẪN</a:t>
            </a:r>
            <a:r>
              <a:rPr spc="-38" dirty="0">
                <a:latin typeface="Times New Roman" panose="02020603050405020304" pitchFamily="18" charset="0"/>
                <a:cs typeface="Times New Roman" panose="02020603050405020304" pitchFamily="18" charset="0"/>
              </a:rPr>
              <a:t> </a:t>
            </a:r>
            <a:r>
              <a:rPr spc="-4" dirty="0">
                <a:latin typeface="Times New Roman" panose="02020603050405020304" pitchFamily="18" charset="0"/>
                <a:cs typeface="Times New Roman" panose="02020603050405020304" pitchFamily="18" charset="0"/>
              </a:rPr>
              <a:t>NHẬP</a:t>
            </a:r>
          </a:p>
        </p:txBody>
      </p:sp>
      <p:sp>
        <p:nvSpPr>
          <p:cNvPr id="3" name="object 3"/>
          <p:cNvSpPr txBox="1"/>
          <p:nvPr/>
        </p:nvSpPr>
        <p:spPr>
          <a:xfrm>
            <a:off x="76200" y="676939"/>
            <a:ext cx="8839200" cy="5142062"/>
          </a:xfrm>
          <a:prstGeom prst="rect">
            <a:avLst/>
          </a:prstGeom>
        </p:spPr>
        <p:txBody>
          <a:bodyPr vert="horz" wrap="square" lIns="0" tIns="2172" rIns="0" bIns="0" rtlCol="0">
            <a:spAutoFit/>
          </a:bodyPr>
          <a:lstStyle/>
          <a:p>
            <a:pPr marL="259006" marR="4344" indent="-248689" algn="just">
              <a:spcBef>
                <a:spcPts val="17"/>
              </a:spcBef>
              <a:buChar char="•"/>
              <a:tabLst>
                <a:tab pos="259549" algn="l"/>
              </a:tabLst>
            </a:pPr>
            <a:r>
              <a:rPr spc="-4" dirty="0">
                <a:latin typeface="Times New Roman" panose="02020603050405020304" pitchFamily="18" charset="0"/>
                <a:cs typeface="Times New Roman" panose="02020603050405020304" pitchFamily="18" charset="0"/>
              </a:rPr>
              <a:t>Đang trong giờ </a:t>
            </a:r>
            <a:r>
              <a:rPr dirty="0">
                <a:latin typeface="Times New Roman" panose="02020603050405020304" pitchFamily="18" charset="0"/>
                <a:cs typeface="Times New Roman" panose="02020603050405020304" pitchFamily="18" charset="0"/>
              </a:rPr>
              <a:t>làm </a:t>
            </a:r>
            <a:r>
              <a:rPr spc="-4" dirty="0">
                <a:latin typeface="Times New Roman" panose="02020603050405020304" pitchFamily="18" charset="0"/>
                <a:cs typeface="Times New Roman" panose="02020603050405020304" pitchFamily="18" charset="0"/>
              </a:rPr>
              <a:t>việc, anh Quang làm việc tại </a:t>
            </a:r>
            <a:r>
              <a:rPr dirty="0">
                <a:latin typeface="Times New Roman" panose="02020603050405020304" pitchFamily="18" charset="0"/>
                <a:cs typeface="Times New Roman" panose="02020603050405020304" pitchFamily="18" charset="0"/>
              </a:rPr>
              <a:t>một công </a:t>
            </a:r>
            <a:r>
              <a:rPr spc="-4" dirty="0">
                <a:latin typeface="Times New Roman" panose="02020603050405020304" pitchFamily="18" charset="0"/>
                <a:cs typeface="Times New Roman" panose="02020603050405020304" pitchFamily="18" charset="0"/>
              </a:rPr>
              <a:t>ty truyền thông lớn </a:t>
            </a:r>
            <a:r>
              <a:rPr dirty="0">
                <a:latin typeface="Times New Roman" panose="02020603050405020304" pitchFamily="18" charset="0"/>
                <a:cs typeface="Times New Roman" panose="02020603050405020304" pitchFamily="18" charset="0"/>
              </a:rPr>
              <a:t>ở </a:t>
            </a:r>
            <a:r>
              <a:rPr spc="-4" dirty="0">
                <a:latin typeface="Times New Roman" panose="02020603050405020304" pitchFamily="18" charset="0"/>
                <a:cs typeface="Times New Roman" panose="02020603050405020304" pitchFamily="18" charset="0"/>
              </a:rPr>
              <a:t>Hà Nội </a:t>
            </a:r>
            <a:r>
              <a:rPr spc="-9" dirty="0">
                <a:latin typeface="Times New Roman" panose="02020603050405020304" pitchFamily="18" charset="0"/>
                <a:cs typeface="Times New Roman" panose="02020603050405020304" pitchFamily="18" charset="0"/>
              </a:rPr>
              <a:t>nhận  </a:t>
            </a:r>
            <a:r>
              <a:rPr spc="-4" dirty="0">
                <a:latin typeface="Times New Roman" panose="02020603050405020304" pitchFamily="18" charset="0"/>
                <a:cs typeface="Times New Roman" panose="02020603050405020304" pitchFamily="18" charset="0"/>
              </a:rPr>
              <a:t>được </a:t>
            </a:r>
            <a:r>
              <a:rPr spc="-9" dirty="0">
                <a:latin typeface="Times New Roman" panose="02020603050405020304" pitchFamily="18" charset="0"/>
                <a:cs typeface="Times New Roman" panose="02020603050405020304" pitchFamily="18" charset="0"/>
              </a:rPr>
              <a:t>điện </a:t>
            </a:r>
            <a:r>
              <a:rPr spc="-4" dirty="0">
                <a:latin typeface="Times New Roman" panose="02020603050405020304" pitchFamily="18" charset="0"/>
                <a:cs typeface="Times New Roman" panose="02020603050405020304" pitchFamily="18" charset="0"/>
              </a:rPr>
              <a:t>thoại từ </a:t>
            </a:r>
            <a:r>
              <a:rPr dirty="0">
                <a:latin typeface="Times New Roman" panose="02020603050405020304" pitchFamily="18" charset="0"/>
                <a:cs typeface="Times New Roman" panose="02020603050405020304" pitchFamily="18" charset="0"/>
              </a:rPr>
              <a:t>một giọng nói </a:t>
            </a:r>
            <a:r>
              <a:rPr spc="-4" dirty="0">
                <a:latin typeface="Times New Roman" panose="02020603050405020304" pitchFamily="18" charset="0"/>
                <a:cs typeface="Times New Roman" panose="02020603050405020304" pitchFamily="18" charset="0"/>
              </a:rPr>
              <a:t>dễ thương: “Chào anh, em là nhân viên </a:t>
            </a:r>
            <a:r>
              <a:rPr spc="-13" dirty="0">
                <a:latin typeface="Times New Roman" panose="02020603050405020304" pitchFamily="18" charset="0"/>
                <a:cs typeface="Times New Roman" panose="02020603050405020304" pitchFamily="18" charset="0"/>
              </a:rPr>
              <a:t>bộ </a:t>
            </a:r>
            <a:r>
              <a:rPr spc="-4" dirty="0">
                <a:latin typeface="Times New Roman" panose="02020603050405020304" pitchFamily="18" charset="0"/>
                <a:cs typeface="Times New Roman" panose="02020603050405020304" pitchFamily="18" charset="0"/>
              </a:rPr>
              <a:t>phận </a:t>
            </a:r>
            <a:r>
              <a:rPr spc="-4" dirty="0" err="1">
                <a:latin typeface="Times New Roman" panose="02020603050405020304" pitchFamily="18" charset="0"/>
                <a:cs typeface="Times New Roman" panose="02020603050405020304" pitchFamily="18" charset="0"/>
              </a:rPr>
              <a:t>thẻ</a:t>
            </a:r>
            <a:r>
              <a:rPr spc="-4" dirty="0">
                <a:latin typeface="Times New Roman" panose="02020603050405020304" pitchFamily="18" charset="0"/>
                <a:cs typeface="Times New Roman" panose="02020603050405020304" pitchFamily="18" charset="0"/>
              </a:rPr>
              <a:t> </a:t>
            </a:r>
            <a:r>
              <a:rPr spc="-9" dirty="0">
                <a:latin typeface="Times New Roman" panose="02020603050405020304" pitchFamily="18" charset="0"/>
                <a:cs typeface="Times New Roman" panose="02020603050405020304" pitchFamily="18" charset="0"/>
              </a:rPr>
              <a:t>của  </a:t>
            </a:r>
            <a:r>
              <a:rPr spc="-4" dirty="0">
                <a:latin typeface="Times New Roman" panose="02020603050405020304" pitchFamily="18" charset="0"/>
                <a:cs typeface="Times New Roman" panose="02020603050405020304" pitchFamily="18" charset="0"/>
              </a:rPr>
              <a:t>Techcombank…”. </a:t>
            </a:r>
            <a:r>
              <a:rPr dirty="0">
                <a:latin typeface="Times New Roman" panose="02020603050405020304" pitchFamily="18" charset="0"/>
                <a:cs typeface="Times New Roman" panose="02020603050405020304" pitchFamily="18" charset="0"/>
              </a:rPr>
              <a:t>Qua một </a:t>
            </a:r>
            <a:r>
              <a:rPr spc="-4" dirty="0">
                <a:latin typeface="Times New Roman" panose="02020603050405020304" pitchFamily="18" charset="0"/>
                <a:cs typeface="Times New Roman" panose="02020603050405020304" pitchFamily="18" charset="0"/>
              </a:rPr>
              <a:t>vài câu giới thiệu, anh Quang rất ngạc nhiên </a:t>
            </a:r>
            <a:r>
              <a:rPr dirty="0">
                <a:latin typeface="Times New Roman" panose="02020603050405020304" pitchFamily="18" charset="0"/>
                <a:cs typeface="Times New Roman" panose="02020603050405020304" pitchFamily="18" charset="0"/>
              </a:rPr>
              <a:t>khi </a:t>
            </a:r>
            <a:r>
              <a:rPr spc="-4" dirty="0">
                <a:latin typeface="Times New Roman" panose="02020603050405020304" pitchFamily="18" charset="0"/>
                <a:cs typeface="Times New Roman" panose="02020603050405020304" pitchFamily="18" charset="0"/>
              </a:rPr>
              <a:t>cô gái này biết rất  nhiều thông tin cá nhân về mình và trò chuyện như thể </a:t>
            </a:r>
            <a:r>
              <a:rPr dirty="0">
                <a:latin typeface="Times New Roman" panose="02020603050405020304" pitchFamily="18" charset="0"/>
                <a:cs typeface="Times New Roman" panose="02020603050405020304" pitchFamily="18" charset="0"/>
              </a:rPr>
              <a:t>một </a:t>
            </a:r>
            <a:r>
              <a:rPr spc="-4" dirty="0">
                <a:latin typeface="Times New Roman" panose="02020603050405020304" pitchFamily="18" charset="0"/>
                <a:cs typeface="Times New Roman" panose="02020603050405020304" pitchFamily="18" charset="0"/>
              </a:rPr>
              <a:t>người bạn </a:t>
            </a:r>
            <a:r>
              <a:rPr dirty="0">
                <a:latin typeface="Times New Roman" panose="02020603050405020304" pitchFamily="18" charset="0"/>
                <a:cs typeface="Times New Roman" panose="02020603050405020304" pitchFamily="18" charset="0"/>
              </a:rPr>
              <a:t>và </a:t>
            </a:r>
            <a:r>
              <a:rPr spc="-4" dirty="0">
                <a:latin typeface="Times New Roman" panose="02020603050405020304" pitchFamily="18" charset="0"/>
                <a:cs typeface="Times New Roman" panose="02020603050405020304" pitchFamily="18" charset="0"/>
              </a:rPr>
              <a:t>rất có</a:t>
            </a:r>
            <a:r>
              <a:rPr spc="17" dirty="0">
                <a:latin typeface="Times New Roman" panose="02020603050405020304" pitchFamily="18" charset="0"/>
                <a:cs typeface="Times New Roman" panose="02020603050405020304" pitchFamily="18" charset="0"/>
              </a:rPr>
              <a:t> </a:t>
            </a:r>
            <a:r>
              <a:rPr spc="-4" dirty="0">
                <a:latin typeface="Times New Roman" panose="02020603050405020304" pitchFamily="18" charset="0"/>
                <a:cs typeface="Times New Roman" panose="02020603050405020304" pitchFamily="18" charset="0"/>
              </a:rPr>
              <a:t>duyên.</a:t>
            </a:r>
            <a:endParaRPr dirty="0">
              <a:latin typeface="Times New Roman" panose="02020603050405020304" pitchFamily="18" charset="0"/>
              <a:cs typeface="Times New Roman" panose="02020603050405020304" pitchFamily="18" charset="0"/>
            </a:endParaRPr>
          </a:p>
          <a:p>
            <a:pPr marL="259006" marR="4344" indent="-248689" algn="just">
              <a:spcBef>
                <a:spcPts val="423"/>
              </a:spcBef>
              <a:buChar char="•"/>
              <a:tabLst>
                <a:tab pos="259549" algn="l"/>
              </a:tabLst>
            </a:pPr>
            <a:r>
              <a:rPr spc="-4" dirty="0">
                <a:latin typeface="Times New Roman" panose="02020603050405020304" pitchFamily="18" charset="0"/>
                <a:cs typeface="Times New Roman" panose="02020603050405020304" pitchFamily="18" charset="0"/>
              </a:rPr>
              <a:t>Tuy nhiên, sau màn làm quen, cô gái có giọng nói ngọt ngào này chuyển đề tài sang dịch </a:t>
            </a:r>
            <a:r>
              <a:rPr dirty="0">
                <a:latin typeface="Times New Roman" panose="02020603050405020304" pitchFamily="18" charset="0"/>
                <a:cs typeface="Times New Roman" panose="02020603050405020304" pitchFamily="18" charset="0"/>
              </a:rPr>
              <a:t>vụ </a:t>
            </a:r>
            <a:r>
              <a:rPr spc="-4" dirty="0" err="1">
                <a:latin typeface="Times New Roman" panose="02020603050405020304" pitchFamily="18" charset="0"/>
                <a:cs typeface="Times New Roman" panose="02020603050405020304" pitchFamily="18" charset="0"/>
              </a:rPr>
              <a:t>thẻ</a:t>
            </a:r>
            <a:r>
              <a:rPr spc="-4" dirty="0">
                <a:latin typeface="Times New Roman" panose="02020603050405020304" pitchFamily="18" charset="0"/>
                <a:cs typeface="Times New Roman" panose="02020603050405020304" pitchFamily="18" charset="0"/>
              </a:rPr>
              <a:t> </a:t>
            </a:r>
            <a:r>
              <a:rPr spc="-4" dirty="0" err="1" smtClean="0">
                <a:latin typeface="Times New Roman" panose="02020603050405020304" pitchFamily="18" charset="0"/>
                <a:cs typeface="Times New Roman" panose="02020603050405020304" pitchFamily="18" charset="0"/>
              </a:rPr>
              <a:t>tín</a:t>
            </a:r>
            <a:r>
              <a:rPr spc="-4" dirty="0" smtClean="0">
                <a:latin typeface="Times New Roman" panose="02020603050405020304" pitchFamily="18" charset="0"/>
                <a:cs typeface="Times New Roman" panose="02020603050405020304" pitchFamily="18" charset="0"/>
              </a:rPr>
              <a:t> </a:t>
            </a:r>
            <a:r>
              <a:rPr spc="-4" dirty="0">
                <a:latin typeface="Times New Roman" panose="02020603050405020304" pitchFamily="18" charset="0"/>
                <a:cs typeface="Times New Roman" panose="02020603050405020304" pitchFamily="18" charset="0"/>
              </a:rPr>
              <a:t>dụng quốc tế của </a:t>
            </a:r>
            <a:r>
              <a:rPr spc="-4" dirty="0" err="1">
                <a:latin typeface="Times New Roman" panose="02020603050405020304" pitchFamily="18" charset="0"/>
                <a:cs typeface="Times New Roman" panose="02020603050405020304" pitchFamily="18" charset="0"/>
              </a:rPr>
              <a:t>ngân</a:t>
            </a:r>
            <a:r>
              <a:rPr spc="-4" dirty="0">
                <a:latin typeface="Times New Roman" panose="02020603050405020304" pitchFamily="18" charset="0"/>
                <a:cs typeface="Times New Roman" panose="02020603050405020304" pitchFamily="18" charset="0"/>
              </a:rPr>
              <a:t> hàng. Khi nghe tới đó, anh Quang cho biết đã dùng </a:t>
            </a:r>
            <a:r>
              <a:rPr spc="-4" dirty="0" err="1">
                <a:latin typeface="Times New Roman" panose="02020603050405020304" pitchFamily="18" charset="0"/>
                <a:cs typeface="Times New Roman" panose="02020603050405020304" pitchFamily="18" charset="0"/>
              </a:rPr>
              <a:t>thẻ</a:t>
            </a:r>
            <a:r>
              <a:rPr spc="-4" dirty="0">
                <a:latin typeface="Times New Roman" panose="02020603050405020304" pitchFamily="18" charset="0"/>
                <a:cs typeface="Times New Roman" panose="02020603050405020304" pitchFamily="18" charset="0"/>
              </a:rPr>
              <a:t> debit </a:t>
            </a:r>
            <a:r>
              <a:rPr spc="-4" dirty="0" err="1">
                <a:latin typeface="Times New Roman" panose="02020603050405020304" pitchFamily="18" charset="0"/>
                <a:cs typeface="Times New Roman" panose="02020603050405020304" pitchFamily="18" charset="0"/>
              </a:rPr>
              <a:t>của</a:t>
            </a:r>
            <a:r>
              <a:rPr spc="-4" dirty="0">
                <a:latin typeface="Times New Roman" panose="02020603050405020304" pitchFamily="18" charset="0"/>
                <a:cs typeface="Times New Roman" panose="02020603050405020304" pitchFamily="18" charset="0"/>
              </a:rPr>
              <a:t> </a:t>
            </a:r>
            <a:r>
              <a:rPr dirty="0" err="1" smtClean="0">
                <a:latin typeface="Times New Roman" panose="02020603050405020304" pitchFamily="18" charset="0"/>
                <a:cs typeface="Times New Roman" panose="02020603050405020304" pitchFamily="18" charset="0"/>
              </a:rPr>
              <a:t>một</a:t>
            </a:r>
            <a:r>
              <a:rPr dirty="0" smtClean="0">
                <a:latin typeface="Times New Roman" panose="02020603050405020304" pitchFamily="18" charset="0"/>
                <a:cs typeface="Times New Roman" panose="02020603050405020304" pitchFamily="18" charset="0"/>
              </a:rPr>
              <a:t> </a:t>
            </a:r>
            <a:r>
              <a:rPr spc="-4" dirty="0" err="1">
                <a:latin typeface="Times New Roman" panose="02020603050405020304" pitchFamily="18" charset="0"/>
                <a:cs typeface="Times New Roman" panose="02020603050405020304" pitchFamily="18" charset="0"/>
              </a:rPr>
              <a:t>ngân</a:t>
            </a:r>
            <a:r>
              <a:rPr spc="-4" dirty="0">
                <a:latin typeface="Times New Roman" panose="02020603050405020304" pitchFamily="18" charset="0"/>
                <a:cs typeface="Times New Roman" panose="02020603050405020304" pitchFamily="18" charset="0"/>
              </a:rPr>
              <a:t> hàng khác và cáo bận. Nhân viên tiếp thị của Techcombank cảm ơn rất lịch </a:t>
            </a:r>
            <a:r>
              <a:rPr dirty="0">
                <a:latin typeface="Times New Roman" panose="02020603050405020304" pitchFamily="18" charset="0"/>
                <a:cs typeface="Times New Roman" panose="02020603050405020304" pitchFamily="18" charset="0"/>
              </a:rPr>
              <a:t>sự và </a:t>
            </a:r>
            <a:r>
              <a:rPr spc="-4" dirty="0" err="1">
                <a:latin typeface="Times New Roman" panose="02020603050405020304" pitchFamily="18" charset="0"/>
                <a:cs typeface="Times New Roman" panose="02020603050405020304" pitchFamily="18" charset="0"/>
              </a:rPr>
              <a:t>hẹn</a:t>
            </a:r>
            <a:r>
              <a:rPr spc="-4" dirty="0">
                <a:latin typeface="Times New Roman" panose="02020603050405020304" pitchFamily="18" charset="0"/>
                <a:cs typeface="Times New Roman" panose="02020603050405020304" pitchFamily="18" charset="0"/>
              </a:rPr>
              <a:t> </a:t>
            </a:r>
            <a:r>
              <a:rPr dirty="0" err="1" smtClean="0">
                <a:latin typeface="Times New Roman" panose="02020603050405020304" pitchFamily="18" charset="0"/>
                <a:cs typeface="Times New Roman" panose="02020603050405020304" pitchFamily="18" charset="0"/>
              </a:rPr>
              <a:t>gọi</a:t>
            </a:r>
            <a:r>
              <a:rPr dirty="0" smtClean="0">
                <a:latin typeface="Times New Roman" panose="02020603050405020304" pitchFamily="18" charset="0"/>
                <a:cs typeface="Times New Roman" panose="02020603050405020304" pitchFamily="18" charset="0"/>
              </a:rPr>
              <a:t> </a:t>
            </a:r>
            <a:r>
              <a:rPr spc="-4" dirty="0">
                <a:latin typeface="Times New Roman" panose="02020603050405020304" pitchFamily="18" charset="0"/>
                <a:cs typeface="Times New Roman" panose="02020603050405020304" pitchFamily="18" charset="0"/>
              </a:rPr>
              <a:t>lại vào </a:t>
            </a:r>
            <a:r>
              <a:rPr dirty="0">
                <a:latin typeface="Times New Roman" panose="02020603050405020304" pitchFamily="18" charset="0"/>
                <a:cs typeface="Times New Roman" panose="02020603050405020304" pitchFamily="18" charset="0"/>
              </a:rPr>
              <a:t>một dịp </a:t>
            </a:r>
            <a:r>
              <a:rPr spc="-4" dirty="0">
                <a:latin typeface="Times New Roman" panose="02020603050405020304" pitchFamily="18" charset="0"/>
                <a:cs typeface="Times New Roman" panose="02020603050405020304" pitchFamily="18" charset="0"/>
              </a:rPr>
              <a:t>khác.</a:t>
            </a:r>
            <a:endParaRPr dirty="0">
              <a:latin typeface="Times New Roman" panose="02020603050405020304" pitchFamily="18" charset="0"/>
              <a:cs typeface="Times New Roman" panose="02020603050405020304" pitchFamily="18" charset="0"/>
            </a:endParaRPr>
          </a:p>
          <a:p>
            <a:pPr marL="259006" marR="4344" indent="-248689" algn="just">
              <a:spcBef>
                <a:spcPts val="428"/>
              </a:spcBef>
              <a:buChar char="•"/>
              <a:tabLst>
                <a:tab pos="259549" algn="l"/>
              </a:tabLst>
            </a:pPr>
            <a:r>
              <a:rPr spc="-4" dirty="0">
                <a:latin typeface="Times New Roman" panose="02020603050405020304" pitchFamily="18" charset="0"/>
                <a:cs typeface="Times New Roman" panose="02020603050405020304" pitchFamily="18" charset="0"/>
              </a:rPr>
              <a:t>Vào </a:t>
            </a:r>
            <a:r>
              <a:rPr dirty="0">
                <a:latin typeface="Times New Roman" panose="02020603050405020304" pitchFamily="18" charset="0"/>
                <a:cs typeface="Times New Roman" panose="02020603050405020304" pitchFamily="18" charset="0"/>
              </a:rPr>
              <a:t>hôm </a:t>
            </a:r>
            <a:r>
              <a:rPr spc="-4" dirty="0">
                <a:latin typeface="Times New Roman" panose="02020603050405020304" pitchFamily="18" charset="0"/>
                <a:cs typeface="Times New Roman" panose="02020603050405020304" pitchFamily="18" charset="0"/>
              </a:rPr>
              <a:t>sau, đúng lúc đang rất bận, anh lại nhận được điện thoại từ </a:t>
            </a:r>
            <a:r>
              <a:rPr dirty="0">
                <a:latin typeface="Times New Roman" panose="02020603050405020304" pitchFamily="18" charset="0"/>
                <a:cs typeface="Times New Roman" panose="02020603050405020304" pitchFamily="18" charset="0"/>
              </a:rPr>
              <a:t>cô gái có </a:t>
            </a:r>
            <a:r>
              <a:rPr spc="-4" dirty="0">
                <a:latin typeface="Times New Roman" panose="02020603050405020304" pitchFamily="18" charset="0"/>
                <a:cs typeface="Times New Roman" panose="02020603050405020304" pitchFamily="18" charset="0"/>
              </a:rPr>
              <a:t>giọng </a:t>
            </a:r>
            <a:r>
              <a:rPr spc="-4" dirty="0" err="1">
                <a:latin typeface="Times New Roman" panose="02020603050405020304" pitchFamily="18" charset="0"/>
                <a:cs typeface="Times New Roman" panose="02020603050405020304" pitchFamily="18" charset="0"/>
              </a:rPr>
              <a:t>ngọt</a:t>
            </a:r>
            <a:r>
              <a:rPr spc="-4" dirty="0">
                <a:latin typeface="Times New Roman" panose="02020603050405020304" pitchFamily="18" charset="0"/>
                <a:cs typeface="Times New Roman" panose="02020603050405020304" pitchFamily="18" charset="0"/>
              </a:rPr>
              <a:t> </a:t>
            </a:r>
            <a:r>
              <a:rPr spc="-4" dirty="0" err="1" smtClean="0">
                <a:latin typeface="Times New Roman" panose="02020603050405020304" pitchFamily="18" charset="0"/>
                <a:cs typeface="Times New Roman" panose="02020603050405020304" pitchFamily="18" charset="0"/>
              </a:rPr>
              <a:t>ngào</a:t>
            </a:r>
            <a:r>
              <a:rPr lang="en-US" spc="-4" dirty="0">
                <a:latin typeface="Times New Roman" panose="02020603050405020304" pitchFamily="18" charset="0"/>
                <a:cs typeface="Times New Roman" panose="02020603050405020304" pitchFamily="18" charset="0"/>
              </a:rPr>
              <a:t> </a:t>
            </a:r>
            <a:r>
              <a:rPr spc="-4" dirty="0" err="1" smtClean="0">
                <a:latin typeface="Times New Roman" panose="02020603050405020304" pitchFamily="18" charset="0"/>
                <a:cs typeface="Times New Roman" panose="02020603050405020304" pitchFamily="18" charset="0"/>
              </a:rPr>
              <a:t>của</a:t>
            </a:r>
            <a:r>
              <a:rPr spc="-4" dirty="0" smtClean="0">
                <a:latin typeface="Times New Roman" panose="02020603050405020304" pitchFamily="18" charset="0"/>
                <a:cs typeface="Times New Roman" panose="02020603050405020304" pitchFamily="18" charset="0"/>
              </a:rPr>
              <a:t> </a:t>
            </a:r>
            <a:r>
              <a:rPr spc="-4" dirty="0">
                <a:latin typeface="Times New Roman" panose="02020603050405020304" pitchFamily="18" charset="0"/>
                <a:cs typeface="Times New Roman" panose="02020603050405020304" pitchFamily="18" charset="0"/>
              </a:rPr>
              <a:t>Techcombank. </a:t>
            </a:r>
            <a:r>
              <a:rPr dirty="0">
                <a:latin typeface="Times New Roman" panose="02020603050405020304" pitchFamily="18" charset="0"/>
                <a:cs typeface="Times New Roman" panose="02020603050405020304" pitchFamily="18" charset="0"/>
              </a:rPr>
              <a:t>Lần </a:t>
            </a:r>
            <a:r>
              <a:rPr spc="-4" dirty="0">
                <a:latin typeface="Times New Roman" panose="02020603050405020304" pitchFamily="18" charset="0"/>
                <a:cs typeface="Times New Roman" panose="02020603050405020304" pitchFamily="18" charset="0"/>
              </a:rPr>
              <a:t>này, anh </a:t>
            </a:r>
            <a:r>
              <a:rPr dirty="0">
                <a:latin typeface="Times New Roman" panose="02020603050405020304" pitchFamily="18" charset="0"/>
                <a:cs typeface="Times New Roman" panose="02020603050405020304" pitchFamily="18" charset="0"/>
              </a:rPr>
              <a:t>nói </a:t>
            </a:r>
            <a:r>
              <a:rPr spc="-4" dirty="0">
                <a:latin typeface="Times New Roman" panose="02020603050405020304" pitchFamily="18" charset="0"/>
                <a:cs typeface="Times New Roman" panose="02020603050405020304" pitchFamily="18" charset="0"/>
              </a:rPr>
              <a:t>ngay là mình đã dùng </a:t>
            </a:r>
            <a:r>
              <a:rPr spc="-4" dirty="0" err="1">
                <a:latin typeface="Times New Roman" panose="02020603050405020304" pitchFamily="18" charset="0"/>
                <a:cs typeface="Times New Roman" panose="02020603050405020304" pitchFamily="18" charset="0"/>
              </a:rPr>
              <a:t>thẻ</a:t>
            </a:r>
            <a:r>
              <a:rPr spc="-4"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debit </a:t>
            </a:r>
            <a:r>
              <a:rPr spc="-4" dirty="0">
                <a:latin typeface="Times New Roman" panose="02020603050405020304" pitchFamily="18" charset="0"/>
                <a:cs typeface="Times New Roman" panose="02020603050405020304" pitchFamily="18" charset="0"/>
              </a:rPr>
              <a:t>rất tiện lợi nên không </a:t>
            </a:r>
            <a:r>
              <a:rPr spc="-4" dirty="0" err="1">
                <a:latin typeface="Times New Roman" panose="02020603050405020304" pitchFamily="18" charset="0"/>
                <a:cs typeface="Times New Roman" panose="02020603050405020304" pitchFamily="18" charset="0"/>
              </a:rPr>
              <a:t>thấy</a:t>
            </a:r>
            <a:r>
              <a:rPr spc="-4" dirty="0">
                <a:latin typeface="Times New Roman" panose="02020603050405020304" pitchFamily="18" charset="0"/>
                <a:cs typeface="Times New Roman" panose="02020603050405020304" pitchFamily="18" charset="0"/>
              </a:rPr>
              <a:t> </a:t>
            </a:r>
            <a:r>
              <a:rPr spc="-4" dirty="0" err="1" smtClean="0">
                <a:latin typeface="Times New Roman" panose="02020603050405020304" pitchFamily="18" charset="0"/>
                <a:cs typeface="Times New Roman" panose="02020603050405020304" pitchFamily="18" charset="0"/>
              </a:rPr>
              <a:t>cần</a:t>
            </a:r>
            <a:r>
              <a:rPr spc="-4" dirty="0" smtClean="0">
                <a:latin typeface="Times New Roman" panose="02020603050405020304" pitchFamily="18" charset="0"/>
                <a:cs typeface="Times New Roman" panose="02020603050405020304" pitchFamily="18" charset="0"/>
              </a:rPr>
              <a:t> </a:t>
            </a:r>
            <a:r>
              <a:rPr spc="-4" dirty="0">
                <a:latin typeface="Times New Roman" panose="02020603050405020304" pitchFamily="18" charset="0"/>
                <a:cs typeface="Times New Roman" panose="02020603050405020304" pitchFamily="18" charset="0"/>
              </a:rPr>
              <a:t>phải dùng </a:t>
            </a:r>
            <a:r>
              <a:rPr spc="-4" dirty="0" err="1">
                <a:latin typeface="Times New Roman" panose="02020603050405020304" pitchFamily="18" charset="0"/>
                <a:cs typeface="Times New Roman" panose="02020603050405020304" pitchFamily="18" charset="0"/>
              </a:rPr>
              <a:t>thẻ</a:t>
            </a:r>
            <a:r>
              <a:rPr spc="-4" dirty="0">
                <a:latin typeface="Times New Roman" panose="02020603050405020304" pitchFamily="18" charset="0"/>
                <a:cs typeface="Times New Roman" panose="02020603050405020304" pitchFamily="18" charset="0"/>
              </a:rPr>
              <a:t> tín dụng. Thế nhưng, nhân viên nhà </a:t>
            </a:r>
            <a:r>
              <a:rPr spc="-9" dirty="0">
                <a:latin typeface="Times New Roman" panose="02020603050405020304" pitchFamily="18" charset="0"/>
                <a:cs typeface="Times New Roman" panose="02020603050405020304" pitchFamily="18" charset="0"/>
              </a:rPr>
              <a:t>băng </a:t>
            </a:r>
            <a:r>
              <a:rPr spc="-4" dirty="0">
                <a:latin typeface="Times New Roman" panose="02020603050405020304" pitchFamily="18" charset="0"/>
                <a:cs typeface="Times New Roman" panose="02020603050405020304" pitchFamily="18" charset="0"/>
              </a:rPr>
              <a:t>chớp cơ </a:t>
            </a:r>
            <a:r>
              <a:rPr dirty="0">
                <a:latin typeface="Times New Roman" panose="02020603050405020304" pitchFamily="18" charset="0"/>
                <a:cs typeface="Times New Roman" panose="02020603050405020304" pitchFamily="18" charset="0"/>
              </a:rPr>
              <a:t>hội </a:t>
            </a:r>
            <a:r>
              <a:rPr spc="-4" dirty="0">
                <a:latin typeface="Times New Roman" panose="02020603050405020304" pitchFamily="18" charset="0"/>
                <a:cs typeface="Times New Roman" panose="02020603050405020304" pitchFamily="18" charset="0"/>
              </a:rPr>
              <a:t>này trình bày </a:t>
            </a:r>
            <a:r>
              <a:rPr dirty="0">
                <a:latin typeface="Times New Roman" panose="02020603050405020304" pitchFamily="18" charset="0"/>
                <a:cs typeface="Times New Roman" panose="02020603050405020304" pitchFamily="18" charset="0"/>
              </a:rPr>
              <a:t>một </a:t>
            </a:r>
            <a:r>
              <a:rPr spc="-4" dirty="0" err="1">
                <a:latin typeface="Times New Roman" panose="02020603050405020304" pitchFamily="18" charset="0"/>
                <a:cs typeface="Times New Roman" panose="02020603050405020304" pitchFamily="18" charset="0"/>
              </a:rPr>
              <a:t>loạt</a:t>
            </a:r>
            <a:r>
              <a:rPr spc="-4" dirty="0">
                <a:latin typeface="Times New Roman" panose="02020603050405020304" pitchFamily="18" charset="0"/>
                <a:cs typeface="Times New Roman" panose="02020603050405020304" pitchFamily="18" charset="0"/>
              </a:rPr>
              <a:t> </a:t>
            </a:r>
            <a:r>
              <a:rPr spc="-4" dirty="0" err="1" smtClean="0">
                <a:latin typeface="Times New Roman" panose="02020603050405020304" pitchFamily="18" charset="0"/>
                <a:cs typeface="Times New Roman" panose="02020603050405020304" pitchFamily="18" charset="0"/>
              </a:rPr>
              <a:t>các</a:t>
            </a:r>
            <a:r>
              <a:rPr spc="-4" dirty="0" smtClean="0">
                <a:latin typeface="Times New Roman" panose="02020603050405020304" pitchFamily="18" charset="0"/>
                <a:cs typeface="Times New Roman" panose="02020603050405020304" pitchFamily="18" charset="0"/>
              </a:rPr>
              <a:t> </a:t>
            </a:r>
            <a:r>
              <a:rPr spc="-4" dirty="0">
                <a:latin typeface="Times New Roman" panose="02020603050405020304" pitchFamily="18" charset="0"/>
                <a:cs typeface="Times New Roman" panose="02020603050405020304" pitchFamily="18" charset="0"/>
              </a:rPr>
              <a:t>lợi ích của </a:t>
            </a:r>
            <a:r>
              <a:rPr spc="-4" dirty="0" err="1">
                <a:latin typeface="Times New Roman" panose="02020603050405020304" pitchFamily="18" charset="0"/>
                <a:cs typeface="Times New Roman" panose="02020603050405020304" pitchFamily="18" charset="0"/>
              </a:rPr>
              <a:t>thẻ</a:t>
            </a:r>
            <a:r>
              <a:rPr spc="-4" dirty="0">
                <a:latin typeface="Times New Roman" panose="02020603050405020304" pitchFamily="18" charset="0"/>
                <a:cs typeface="Times New Roman" panose="02020603050405020304" pitchFamily="18" charset="0"/>
              </a:rPr>
              <a:t> tín dụng quốc tế. Mặc </a:t>
            </a:r>
            <a:r>
              <a:rPr dirty="0">
                <a:latin typeface="Times New Roman" panose="02020603050405020304" pitchFamily="18" charset="0"/>
                <a:cs typeface="Times New Roman" panose="02020603050405020304" pitchFamily="18" charset="0"/>
              </a:rPr>
              <a:t>dù </a:t>
            </a:r>
            <a:r>
              <a:rPr spc="-9" dirty="0">
                <a:latin typeface="Times New Roman" panose="02020603050405020304" pitchFamily="18" charset="0"/>
                <a:cs typeface="Times New Roman" panose="02020603050405020304" pitchFamily="18" charset="0"/>
              </a:rPr>
              <a:t>đang </a:t>
            </a:r>
            <a:r>
              <a:rPr spc="-4" dirty="0">
                <a:latin typeface="Times New Roman" panose="02020603050405020304" pitchFamily="18" charset="0"/>
                <a:cs typeface="Times New Roman" panose="02020603050405020304" pitchFamily="18" charset="0"/>
              </a:rPr>
              <a:t>bận nhưng </a:t>
            </a:r>
            <a:r>
              <a:rPr dirty="0">
                <a:latin typeface="Times New Roman" panose="02020603050405020304" pitchFamily="18" charset="0"/>
                <a:cs typeface="Times New Roman" panose="02020603050405020304" pitchFamily="18" charset="0"/>
              </a:rPr>
              <a:t>do cô gái cư </a:t>
            </a:r>
            <a:r>
              <a:rPr spc="-4" dirty="0">
                <a:latin typeface="Times New Roman" panose="02020603050405020304" pitchFamily="18" charset="0"/>
                <a:cs typeface="Times New Roman" panose="02020603050405020304" pitchFamily="18" charset="0"/>
              </a:rPr>
              <a:t>xử rất nhẹ nhàng và  khéo léo nên anh Quang </a:t>
            </a:r>
            <a:r>
              <a:rPr spc="-9" dirty="0">
                <a:latin typeface="Times New Roman" panose="02020603050405020304" pitchFamily="18" charset="0"/>
                <a:cs typeface="Times New Roman" panose="02020603050405020304" pitchFamily="18" charset="0"/>
              </a:rPr>
              <a:t>đành </a:t>
            </a:r>
            <a:r>
              <a:rPr spc="-4" dirty="0">
                <a:latin typeface="Times New Roman" panose="02020603050405020304" pitchFamily="18" charset="0"/>
                <a:cs typeface="Times New Roman" panose="02020603050405020304" pitchFamily="18" charset="0"/>
              </a:rPr>
              <a:t>khẳng </a:t>
            </a:r>
            <a:r>
              <a:rPr spc="-9" dirty="0">
                <a:latin typeface="Times New Roman" panose="02020603050405020304" pitchFamily="18" charset="0"/>
                <a:cs typeface="Times New Roman" panose="02020603050405020304" pitchFamily="18" charset="0"/>
              </a:rPr>
              <a:t>định </a:t>
            </a:r>
            <a:r>
              <a:rPr spc="-4" dirty="0">
                <a:latin typeface="Times New Roman" panose="02020603050405020304" pitchFamily="18" charset="0"/>
                <a:cs typeface="Times New Roman" panose="02020603050405020304" pitchFamily="18" charset="0"/>
              </a:rPr>
              <a:t>lại là mình chưa có nhu cầu, chứ </a:t>
            </a:r>
            <a:r>
              <a:rPr dirty="0">
                <a:latin typeface="Times New Roman" panose="02020603050405020304" pitchFamily="18" charset="0"/>
                <a:cs typeface="Times New Roman" panose="02020603050405020304" pitchFamily="18" charset="0"/>
              </a:rPr>
              <a:t>không </a:t>
            </a:r>
            <a:r>
              <a:rPr spc="-4" dirty="0">
                <a:latin typeface="Times New Roman" panose="02020603050405020304" pitchFamily="18" charset="0"/>
                <a:cs typeface="Times New Roman" panose="02020603050405020304" pitchFamily="18" charset="0"/>
              </a:rPr>
              <a:t>từ chối thẳng  thừng. Cô nhân viên </a:t>
            </a:r>
            <a:r>
              <a:rPr spc="-9" dirty="0">
                <a:latin typeface="Times New Roman" panose="02020603050405020304" pitchFamily="18" charset="0"/>
                <a:cs typeface="Times New Roman" panose="02020603050405020304" pitchFamily="18" charset="0"/>
              </a:rPr>
              <a:t>lại </a:t>
            </a:r>
            <a:r>
              <a:rPr spc="-4" dirty="0">
                <a:latin typeface="Times New Roman" panose="02020603050405020304" pitchFamily="18" charset="0"/>
                <a:cs typeface="Times New Roman" panose="02020603050405020304" pitchFamily="18" charset="0"/>
              </a:rPr>
              <a:t>hẹn lần</a:t>
            </a:r>
            <a:r>
              <a:rPr spc="-21" dirty="0">
                <a:latin typeface="Times New Roman" panose="02020603050405020304" pitchFamily="18" charset="0"/>
                <a:cs typeface="Times New Roman" panose="02020603050405020304" pitchFamily="18" charset="0"/>
              </a:rPr>
              <a:t> </a:t>
            </a:r>
            <a:r>
              <a:rPr spc="-4" dirty="0">
                <a:latin typeface="Times New Roman" panose="02020603050405020304" pitchFamily="18" charset="0"/>
                <a:cs typeface="Times New Roman" panose="02020603050405020304" pitchFamily="18" charset="0"/>
              </a:rPr>
              <a:t>sau.</a:t>
            </a:r>
            <a:endParaRPr dirty="0">
              <a:latin typeface="Times New Roman" panose="02020603050405020304" pitchFamily="18" charset="0"/>
              <a:cs typeface="Times New Roman" panose="02020603050405020304" pitchFamily="18" charset="0"/>
            </a:endParaRPr>
          </a:p>
          <a:p>
            <a:pPr marL="259006" marR="4344" indent="-248689" algn="just">
              <a:spcBef>
                <a:spcPts val="423"/>
              </a:spcBef>
              <a:buChar char="•"/>
              <a:tabLst>
                <a:tab pos="259549" algn="l"/>
              </a:tabLst>
            </a:pPr>
            <a:r>
              <a:rPr spc="-4" dirty="0">
                <a:latin typeface="Times New Roman" panose="02020603050405020304" pitchFamily="18" charset="0"/>
                <a:cs typeface="Times New Roman" panose="02020603050405020304" pitchFamily="18" charset="0"/>
              </a:rPr>
              <a:t>Gần đây rất nhiều </a:t>
            </a:r>
            <a:r>
              <a:rPr spc="-4" dirty="0" err="1">
                <a:latin typeface="Times New Roman" panose="02020603050405020304" pitchFamily="18" charset="0"/>
                <a:cs typeface="Times New Roman" panose="02020603050405020304" pitchFamily="18" charset="0"/>
              </a:rPr>
              <a:t>ngân</a:t>
            </a:r>
            <a:r>
              <a:rPr spc="-4" dirty="0">
                <a:latin typeface="Times New Roman" panose="02020603050405020304" pitchFamily="18" charset="0"/>
                <a:cs typeface="Times New Roman" panose="02020603050405020304" pitchFamily="18" charset="0"/>
              </a:rPr>
              <a:t> hàng mở các chiến dịch tiếp thị trực tiếp rất mạnh đối với </a:t>
            </a:r>
            <a:r>
              <a:rPr spc="-4" dirty="0" err="1">
                <a:latin typeface="Times New Roman" panose="02020603050405020304" pitchFamily="18" charset="0"/>
                <a:cs typeface="Times New Roman" panose="02020603050405020304" pitchFamily="18" charset="0"/>
              </a:rPr>
              <a:t>thẻ</a:t>
            </a:r>
            <a:r>
              <a:rPr spc="-4" dirty="0">
                <a:latin typeface="Times New Roman" panose="02020603050405020304" pitchFamily="18" charset="0"/>
                <a:cs typeface="Times New Roman" panose="02020603050405020304" pitchFamily="18" charset="0"/>
              </a:rPr>
              <a:t> tín dụng  </a:t>
            </a:r>
            <a:r>
              <a:rPr dirty="0">
                <a:latin typeface="Times New Roman" panose="02020603050405020304" pitchFamily="18" charset="0"/>
                <a:cs typeface="Times New Roman" panose="02020603050405020304" pitchFamily="18" charset="0"/>
              </a:rPr>
              <a:t>quốc </a:t>
            </a:r>
            <a:r>
              <a:rPr spc="-4" dirty="0">
                <a:latin typeface="Times New Roman" panose="02020603050405020304" pitchFamily="18" charset="0"/>
                <a:cs typeface="Times New Roman" panose="02020603050405020304" pitchFamily="18" charset="0"/>
              </a:rPr>
              <a:t>tế. Phương thức chủ yếu mà các nhà băng sử dụng </a:t>
            </a:r>
            <a:r>
              <a:rPr dirty="0">
                <a:latin typeface="Times New Roman" panose="02020603050405020304" pitchFamily="18" charset="0"/>
                <a:cs typeface="Times New Roman" panose="02020603050405020304" pitchFamily="18" charset="0"/>
              </a:rPr>
              <a:t>là </a:t>
            </a:r>
            <a:r>
              <a:rPr spc="-4" dirty="0">
                <a:latin typeface="Times New Roman" panose="02020603050405020304" pitchFamily="18" charset="0"/>
                <a:cs typeface="Times New Roman" panose="02020603050405020304" pitchFamily="18" charset="0"/>
              </a:rPr>
              <a:t>thu thập cơ sở </a:t>
            </a:r>
            <a:r>
              <a:rPr dirty="0">
                <a:latin typeface="Times New Roman" panose="02020603050405020304" pitchFamily="18" charset="0"/>
                <a:cs typeface="Times New Roman" panose="02020603050405020304" pitchFamily="18" charset="0"/>
              </a:rPr>
              <a:t>dữ </a:t>
            </a:r>
            <a:r>
              <a:rPr spc="-4" dirty="0">
                <a:latin typeface="Times New Roman" panose="02020603050405020304" pitchFamily="18" charset="0"/>
                <a:cs typeface="Times New Roman" panose="02020603050405020304" pitchFamily="18" charset="0"/>
              </a:rPr>
              <a:t>liệu khách hàng  từ trước và giới thiệu dịch </a:t>
            </a:r>
            <a:r>
              <a:rPr dirty="0">
                <a:latin typeface="Times New Roman" panose="02020603050405020304" pitchFamily="18" charset="0"/>
                <a:cs typeface="Times New Roman" panose="02020603050405020304" pitchFamily="18" charset="0"/>
              </a:rPr>
              <a:t>vụ </a:t>
            </a:r>
            <a:r>
              <a:rPr spc="-4" dirty="0">
                <a:latin typeface="Times New Roman" panose="02020603050405020304" pitchFamily="18" charset="0"/>
                <a:cs typeface="Times New Roman" panose="02020603050405020304" pitchFamily="18" charset="0"/>
              </a:rPr>
              <a:t>qua </a:t>
            </a:r>
            <a:r>
              <a:rPr spc="-9" dirty="0">
                <a:latin typeface="Times New Roman" panose="02020603050405020304" pitchFamily="18" charset="0"/>
                <a:cs typeface="Times New Roman" panose="02020603050405020304" pitchFamily="18" charset="0"/>
              </a:rPr>
              <a:t>điện </a:t>
            </a:r>
            <a:r>
              <a:rPr spc="-4" dirty="0">
                <a:latin typeface="Times New Roman" panose="02020603050405020304" pitchFamily="18" charset="0"/>
                <a:cs typeface="Times New Roman" panose="02020603050405020304" pitchFamily="18" charset="0"/>
              </a:rPr>
              <a:t>thoại với những nhân viên được đào tạo </a:t>
            </a:r>
            <a:r>
              <a:rPr dirty="0">
                <a:latin typeface="Times New Roman" panose="02020603050405020304" pitchFamily="18" charset="0"/>
                <a:cs typeface="Times New Roman" panose="02020603050405020304" pitchFamily="18" charset="0"/>
              </a:rPr>
              <a:t>về </a:t>
            </a:r>
            <a:r>
              <a:rPr spc="-4" dirty="0">
                <a:latin typeface="Times New Roman" panose="02020603050405020304" pitchFamily="18" charset="0"/>
                <a:cs typeface="Times New Roman" panose="02020603050405020304" pitchFamily="18" charset="0"/>
              </a:rPr>
              <a:t>tiếp </a:t>
            </a:r>
            <a:r>
              <a:rPr spc="-9" dirty="0">
                <a:latin typeface="Times New Roman" panose="02020603050405020304" pitchFamily="18" charset="0"/>
                <a:cs typeface="Times New Roman" panose="02020603050405020304" pitchFamily="18" charset="0"/>
              </a:rPr>
              <a:t>thị  </a:t>
            </a:r>
            <a:r>
              <a:rPr spc="-4" dirty="0">
                <a:latin typeface="Times New Roman" panose="02020603050405020304" pitchFamily="18" charset="0"/>
                <a:cs typeface="Times New Roman" panose="02020603050405020304" pitchFamily="18" charset="0"/>
              </a:rPr>
              <a:t>chuyên</a:t>
            </a:r>
            <a:r>
              <a:rPr spc="-13" dirty="0">
                <a:latin typeface="Times New Roman" panose="02020603050405020304" pitchFamily="18" charset="0"/>
                <a:cs typeface="Times New Roman" panose="02020603050405020304" pitchFamily="18" charset="0"/>
              </a:rPr>
              <a:t> </a:t>
            </a:r>
            <a:r>
              <a:rPr spc="-4" dirty="0">
                <a:latin typeface="Times New Roman" panose="02020603050405020304" pitchFamily="18" charset="0"/>
                <a:cs typeface="Times New Roman" panose="02020603050405020304" pitchFamily="18" charset="0"/>
              </a:rPr>
              <a:t>nghiệp.</a:t>
            </a:r>
            <a:endParaRPr dirty="0">
              <a:latin typeface="Times New Roman" panose="02020603050405020304" pitchFamily="18" charset="0"/>
              <a:cs typeface="Times New Roman" panose="02020603050405020304" pitchFamily="18" charset="0"/>
            </a:endParaRPr>
          </a:p>
        </p:txBody>
      </p:sp>
      <p:sp>
        <p:nvSpPr>
          <p:cNvPr id="4" name="object 4"/>
          <p:cNvSpPr/>
          <p:nvPr/>
        </p:nvSpPr>
        <p:spPr>
          <a:xfrm>
            <a:off x="1014581" y="5867400"/>
            <a:ext cx="7900819" cy="847069"/>
          </a:xfrm>
          <a:custGeom>
            <a:avLst/>
            <a:gdLst/>
            <a:ahLst/>
            <a:cxnLst/>
            <a:rect l="l" t="t" r="r" b="b"/>
            <a:pathLst>
              <a:path w="8001000" h="990600">
                <a:moveTo>
                  <a:pt x="165354" y="0"/>
                </a:moveTo>
                <a:lnTo>
                  <a:pt x="121355" y="5898"/>
                </a:lnTo>
                <a:lnTo>
                  <a:pt x="81844" y="22549"/>
                </a:lnTo>
                <a:lnTo>
                  <a:pt x="48387" y="48387"/>
                </a:lnTo>
                <a:lnTo>
                  <a:pt x="22549" y="81844"/>
                </a:lnTo>
                <a:lnTo>
                  <a:pt x="5898" y="121355"/>
                </a:lnTo>
                <a:lnTo>
                  <a:pt x="0" y="165354"/>
                </a:lnTo>
                <a:lnTo>
                  <a:pt x="0" y="825246"/>
                </a:lnTo>
                <a:lnTo>
                  <a:pt x="5898" y="869244"/>
                </a:lnTo>
                <a:lnTo>
                  <a:pt x="22549" y="908755"/>
                </a:lnTo>
                <a:lnTo>
                  <a:pt x="48387" y="942213"/>
                </a:lnTo>
                <a:lnTo>
                  <a:pt x="81844" y="968050"/>
                </a:lnTo>
                <a:lnTo>
                  <a:pt x="121355" y="984701"/>
                </a:lnTo>
                <a:lnTo>
                  <a:pt x="165354" y="990600"/>
                </a:lnTo>
                <a:lnTo>
                  <a:pt x="7835633" y="990600"/>
                </a:lnTo>
                <a:lnTo>
                  <a:pt x="7879636" y="984701"/>
                </a:lnTo>
                <a:lnTo>
                  <a:pt x="7919148" y="968050"/>
                </a:lnTo>
                <a:lnTo>
                  <a:pt x="7952605" y="942213"/>
                </a:lnTo>
                <a:lnTo>
                  <a:pt x="7978440" y="908755"/>
                </a:lnTo>
                <a:lnTo>
                  <a:pt x="7995089" y="869244"/>
                </a:lnTo>
                <a:lnTo>
                  <a:pt x="8000987" y="825246"/>
                </a:lnTo>
                <a:lnTo>
                  <a:pt x="8000987" y="165353"/>
                </a:lnTo>
                <a:lnTo>
                  <a:pt x="7995089" y="121355"/>
                </a:lnTo>
                <a:lnTo>
                  <a:pt x="7978440" y="81844"/>
                </a:lnTo>
                <a:lnTo>
                  <a:pt x="7952605" y="48387"/>
                </a:lnTo>
                <a:lnTo>
                  <a:pt x="7919148" y="22549"/>
                </a:lnTo>
                <a:lnTo>
                  <a:pt x="7879636" y="5898"/>
                </a:lnTo>
                <a:lnTo>
                  <a:pt x="7835633" y="0"/>
                </a:lnTo>
                <a:lnTo>
                  <a:pt x="165354" y="0"/>
                </a:lnTo>
                <a:close/>
              </a:path>
            </a:pathLst>
          </a:custGeom>
          <a:ln w="9525">
            <a:solidFill>
              <a:srgbClr val="810C15"/>
            </a:solidFill>
            <a:prstDash val="sysDashDot"/>
          </a:ln>
        </p:spPr>
        <p:txBody>
          <a:bodyPr wrap="square" lIns="0" tIns="0" rIns="0" bIns="0" rtlCol="0"/>
          <a:lstStyle/>
          <a:p>
            <a:endParaRPr sz="1539"/>
          </a:p>
        </p:txBody>
      </p:sp>
      <p:sp>
        <p:nvSpPr>
          <p:cNvPr id="5" name="object 5"/>
          <p:cNvSpPr txBox="1"/>
          <p:nvPr/>
        </p:nvSpPr>
        <p:spPr>
          <a:xfrm>
            <a:off x="1093037" y="5943600"/>
            <a:ext cx="8050963" cy="692686"/>
          </a:xfrm>
          <a:prstGeom prst="rect">
            <a:avLst/>
          </a:prstGeom>
        </p:spPr>
        <p:txBody>
          <a:bodyPr vert="horz" wrap="square" lIns="0" tIns="73847" rIns="0" bIns="0" rtlCol="0">
            <a:spAutoFit/>
          </a:bodyPr>
          <a:lstStyle/>
          <a:p>
            <a:pPr marL="301359" indent="-291042">
              <a:spcBef>
                <a:spcPts val="581"/>
              </a:spcBef>
              <a:buAutoNum type="arabicPeriod"/>
              <a:tabLst>
                <a:tab pos="301359" algn="l"/>
                <a:tab pos="301902" algn="l"/>
              </a:tabLst>
            </a:pPr>
            <a:r>
              <a:rPr spc="-4" dirty="0">
                <a:latin typeface="Times New Roman" panose="02020603050405020304" pitchFamily="18" charset="0"/>
                <a:cs typeface="Times New Roman" panose="02020603050405020304" pitchFamily="18" charset="0"/>
              </a:rPr>
              <a:t>Bạn nghĩ </a:t>
            </a:r>
            <a:r>
              <a:rPr dirty="0">
                <a:latin typeface="Times New Roman" panose="02020603050405020304" pitchFamily="18" charset="0"/>
                <a:cs typeface="Times New Roman" panose="02020603050405020304" pitchFamily="18" charset="0"/>
              </a:rPr>
              <a:t>gì </a:t>
            </a:r>
            <a:r>
              <a:rPr spc="-4" dirty="0">
                <a:latin typeface="Times New Roman" panose="02020603050405020304" pitchFamily="18" charset="0"/>
                <a:cs typeface="Times New Roman" panose="02020603050405020304" pitchFamily="18" charset="0"/>
              </a:rPr>
              <a:t>về hiện tượng </a:t>
            </a:r>
            <a:r>
              <a:rPr spc="-9" dirty="0">
                <a:latin typeface="Times New Roman" panose="02020603050405020304" pitchFamily="18" charset="0"/>
                <a:cs typeface="Times New Roman" panose="02020603050405020304" pitchFamily="18" charset="0"/>
              </a:rPr>
              <a:t>“N</a:t>
            </a:r>
            <a:r>
              <a:rPr lang="en-US" spc="-9" dirty="0">
                <a:latin typeface="Times New Roman" panose="02020603050405020304" pitchFamily="18" charset="0"/>
                <a:cs typeface="Times New Roman" panose="02020603050405020304" pitchFamily="18" charset="0"/>
              </a:rPr>
              <a:t>gân </a:t>
            </a:r>
            <a:r>
              <a:rPr lang="en-US" spc="-9" dirty="0" err="1">
                <a:latin typeface="Times New Roman" panose="02020603050405020304" pitchFamily="18" charset="0"/>
                <a:cs typeface="Times New Roman" panose="02020603050405020304" pitchFamily="18" charset="0"/>
              </a:rPr>
              <a:t>hàng</a:t>
            </a:r>
            <a:r>
              <a:rPr spc="-4" dirty="0">
                <a:latin typeface="Times New Roman" panose="02020603050405020304" pitchFamily="18" charset="0"/>
                <a:cs typeface="Times New Roman" panose="02020603050405020304" pitchFamily="18" charset="0"/>
              </a:rPr>
              <a:t> cũng 'oanh tạc' khách hàng qua </a:t>
            </a:r>
            <a:r>
              <a:rPr spc="-9" dirty="0">
                <a:latin typeface="Times New Roman" panose="02020603050405020304" pitchFamily="18" charset="0"/>
                <a:cs typeface="Times New Roman" panose="02020603050405020304" pitchFamily="18" charset="0"/>
              </a:rPr>
              <a:t>điện</a:t>
            </a:r>
            <a:r>
              <a:rPr spc="34" dirty="0">
                <a:latin typeface="Times New Roman" panose="02020603050405020304" pitchFamily="18" charset="0"/>
                <a:cs typeface="Times New Roman" panose="02020603050405020304" pitchFamily="18" charset="0"/>
              </a:rPr>
              <a:t> </a:t>
            </a:r>
            <a:r>
              <a:rPr spc="-4" dirty="0">
                <a:latin typeface="Times New Roman" panose="02020603050405020304" pitchFamily="18" charset="0"/>
                <a:cs typeface="Times New Roman" panose="02020603050405020304" pitchFamily="18" charset="0"/>
              </a:rPr>
              <a:t>thoại”?</a:t>
            </a:r>
            <a:endParaRPr dirty="0">
              <a:latin typeface="Times New Roman" panose="02020603050405020304" pitchFamily="18" charset="0"/>
              <a:cs typeface="Times New Roman" panose="02020603050405020304" pitchFamily="18" charset="0"/>
            </a:endParaRPr>
          </a:p>
          <a:p>
            <a:pPr marL="301359" indent="-291042">
              <a:spcBef>
                <a:spcPts val="496"/>
              </a:spcBef>
              <a:buAutoNum type="arabicPeriod"/>
              <a:tabLst>
                <a:tab pos="301359" algn="l"/>
                <a:tab pos="301902" algn="l"/>
              </a:tabLst>
            </a:pPr>
            <a:r>
              <a:rPr spc="-4" dirty="0">
                <a:latin typeface="Times New Roman" panose="02020603050405020304" pitchFamily="18" charset="0"/>
                <a:cs typeface="Times New Roman" panose="02020603050405020304" pitchFamily="18" charset="0"/>
              </a:rPr>
              <a:t>Tại sao </a:t>
            </a:r>
            <a:r>
              <a:rPr spc="-4" dirty="0" err="1">
                <a:latin typeface="Times New Roman" panose="02020603050405020304" pitchFamily="18" charset="0"/>
                <a:cs typeface="Times New Roman" panose="02020603050405020304" pitchFamily="18" charset="0"/>
              </a:rPr>
              <a:t>ngân</a:t>
            </a:r>
            <a:r>
              <a:rPr spc="-4" dirty="0">
                <a:latin typeface="Times New Roman" panose="02020603050405020304" pitchFamily="18" charset="0"/>
                <a:cs typeface="Times New Roman" panose="02020603050405020304" pitchFamily="18" charset="0"/>
              </a:rPr>
              <a:t> hàng </a:t>
            </a:r>
            <a:r>
              <a:rPr spc="-9" dirty="0">
                <a:latin typeface="Times New Roman" panose="02020603050405020304" pitchFamily="18" charset="0"/>
                <a:cs typeface="Times New Roman" panose="02020603050405020304" pitchFamily="18" charset="0"/>
              </a:rPr>
              <a:t>lại </a:t>
            </a:r>
            <a:r>
              <a:rPr spc="-4" dirty="0">
                <a:latin typeface="Times New Roman" panose="02020603050405020304" pitchFamily="18" charset="0"/>
                <a:cs typeface="Times New Roman" panose="02020603050405020304" pitchFamily="18" charset="0"/>
              </a:rPr>
              <a:t>dùng hình thức tiếp thị trực tiếp</a:t>
            </a:r>
            <a:r>
              <a:rPr spc="17" dirty="0">
                <a:latin typeface="Times New Roman" panose="02020603050405020304" pitchFamily="18" charset="0"/>
                <a:cs typeface="Times New Roman" panose="02020603050405020304" pitchFamily="18" charset="0"/>
              </a:rPr>
              <a:t> </a:t>
            </a:r>
            <a:r>
              <a:rPr spc="-4" dirty="0">
                <a:latin typeface="Times New Roman" panose="02020603050405020304" pitchFamily="18" charset="0"/>
                <a:cs typeface="Times New Roman" panose="02020603050405020304" pitchFamily="18" charset="0"/>
              </a:rPr>
              <a:t>này?</a:t>
            </a:r>
            <a:endParaRPr dirty="0">
              <a:latin typeface="Times New Roman" panose="02020603050405020304" pitchFamily="18" charset="0"/>
              <a:cs typeface="Times New Roman" panose="02020603050405020304" pitchFamily="18" charset="0"/>
            </a:endParaRPr>
          </a:p>
        </p:txBody>
      </p:sp>
      <p:sp>
        <p:nvSpPr>
          <p:cNvPr id="6" name="object 6"/>
          <p:cNvSpPr txBox="1"/>
          <p:nvPr/>
        </p:nvSpPr>
        <p:spPr>
          <a:xfrm>
            <a:off x="457200" y="5902046"/>
            <a:ext cx="557380" cy="668418"/>
          </a:xfrm>
          <a:prstGeom prst="rect">
            <a:avLst/>
          </a:prstGeom>
        </p:spPr>
        <p:txBody>
          <a:bodyPr vert="horz" wrap="square" lIns="0" tIns="10317" rIns="0" bIns="0" rtlCol="0">
            <a:spAutoFit/>
          </a:bodyPr>
          <a:lstStyle/>
          <a:p>
            <a:pPr marL="10860">
              <a:spcBef>
                <a:spcPts val="81"/>
              </a:spcBef>
            </a:pPr>
            <a:r>
              <a:rPr sz="4276" spc="-4" dirty="0">
                <a:solidFill>
                  <a:srgbClr val="810B14"/>
                </a:solidFill>
                <a:latin typeface="Wingdings"/>
                <a:cs typeface="Wingdings"/>
              </a:rPr>
              <a:t></a:t>
            </a:r>
            <a:endParaRPr sz="4276" dirty="0">
              <a:latin typeface="Wingdings"/>
              <a:cs typeface="Wingdings"/>
            </a:endParaRPr>
          </a:p>
        </p:txBody>
      </p:sp>
    </p:spTree>
    <p:extLst>
      <p:ext uri="{BB962C8B-B14F-4D97-AF65-F5344CB8AC3E}">
        <p14:creationId xmlns:p14="http://schemas.microsoft.com/office/powerpoint/2010/main" val="33120387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39367" y="1883664"/>
            <a:ext cx="6059424" cy="75895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119187" y="1909698"/>
            <a:ext cx="5953760" cy="652780"/>
          </a:xfrm>
          <a:custGeom>
            <a:avLst/>
            <a:gdLst/>
            <a:ahLst/>
            <a:cxnLst/>
            <a:rect l="l" t="t" r="r" b="b"/>
            <a:pathLst>
              <a:path w="5953759" h="652780">
                <a:moveTo>
                  <a:pt x="5953188" y="0"/>
                </a:moveTo>
                <a:lnTo>
                  <a:pt x="152209" y="0"/>
                </a:lnTo>
                <a:lnTo>
                  <a:pt x="104090" y="7765"/>
                </a:lnTo>
                <a:lnTo>
                  <a:pt x="62306" y="29386"/>
                </a:lnTo>
                <a:lnTo>
                  <a:pt x="29360" y="62352"/>
                </a:lnTo>
                <a:lnTo>
                  <a:pt x="7757" y="104152"/>
                </a:lnTo>
                <a:lnTo>
                  <a:pt x="0" y="152273"/>
                </a:lnTo>
                <a:lnTo>
                  <a:pt x="0" y="500379"/>
                </a:lnTo>
                <a:lnTo>
                  <a:pt x="7757" y="548487"/>
                </a:lnTo>
                <a:lnTo>
                  <a:pt x="29360" y="590255"/>
                </a:lnTo>
                <a:lnTo>
                  <a:pt x="62306" y="623183"/>
                </a:lnTo>
                <a:lnTo>
                  <a:pt x="104090" y="644773"/>
                </a:lnTo>
                <a:lnTo>
                  <a:pt x="152209" y="652526"/>
                </a:lnTo>
                <a:lnTo>
                  <a:pt x="5953188" y="652526"/>
                </a:lnTo>
                <a:lnTo>
                  <a:pt x="5953188" y="0"/>
                </a:lnTo>
                <a:close/>
              </a:path>
            </a:pathLst>
          </a:custGeom>
          <a:solidFill>
            <a:srgbClr val="FFFFFF"/>
          </a:solidFill>
        </p:spPr>
        <p:txBody>
          <a:bodyPr wrap="square" lIns="0" tIns="0" rIns="0" bIns="0" rtlCol="0"/>
          <a:lstStyle/>
          <a:p>
            <a:r>
              <a:rPr lang="en-US" sz="3200" spc="-5" dirty="0" smtClean="0">
                <a:solidFill>
                  <a:srgbClr val="000000"/>
                </a:solidFill>
                <a:latin typeface="Arial"/>
                <a:cs typeface="Arial"/>
              </a:rPr>
              <a:t> </a:t>
            </a:r>
            <a:r>
              <a:rPr lang="en-US" sz="3200" spc="-5" dirty="0" err="1" smtClean="0">
                <a:solidFill>
                  <a:srgbClr val="000000"/>
                </a:solidFill>
                <a:latin typeface="Arial"/>
                <a:cs typeface="Arial"/>
              </a:rPr>
              <a:t>Khái</a:t>
            </a:r>
            <a:r>
              <a:rPr lang="en-US" sz="3200" b="1" spc="-55" dirty="0" smtClean="0">
                <a:solidFill>
                  <a:srgbClr val="000000"/>
                </a:solidFill>
                <a:latin typeface="Arial"/>
                <a:cs typeface="Arial"/>
              </a:rPr>
              <a:t> </a:t>
            </a:r>
            <a:r>
              <a:rPr lang="en-US" sz="3200" spc="-5" dirty="0" err="1">
                <a:solidFill>
                  <a:srgbClr val="000000"/>
                </a:solidFill>
                <a:latin typeface="Arial"/>
                <a:cs typeface="Arial"/>
              </a:rPr>
              <a:t>niệm</a:t>
            </a:r>
            <a:endParaRPr sz="3200" dirty="0"/>
          </a:p>
        </p:txBody>
      </p:sp>
      <p:sp>
        <p:nvSpPr>
          <p:cNvPr id="4" name="object 4"/>
          <p:cNvSpPr/>
          <p:nvPr/>
        </p:nvSpPr>
        <p:spPr>
          <a:xfrm>
            <a:off x="7068311" y="1883664"/>
            <a:ext cx="806196" cy="75895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148576" y="1909698"/>
            <a:ext cx="700405" cy="652780"/>
          </a:xfrm>
          <a:custGeom>
            <a:avLst/>
            <a:gdLst/>
            <a:ahLst/>
            <a:cxnLst/>
            <a:rect l="l" t="t" r="r" b="b"/>
            <a:pathLst>
              <a:path w="700404" h="652780">
                <a:moveTo>
                  <a:pt x="473709" y="0"/>
                </a:moveTo>
                <a:lnTo>
                  <a:pt x="0" y="0"/>
                </a:lnTo>
                <a:lnTo>
                  <a:pt x="0" y="652526"/>
                </a:lnTo>
                <a:lnTo>
                  <a:pt x="473709" y="652526"/>
                </a:lnTo>
                <a:lnTo>
                  <a:pt x="519313" y="647927"/>
                </a:lnTo>
                <a:lnTo>
                  <a:pt x="561792" y="634738"/>
                </a:lnTo>
                <a:lnTo>
                  <a:pt x="600234" y="613869"/>
                </a:lnTo>
                <a:lnTo>
                  <a:pt x="633729" y="586231"/>
                </a:lnTo>
                <a:lnTo>
                  <a:pt x="661367" y="552736"/>
                </a:lnTo>
                <a:lnTo>
                  <a:pt x="682236" y="514294"/>
                </a:lnTo>
                <a:lnTo>
                  <a:pt x="695425" y="471815"/>
                </a:lnTo>
                <a:lnTo>
                  <a:pt x="700024" y="426212"/>
                </a:lnTo>
                <a:lnTo>
                  <a:pt x="700024" y="226313"/>
                </a:lnTo>
                <a:lnTo>
                  <a:pt x="695425" y="180710"/>
                </a:lnTo>
                <a:lnTo>
                  <a:pt x="682236" y="138231"/>
                </a:lnTo>
                <a:lnTo>
                  <a:pt x="661367" y="99789"/>
                </a:lnTo>
                <a:lnTo>
                  <a:pt x="633729" y="66294"/>
                </a:lnTo>
                <a:lnTo>
                  <a:pt x="600234" y="38656"/>
                </a:lnTo>
                <a:lnTo>
                  <a:pt x="561792" y="17787"/>
                </a:lnTo>
                <a:lnTo>
                  <a:pt x="519313" y="4598"/>
                </a:lnTo>
                <a:lnTo>
                  <a:pt x="473709" y="0"/>
                </a:lnTo>
                <a:close/>
              </a:path>
            </a:pathLst>
          </a:custGeom>
          <a:solidFill>
            <a:srgbClr val="FFFFFF"/>
          </a:solidFill>
        </p:spPr>
        <p:txBody>
          <a:bodyPr wrap="square" lIns="0" tIns="0" rIns="0" bIns="0" rtlCol="0"/>
          <a:lstStyle/>
          <a:p>
            <a:endParaRPr/>
          </a:p>
        </p:txBody>
      </p:sp>
      <p:sp>
        <p:nvSpPr>
          <p:cNvPr id="6" name="object 6"/>
          <p:cNvSpPr/>
          <p:nvPr/>
        </p:nvSpPr>
        <p:spPr>
          <a:xfrm>
            <a:off x="1048511" y="2764535"/>
            <a:ext cx="6060947" cy="73913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128712" y="2790825"/>
            <a:ext cx="5955030" cy="631825"/>
          </a:xfrm>
          <a:custGeom>
            <a:avLst/>
            <a:gdLst/>
            <a:ahLst/>
            <a:cxnLst/>
            <a:rect l="l" t="t" r="r" b="b"/>
            <a:pathLst>
              <a:path w="5955030" h="631825">
                <a:moveTo>
                  <a:pt x="5954712" y="0"/>
                </a:moveTo>
                <a:lnTo>
                  <a:pt x="147383" y="0"/>
                </a:lnTo>
                <a:lnTo>
                  <a:pt x="100790" y="7506"/>
                </a:lnTo>
                <a:lnTo>
                  <a:pt x="60331" y="28411"/>
                </a:lnTo>
                <a:lnTo>
                  <a:pt x="28430" y="60295"/>
                </a:lnTo>
                <a:lnTo>
                  <a:pt x="7511" y="100738"/>
                </a:lnTo>
                <a:lnTo>
                  <a:pt x="0" y="147320"/>
                </a:lnTo>
                <a:lnTo>
                  <a:pt x="0" y="484504"/>
                </a:lnTo>
                <a:lnTo>
                  <a:pt x="7511" y="531086"/>
                </a:lnTo>
                <a:lnTo>
                  <a:pt x="28430" y="571529"/>
                </a:lnTo>
                <a:lnTo>
                  <a:pt x="60331" y="603413"/>
                </a:lnTo>
                <a:lnTo>
                  <a:pt x="100790" y="624318"/>
                </a:lnTo>
                <a:lnTo>
                  <a:pt x="147383" y="631825"/>
                </a:lnTo>
                <a:lnTo>
                  <a:pt x="5954712" y="631825"/>
                </a:lnTo>
                <a:lnTo>
                  <a:pt x="5954712" y="0"/>
                </a:lnTo>
                <a:close/>
              </a:path>
            </a:pathLst>
          </a:custGeom>
          <a:solidFill>
            <a:srgbClr val="FFFFFF"/>
          </a:solidFill>
        </p:spPr>
        <p:txBody>
          <a:bodyPr wrap="square" lIns="0" tIns="0" rIns="0" bIns="0" rtlCol="0"/>
          <a:lstStyle/>
          <a:p>
            <a:endParaRPr/>
          </a:p>
        </p:txBody>
      </p:sp>
      <p:sp>
        <p:nvSpPr>
          <p:cNvPr id="8" name="object 8"/>
          <p:cNvSpPr/>
          <p:nvPr/>
        </p:nvSpPr>
        <p:spPr>
          <a:xfrm>
            <a:off x="7068311" y="2764535"/>
            <a:ext cx="806196" cy="739139"/>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7148576" y="2790825"/>
            <a:ext cx="700405" cy="631825"/>
          </a:xfrm>
          <a:custGeom>
            <a:avLst/>
            <a:gdLst/>
            <a:ahLst/>
            <a:cxnLst/>
            <a:rect l="l" t="t" r="r" b="b"/>
            <a:pathLst>
              <a:path w="700404" h="631825">
                <a:moveTo>
                  <a:pt x="480949" y="0"/>
                </a:moveTo>
                <a:lnTo>
                  <a:pt x="0" y="0"/>
                </a:lnTo>
                <a:lnTo>
                  <a:pt x="0" y="631825"/>
                </a:lnTo>
                <a:lnTo>
                  <a:pt x="480949" y="631825"/>
                </a:lnTo>
                <a:lnTo>
                  <a:pt x="531193" y="626041"/>
                </a:lnTo>
                <a:lnTo>
                  <a:pt x="577309" y="609564"/>
                </a:lnTo>
                <a:lnTo>
                  <a:pt x="617985" y="583709"/>
                </a:lnTo>
                <a:lnTo>
                  <a:pt x="651908" y="549786"/>
                </a:lnTo>
                <a:lnTo>
                  <a:pt x="677763" y="509110"/>
                </a:lnTo>
                <a:lnTo>
                  <a:pt x="694240" y="462994"/>
                </a:lnTo>
                <a:lnTo>
                  <a:pt x="700024" y="412750"/>
                </a:lnTo>
                <a:lnTo>
                  <a:pt x="700024" y="219075"/>
                </a:lnTo>
                <a:lnTo>
                  <a:pt x="694240" y="168830"/>
                </a:lnTo>
                <a:lnTo>
                  <a:pt x="677763" y="122714"/>
                </a:lnTo>
                <a:lnTo>
                  <a:pt x="651908" y="82038"/>
                </a:lnTo>
                <a:lnTo>
                  <a:pt x="617985" y="48115"/>
                </a:lnTo>
                <a:lnTo>
                  <a:pt x="577309" y="22260"/>
                </a:lnTo>
                <a:lnTo>
                  <a:pt x="531193" y="5783"/>
                </a:lnTo>
                <a:lnTo>
                  <a:pt x="480949" y="0"/>
                </a:lnTo>
                <a:close/>
              </a:path>
            </a:pathLst>
          </a:custGeom>
          <a:solidFill>
            <a:srgbClr val="FFFFFF"/>
          </a:solidFill>
        </p:spPr>
        <p:txBody>
          <a:bodyPr wrap="square" lIns="0" tIns="0" rIns="0" bIns="0" rtlCol="0"/>
          <a:lstStyle/>
          <a:p>
            <a:endParaRPr/>
          </a:p>
        </p:txBody>
      </p:sp>
      <p:sp>
        <p:nvSpPr>
          <p:cNvPr id="10" name="object 10"/>
          <p:cNvSpPr/>
          <p:nvPr/>
        </p:nvSpPr>
        <p:spPr>
          <a:xfrm>
            <a:off x="1034796" y="3681984"/>
            <a:ext cx="6074663" cy="736092"/>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114425" y="3708400"/>
            <a:ext cx="5969000" cy="628650"/>
          </a:xfrm>
          <a:custGeom>
            <a:avLst/>
            <a:gdLst/>
            <a:ahLst/>
            <a:cxnLst/>
            <a:rect l="l" t="t" r="r" b="b"/>
            <a:pathLst>
              <a:path w="5969000" h="628650">
                <a:moveTo>
                  <a:pt x="5969000" y="0"/>
                </a:moveTo>
                <a:lnTo>
                  <a:pt x="146608" y="0"/>
                </a:lnTo>
                <a:lnTo>
                  <a:pt x="100267" y="7475"/>
                </a:lnTo>
                <a:lnTo>
                  <a:pt x="60021" y="28289"/>
                </a:lnTo>
                <a:lnTo>
                  <a:pt x="28285" y="60021"/>
                </a:lnTo>
                <a:lnTo>
                  <a:pt x="7473" y="100250"/>
                </a:lnTo>
                <a:lnTo>
                  <a:pt x="0" y="146557"/>
                </a:lnTo>
                <a:lnTo>
                  <a:pt x="0" y="482092"/>
                </a:lnTo>
                <a:lnTo>
                  <a:pt x="7473" y="528399"/>
                </a:lnTo>
                <a:lnTo>
                  <a:pt x="28285" y="568628"/>
                </a:lnTo>
                <a:lnTo>
                  <a:pt x="60021" y="600360"/>
                </a:lnTo>
                <a:lnTo>
                  <a:pt x="100267" y="621174"/>
                </a:lnTo>
                <a:lnTo>
                  <a:pt x="146608" y="628650"/>
                </a:lnTo>
                <a:lnTo>
                  <a:pt x="5969000" y="628650"/>
                </a:lnTo>
                <a:lnTo>
                  <a:pt x="5969000" y="0"/>
                </a:lnTo>
                <a:close/>
              </a:path>
            </a:pathLst>
          </a:custGeom>
          <a:solidFill>
            <a:srgbClr val="FFFFFF"/>
          </a:solidFill>
        </p:spPr>
        <p:txBody>
          <a:bodyPr wrap="square" lIns="0" tIns="0" rIns="0" bIns="0" rtlCol="0"/>
          <a:lstStyle/>
          <a:p>
            <a:endParaRPr/>
          </a:p>
        </p:txBody>
      </p:sp>
      <p:sp>
        <p:nvSpPr>
          <p:cNvPr id="12" name="object 12"/>
          <p:cNvSpPr/>
          <p:nvPr/>
        </p:nvSpPr>
        <p:spPr>
          <a:xfrm>
            <a:off x="7068311" y="3678935"/>
            <a:ext cx="806196" cy="739139"/>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7148576" y="3705225"/>
            <a:ext cx="700405" cy="631825"/>
          </a:xfrm>
          <a:custGeom>
            <a:avLst/>
            <a:gdLst/>
            <a:ahLst/>
            <a:cxnLst/>
            <a:rect l="l" t="t" r="r" b="b"/>
            <a:pathLst>
              <a:path w="700404" h="631825">
                <a:moveTo>
                  <a:pt x="480949" y="0"/>
                </a:moveTo>
                <a:lnTo>
                  <a:pt x="0" y="0"/>
                </a:lnTo>
                <a:lnTo>
                  <a:pt x="0" y="631825"/>
                </a:lnTo>
                <a:lnTo>
                  <a:pt x="480949" y="631825"/>
                </a:lnTo>
                <a:lnTo>
                  <a:pt x="531193" y="626041"/>
                </a:lnTo>
                <a:lnTo>
                  <a:pt x="577309" y="609564"/>
                </a:lnTo>
                <a:lnTo>
                  <a:pt x="617985" y="583709"/>
                </a:lnTo>
                <a:lnTo>
                  <a:pt x="651908" y="549786"/>
                </a:lnTo>
                <a:lnTo>
                  <a:pt x="677763" y="509110"/>
                </a:lnTo>
                <a:lnTo>
                  <a:pt x="694240" y="462994"/>
                </a:lnTo>
                <a:lnTo>
                  <a:pt x="700024" y="412750"/>
                </a:lnTo>
                <a:lnTo>
                  <a:pt x="700024" y="219075"/>
                </a:lnTo>
                <a:lnTo>
                  <a:pt x="694240" y="168830"/>
                </a:lnTo>
                <a:lnTo>
                  <a:pt x="677763" y="122714"/>
                </a:lnTo>
                <a:lnTo>
                  <a:pt x="651908" y="82038"/>
                </a:lnTo>
                <a:lnTo>
                  <a:pt x="617985" y="48115"/>
                </a:lnTo>
                <a:lnTo>
                  <a:pt x="577309" y="22260"/>
                </a:lnTo>
                <a:lnTo>
                  <a:pt x="531193" y="5783"/>
                </a:lnTo>
                <a:lnTo>
                  <a:pt x="480949" y="0"/>
                </a:lnTo>
                <a:close/>
              </a:path>
            </a:pathLst>
          </a:custGeom>
          <a:solidFill>
            <a:srgbClr val="FFFFFF"/>
          </a:solidFill>
        </p:spPr>
        <p:txBody>
          <a:bodyPr wrap="square" lIns="0" tIns="0" rIns="0" bIns="0" rtlCol="0"/>
          <a:lstStyle/>
          <a:p>
            <a:endParaRPr/>
          </a:p>
        </p:txBody>
      </p:sp>
      <p:sp>
        <p:nvSpPr>
          <p:cNvPr id="14" name="object 14"/>
          <p:cNvSpPr/>
          <p:nvPr/>
        </p:nvSpPr>
        <p:spPr>
          <a:xfrm>
            <a:off x="7185025" y="1876425"/>
            <a:ext cx="497205" cy="708025"/>
          </a:xfrm>
          <a:custGeom>
            <a:avLst/>
            <a:gdLst/>
            <a:ahLst/>
            <a:cxnLst/>
            <a:rect l="l" t="t" r="r" b="b"/>
            <a:pathLst>
              <a:path w="497204" h="708025">
                <a:moveTo>
                  <a:pt x="0" y="708025"/>
                </a:moveTo>
                <a:lnTo>
                  <a:pt x="496887" y="708025"/>
                </a:lnTo>
                <a:lnTo>
                  <a:pt x="496887" y="0"/>
                </a:lnTo>
                <a:lnTo>
                  <a:pt x="0" y="0"/>
                </a:lnTo>
                <a:lnTo>
                  <a:pt x="0" y="708025"/>
                </a:lnTo>
                <a:close/>
              </a:path>
            </a:pathLst>
          </a:custGeom>
          <a:solidFill>
            <a:srgbClr val="FFFFFF"/>
          </a:solidFill>
        </p:spPr>
        <p:txBody>
          <a:bodyPr wrap="square" lIns="0" tIns="0" rIns="0" bIns="0" rtlCol="0"/>
          <a:lstStyle/>
          <a:p>
            <a:endParaRPr/>
          </a:p>
        </p:txBody>
      </p:sp>
      <p:sp>
        <p:nvSpPr>
          <p:cNvPr id="15" name="object 15"/>
          <p:cNvSpPr txBox="1"/>
          <p:nvPr/>
        </p:nvSpPr>
        <p:spPr>
          <a:xfrm>
            <a:off x="7266813" y="1887473"/>
            <a:ext cx="335280" cy="635000"/>
          </a:xfrm>
          <a:prstGeom prst="rect">
            <a:avLst/>
          </a:prstGeom>
        </p:spPr>
        <p:txBody>
          <a:bodyPr vert="horz" wrap="square" lIns="0" tIns="12065" rIns="0" bIns="0" rtlCol="0">
            <a:spAutoFit/>
          </a:bodyPr>
          <a:lstStyle/>
          <a:p>
            <a:pPr marL="12700">
              <a:lnSpc>
                <a:spcPct val="100000"/>
              </a:lnSpc>
              <a:spcBef>
                <a:spcPts val="95"/>
              </a:spcBef>
            </a:pPr>
            <a:r>
              <a:rPr sz="4000" b="1" spc="-5" dirty="0">
                <a:latin typeface="Comic Sans MS"/>
                <a:cs typeface="Comic Sans MS"/>
              </a:rPr>
              <a:t>1</a:t>
            </a:r>
            <a:endParaRPr sz="4000">
              <a:latin typeface="Comic Sans MS"/>
              <a:cs typeface="Comic Sans MS"/>
            </a:endParaRPr>
          </a:p>
        </p:txBody>
      </p:sp>
      <p:sp>
        <p:nvSpPr>
          <p:cNvPr id="16" name="object 16"/>
          <p:cNvSpPr txBox="1"/>
          <p:nvPr/>
        </p:nvSpPr>
        <p:spPr>
          <a:xfrm>
            <a:off x="7266813" y="2779902"/>
            <a:ext cx="335280" cy="635000"/>
          </a:xfrm>
          <a:prstGeom prst="rect">
            <a:avLst/>
          </a:prstGeom>
        </p:spPr>
        <p:txBody>
          <a:bodyPr vert="horz" wrap="square" lIns="0" tIns="12065" rIns="0" bIns="0" rtlCol="0">
            <a:spAutoFit/>
          </a:bodyPr>
          <a:lstStyle/>
          <a:p>
            <a:pPr marL="12700">
              <a:lnSpc>
                <a:spcPct val="100000"/>
              </a:lnSpc>
              <a:spcBef>
                <a:spcPts val="95"/>
              </a:spcBef>
            </a:pPr>
            <a:r>
              <a:rPr sz="4000" b="1" spc="-5" dirty="0">
                <a:latin typeface="Comic Sans MS"/>
                <a:cs typeface="Comic Sans MS"/>
              </a:rPr>
              <a:t>2</a:t>
            </a:r>
            <a:endParaRPr sz="4000">
              <a:latin typeface="Comic Sans MS"/>
              <a:cs typeface="Comic Sans MS"/>
            </a:endParaRPr>
          </a:p>
        </p:txBody>
      </p:sp>
      <p:sp>
        <p:nvSpPr>
          <p:cNvPr id="18" name="object 18"/>
          <p:cNvSpPr txBox="1"/>
          <p:nvPr/>
        </p:nvSpPr>
        <p:spPr>
          <a:xfrm>
            <a:off x="1207719" y="2888742"/>
            <a:ext cx="5148580" cy="452120"/>
          </a:xfrm>
          <a:prstGeom prst="rect">
            <a:avLst/>
          </a:prstGeom>
        </p:spPr>
        <p:txBody>
          <a:bodyPr vert="horz" wrap="square" lIns="0" tIns="12065" rIns="0" bIns="0" rtlCol="0">
            <a:spAutoFit/>
          </a:bodyPr>
          <a:lstStyle/>
          <a:p>
            <a:pPr marL="12700">
              <a:lnSpc>
                <a:spcPct val="100000"/>
              </a:lnSpc>
              <a:spcBef>
                <a:spcPts val="95"/>
              </a:spcBef>
            </a:pPr>
            <a:r>
              <a:rPr sz="2800" spc="-75" dirty="0">
                <a:latin typeface="Arial"/>
                <a:cs typeface="Arial"/>
              </a:rPr>
              <a:t>Vai </a:t>
            </a:r>
            <a:r>
              <a:rPr sz="2800" spc="-5" dirty="0">
                <a:latin typeface="Arial"/>
                <a:cs typeface="Arial"/>
              </a:rPr>
              <a:t>trò của Marketing </a:t>
            </a:r>
            <a:r>
              <a:rPr sz="2800" spc="-5" dirty="0" err="1">
                <a:latin typeface="Arial"/>
                <a:cs typeface="Arial"/>
              </a:rPr>
              <a:t>ngân</a:t>
            </a:r>
            <a:r>
              <a:rPr sz="2800" spc="150" dirty="0">
                <a:latin typeface="Arial"/>
                <a:cs typeface="Arial"/>
              </a:rPr>
              <a:t> </a:t>
            </a:r>
            <a:r>
              <a:rPr sz="2800" dirty="0">
                <a:latin typeface="Arial"/>
                <a:cs typeface="Arial"/>
              </a:rPr>
              <a:t>hàng</a:t>
            </a:r>
          </a:p>
        </p:txBody>
      </p:sp>
      <p:sp>
        <p:nvSpPr>
          <p:cNvPr id="19" name="object 19"/>
          <p:cNvSpPr txBox="1"/>
          <p:nvPr/>
        </p:nvSpPr>
        <p:spPr>
          <a:xfrm>
            <a:off x="1151940" y="3595497"/>
            <a:ext cx="6450330" cy="635000"/>
          </a:xfrm>
          <a:prstGeom prst="rect">
            <a:avLst/>
          </a:prstGeom>
        </p:spPr>
        <p:txBody>
          <a:bodyPr vert="horz" wrap="square" lIns="0" tIns="12065" rIns="0" bIns="0" rtlCol="0">
            <a:spAutoFit/>
          </a:bodyPr>
          <a:lstStyle/>
          <a:p>
            <a:pPr marL="12700">
              <a:lnSpc>
                <a:spcPct val="100000"/>
              </a:lnSpc>
              <a:spcBef>
                <a:spcPts val="95"/>
              </a:spcBef>
              <a:tabLst>
                <a:tab pos="6127115" algn="l"/>
              </a:tabLst>
            </a:pPr>
            <a:r>
              <a:rPr sz="2800" spc="-10" dirty="0">
                <a:latin typeface="Arial"/>
                <a:cs typeface="Arial"/>
              </a:rPr>
              <a:t>Chư</a:t>
            </a:r>
            <a:r>
              <a:rPr sz="2800" spc="-5" dirty="0">
                <a:latin typeface="Arial"/>
                <a:cs typeface="Arial"/>
              </a:rPr>
              <a:t>́c</a:t>
            </a:r>
            <a:r>
              <a:rPr sz="2800" dirty="0">
                <a:latin typeface="Arial"/>
                <a:cs typeface="Arial"/>
              </a:rPr>
              <a:t> n</a:t>
            </a:r>
            <a:r>
              <a:rPr sz="2800" spc="-10" dirty="0">
                <a:latin typeface="Arial"/>
                <a:cs typeface="Arial"/>
              </a:rPr>
              <a:t>ăn</a:t>
            </a:r>
            <a:r>
              <a:rPr sz="2800" spc="-5" dirty="0">
                <a:latin typeface="Arial"/>
                <a:cs typeface="Arial"/>
              </a:rPr>
              <a:t>g</a:t>
            </a:r>
            <a:r>
              <a:rPr sz="2800" spc="25" dirty="0">
                <a:latin typeface="Arial"/>
                <a:cs typeface="Arial"/>
              </a:rPr>
              <a:t> </a:t>
            </a:r>
            <a:r>
              <a:rPr sz="2800" spc="-5" dirty="0">
                <a:latin typeface="Arial"/>
                <a:cs typeface="Arial"/>
              </a:rPr>
              <a:t>của</a:t>
            </a:r>
            <a:r>
              <a:rPr sz="2800" dirty="0">
                <a:latin typeface="Arial"/>
                <a:cs typeface="Arial"/>
              </a:rPr>
              <a:t> </a:t>
            </a:r>
            <a:r>
              <a:rPr sz="2800" spc="-5" dirty="0">
                <a:latin typeface="Arial"/>
                <a:cs typeface="Arial"/>
              </a:rPr>
              <a:t>M</a:t>
            </a:r>
            <a:r>
              <a:rPr sz="2800" dirty="0">
                <a:latin typeface="Arial"/>
                <a:cs typeface="Arial"/>
              </a:rPr>
              <a:t>a</a:t>
            </a:r>
            <a:r>
              <a:rPr sz="2800" spc="-5" dirty="0">
                <a:latin typeface="Arial"/>
                <a:cs typeface="Arial"/>
              </a:rPr>
              <a:t>r</a:t>
            </a:r>
            <a:r>
              <a:rPr sz="2800" dirty="0">
                <a:latin typeface="Arial"/>
                <a:cs typeface="Arial"/>
              </a:rPr>
              <a:t>k</a:t>
            </a:r>
            <a:r>
              <a:rPr sz="2800" spc="-5" dirty="0">
                <a:latin typeface="Arial"/>
                <a:cs typeface="Arial"/>
              </a:rPr>
              <a:t>et</a:t>
            </a:r>
            <a:r>
              <a:rPr sz="2800" dirty="0">
                <a:latin typeface="Arial"/>
                <a:cs typeface="Arial"/>
              </a:rPr>
              <a:t>i</a:t>
            </a:r>
            <a:r>
              <a:rPr sz="2800" spc="-5" dirty="0">
                <a:latin typeface="Arial"/>
                <a:cs typeface="Arial"/>
              </a:rPr>
              <a:t>ng</a:t>
            </a:r>
            <a:r>
              <a:rPr sz="2800" spc="5" dirty="0">
                <a:latin typeface="Arial"/>
                <a:cs typeface="Arial"/>
              </a:rPr>
              <a:t> </a:t>
            </a:r>
            <a:r>
              <a:rPr sz="2800" spc="-5" dirty="0" err="1">
                <a:latin typeface="Arial"/>
                <a:cs typeface="Arial"/>
              </a:rPr>
              <a:t>ng</a:t>
            </a:r>
            <a:r>
              <a:rPr sz="2800" dirty="0" err="1">
                <a:latin typeface="Arial"/>
                <a:cs typeface="Arial"/>
              </a:rPr>
              <a:t>â</a:t>
            </a:r>
            <a:r>
              <a:rPr sz="2800" spc="-5" dirty="0" err="1">
                <a:latin typeface="Arial"/>
                <a:cs typeface="Arial"/>
              </a:rPr>
              <a:t>n</a:t>
            </a:r>
            <a:r>
              <a:rPr sz="2800" spc="35" dirty="0">
                <a:latin typeface="Arial"/>
                <a:cs typeface="Arial"/>
              </a:rPr>
              <a:t> </a:t>
            </a:r>
            <a:r>
              <a:rPr sz="2800" spc="-5" dirty="0">
                <a:latin typeface="Arial"/>
                <a:cs typeface="Arial"/>
              </a:rPr>
              <a:t>hàng</a:t>
            </a:r>
            <a:r>
              <a:rPr sz="2800" dirty="0">
                <a:latin typeface="Arial"/>
                <a:cs typeface="Arial"/>
              </a:rPr>
              <a:t>	</a:t>
            </a:r>
            <a:r>
              <a:rPr sz="6000" b="1" spc="-7" baseline="-4861" dirty="0">
                <a:latin typeface="Comic Sans MS"/>
                <a:cs typeface="Comic Sans MS"/>
              </a:rPr>
              <a:t>3</a:t>
            </a:r>
            <a:endParaRPr sz="6000" baseline="-4861" dirty="0">
              <a:latin typeface="Comic Sans MS"/>
              <a:cs typeface="Comic Sans MS"/>
            </a:endParaRPr>
          </a:p>
        </p:txBody>
      </p:sp>
      <p:sp>
        <p:nvSpPr>
          <p:cNvPr id="20" name="object 20"/>
          <p:cNvSpPr/>
          <p:nvPr/>
        </p:nvSpPr>
        <p:spPr>
          <a:xfrm>
            <a:off x="2336292" y="353822"/>
            <a:ext cx="544830" cy="386715"/>
          </a:xfrm>
          <a:custGeom>
            <a:avLst/>
            <a:gdLst/>
            <a:ahLst/>
            <a:cxnLst/>
            <a:rect l="l" t="t" r="r" b="b"/>
            <a:pathLst>
              <a:path w="544830" h="386715">
                <a:moveTo>
                  <a:pt x="115824" y="77850"/>
                </a:moveTo>
                <a:lnTo>
                  <a:pt x="0" y="77850"/>
                </a:lnTo>
                <a:lnTo>
                  <a:pt x="0" y="386588"/>
                </a:lnTo>
                <a:lnTo>
                  <a:pt x="117728" y="386588"/>
                </a:lnTo>
                <a:lnTo>
                  <a:pt x="131921" y="386256"/>
                </a:lnTo>
                <a:lnTo>
                  <a:pt x="177329" y="378499"/>
                </a:lnTo>
                <a:lnTo>
                  <a:pt x="213772" y="353933"/>
                </a:lnTo>
                <a:lnTo>
                  <a:pt x="216432" y="350138"/>
                </a:lnTo>
                <a:lnTo>
                  <a:pt x="40893" y="350138"/>
                </a:lnTo>
                <a:lnTo>
                  <a:pt x="40893" y="243966"/>
                </a:lnTo>
                <a:lnTo>
                  <a:pt x="212400" y="243966"/>
                </a:lnTo>
                <a:lnTo>
                  <a:pt x="209831" y="241147"/>
                </a:lnTo>
                <a:lnTo>
                  <a:pt x="199834" y="233441"/>
                </a:lnTo>
                <a:lnTo>
                  <a:pt x="188217" y="227189"/>
                </a:lnTo>
                <a:lnTo>
                  <a:pt x="175006" y="222376"/>
                </a:lnTo>
                <a:lnTo>
                  <a:pt x="185175" y="216540"/>
                </a:lnTo>
                <a:lnTo>
                  <a:pt x="193976" y="209883"/>
                </a:lnTo>
                <a:lnTo>
                  <a:pt x="196200" y="207644"/>
                </a:lnTo>
                <a:lnTo>
                  <a:pt x="40893" y="207644"/>
                </a:lnTo>
                <a:lnTo>
                  <a:pt x="40893" y="114300"/>
                </a:lnTo>
                <a:lnTo>
                  <a:pt x="204820" y="114300"/>
                </a:lnTo>
                <a:lnTo>
                  <a:pt x="199471" y="106983"/>
                </a:lnTo>
                <a:lnTo>
                  <a:pt x="161043" y="83155"/>
                </a:lnTo>
                <a:lnTo>
                  <a:pt x="132659" y="78444"/>
                </a:lnTo>
                <a:lnTo>
                  <a:pt x="115824" y="77850"/>
                </a:lnTo>
                <a:close/>
              </a:path>
              <a:path w="544830" h="386715">
                <a:moveTo>
                  <a:pt x="212400" y="243966"/>
                </a:moveTo>
                <a:lnTo>
                  <a:pt x="112268" y="243966"/>
                </a:lnTo>
                <a:lnTo>
                  <a:pt x="126172" y="244298"/>
                </a:lnTo>
                <a:lnTo>
                  <a:pt x="138350" y="245284"/>
                </a:lnTo>
                <a:lnTo>
                  <a:pt x="177161" y="261175"/>
                </a:lnTo>
                <a:lnTo>
                  <a:pt x="190881" y="297052"/>
                </a:lnTo>
                <a:lnTo>
                  <a:pt x="190500" y="304246"/>
                </a:lnTo>
                <a:lnTo>
                  <a:pt x="162813" y="344169"/>
                </a:lnTo>
                <a:lnTo>
                  <a:pt x="117728" y="350138"/>
                </a:lnTo>
                <a:lnTo>
                  <a:pt x="216432" y="350138"/>
                </a:lnTo>
                <a:lnTo>
                  <a:pt x="232600" y="307720"/>
                </a:lnTo>
                <a:lnTo>
                  <a:pt x="233171" y="297052"/>
                </a:lnTo>
                <a:lnTo>
                  <a:pt x="232241" y="284053"/>
                </a:lnTo>
                <a:lnTo>
                  <a:pt x="229441" y="271922"/>
                </a:lnTo>
                <a:lnTo>
                  <a:pt x="224760" y="260673"/>
                </a:lnTo>
                <a:lnTo>
                  <a:pt x="218185" y="250316"/>
                </a:lnTo>
                <a:lnTo>
                  <a:pt x="212400" y="243966"/>
                </a:lnTo>
                <a:close/>
              </a:path>
              <a:path w="544830" h="386715">
                <a:moveTo>
                  <a:pt x="204820" y="114300"/>
                </a:moveTo>
                <a:lnTo>
                  <a:pt x="102615" y="114300"/>
                </a:lnTo>
                <a:lnTo>
                  <a:pt x="118048" y="114563"/>
                </a:lnTo>
                <a:lnTo>
                  <a:pt x="131016" y="115363"/>
                </a:lnTo>
                <a:lnTo>
                  <a:pt x="166590" y="129262"/>
                </a:lnTo>
                <a:lnTo>
                  <a:pt x="178053" y="161670"/>
                </a:lnTo>
                <a:lnTo>
                  <a:pt x="177553" y="169431"/>
                </a:lnTo>
                <a:lnTo>
                  <a:pt x="153943" y="201293"/>
                </a:lnTo>
                <a:lnTo>
                  <a:pt x="107695" y="207644"/>
                </a:lnTo>
                <a:lnTo>
                  <a:pt x="196200" y="207644"/>
                </a:lnTo>
                <a:lnTo>
                  <a:pt x="217519" y="166606"/>
                </a:lnTo>
                <a:lnTo>
                  <a:pt x="218185" y="156844"/>
                </a:lnTo>
                <a:lnTo>
                  <a:pt x="217443" y="146296"/>
                </a:lnTo>
                <a:lnTo>
                  <a:pt x="215201" y="135985"/>
                </a:lnTo>
                <a:lnTo>
                  <a:pt x="211435" y="125912"/>
                </a:lnTo>
                <a:lnTo>
                  <a:pt x="206120" y="116077"/>
                </a:lnTo>
                <a:lnTo>
                  <a:pt x="204820" y="114300"/>
                </a:lnTo>
                <a:close/>
              </a:path>
              <a:path w="544830" h="386715">
                <a:moveTo>
                  <a:pt x="418464" y="77850"/>
                </a:moveTo>
                <a:lnTo>
                  <a:pt x="374395" y="77850"/>
                </a:lnTo>
                <a:lnTo>
                  <a:pt x="255905" y="386588"/>
                </a:lnTo>
                <a:lnTo>
                  <a:pt x="299212" y="386588"/>
                </a:lnTo>
                <a:lnTo>
                  <a:pt x="333120" y="293115"/>
                </a:lnTo>
                <a:lnTo>
                  <a:pt x="506572" y="293115"/>
                </a:lnTo>
                <a:lnTo>
                  <a:pt x="492953" y="259841"/>
                </a:lnTo>
                <a:lnTo>
                  <a:pt x="344931" y="259841"/>
                </a:lnTo>
                <a:lnTo>
                  <a:pt x="378840" y="169290"/>
                </a:lnTo>
                <a:lnTo>
                  <a:pt x="383940" y="154598"/>
                </a:lnTo>
                <a:lnTo>
                  <a:pt x="388397" y="139858"/>
                </a:lnTo>
                <a:lnTo>
                  <a:pt x="392235" y="125071"/>
                </a:lnTo>
                <a:lnTo>
                  <a:pt x="395477" y="110236"/>
                </a:lnTo>
                <a:lnTo>
                  <a:pt x="431720" y="110236"/>
                </a:lnTo>
                <a:lnTo>
                  <a:pt x="418464" y="77850"/>
                </a:lnTo>
                <a:close/>
              </a:path>
              <a:path w="544830" h="386715">
                <a:moveTo>
                  <a:pt x="506572" y="293115"/>
                </a:moveTo>
                <a:lnTo>
                  <a:pt x="462280" y="293115"/>
                </a:lnTo>
                <a:lnTo>
                  <a:pt x="498220" y="386588"/>
                </a:lnTo>
                <a:lnTo>
                  <a:pt x="544830" y="386588"/>
                </a:lnTo>
                <a:lnTo>
                  <a:pt x="506572" y="293115"/>
                </a:lnTo>
                <a:close/>
              </a:path>
              <a:path w="544830" h="386715">
                <a:moveTo>
                  <a:pt x="431720" y="110236"/>
                </a:moveTo>
                <a:lnTo>
                  <a:pt x="395477" y="110236"/>
                </a:lnTo>
                <a:lnTo>
                  <a:pt x="399553" y="123668"/>
                </a:lnTo>
                <a:lnTo>
                  <a:pt x="404558" y="138826"/>
                </a:lnTo>
                <a:lnTo>
                  <a:pt x="410515" y="155723"/>
                </a:lnTo>
                <a:lnTo>
                  <a:pt x="417449" y="174370"/>
                </a:lnTo>
                <a:lnTo>
                  <a:pt x="449580" y="259841"/>
                </a:lnTo>
                <a:lnTo>
                  <a:pt x="492953" y="259841"/>
                </a:lnTo>
                <a:lnTo>
                  <a:pt x="431720" y="110236"/>
                </a:lnTo>
                <a:close/>
              </a:path>
              <a:path w="544830" h="386715">
                <a:moveTo>
                  <a:pt x="401574" y="0"/>
                </a:moveTo>
                <a:lnTo>
                  <a:pt x="350900" y="0"/>
                </a:lnTo>
                <a:lnTo>
                  <a:pt x="399541" y="58927"/>
                </a:lnTo>
                <a:lnTo>
                  <a:pt x="430021" y="58927"/>
                </a:lnTo>
                <a:lnTo>
                  <a:pt x="401574" y="0"/>
                </a:lnTo>
                <a:close/>
              </a:path>
            </a:pathLst>
          </a:custGeom>
          <a:solidFill>
            <a:srgbClr val="0000FF"/>
          </a:solidFill>
        </p:spPr>
        <p:txBody>
          <a:bodyPr wrap="square" lIns="0" tIns="0" rIns="0" bIns="0" rtlCol="0"/>
          <a:lstStyle/>
          <a:p>
            <a:endParaRPr/>
          </a:p>
        </p:txBody>
      </p:sp>
      <p:sp>
        <p:nvSpPr>
          <p:cNvPr id="21" name="object 21"/>
          <p:cNvSpPr/>
          <p:nvPr/>
        </p:nvSpPr>
        <p:spPr>
          <a:xfrm>
            <a:off x="2371089" y="591693"/>
            <a:ext cx="162178" cy="118364"/>
          </a:xfrm>
          <a:prstGeom prst="rect">
            <a:avLst/>
          </a:prstGeom>
          <a:blipFill>
            <a:blip r:embed="rId7" cstate="print"/>
            <a:stretch>
              <a:fillRect/>
            </a:stretch>
          </a:blipFill>
        </p:spPr>
        <p:txBody>
          <a:bodyPr wrap="square" lIns="0" tIns="0" rIns="0" bIns="0" rtlCol="0"/>
          <a:lstStyle/>
          <a:p>
            <a:endParaRPr/>
          </a:p>
        </p:txBody>
      </p:sp>
      <p:sp>
        <p:nvSpPr>
          <p:cNvPr id="22" name="object 22"/>
          <p:cNvSpPr/>
          <p:nvPr/>
        </p:nvSpPr>
        <p:spPr>
          <a:xfrm>
            <a:off x="2371089" y="462026"/>
            <a:ext cx="149351" cy="105537"/>
          </a:xfrm>
          <a:prstGeom prst="rect">
            <a:avLst/>
          </a:prstGeom>
          <a:blipFill>
            <a:blip r:embed="rId8" cstate="print"/>
            <a:stretch>
              <a:fillRect/>
            </a:stretch>
          </a:blipFill>
        </p:spPr>
        <p:txBody>
          <a:bodyPr wrap="square" lIns="0" tIns="0" rIns="0" bIns="0" rtlCol="0"/>
          <a:lstStyle/>
          <a:p>
            <a:endParaRPr/>
          </a:p>
        </p:txBody>
      </p:sp>
      <p:sp>
        <p:nvSpPr>
          <p:cNvPr id="23" name="object 23"/>
          <p:cNvSpPr/>
          <p:nvPr/>
        </p:nvSpPr>
        <p:spPr>
          <a:xfrm>
            <a:off x="2675127" y="457962"/>
            <a:ext cx="116839" cy="161798"/>
          </a:xfrm>
          <a:prstGeom prst="rect">
            <a:avLst/>
          </a:prstGeom>
          <a:blipFill>
            <a:blip r:embed="rId9" cstate="print"/>
            <a:stretch>
              <a:fillRect/>
            </a:stretch>
          </a:blipFill>
        </p:spPr>
        <p:txBody>
          <a:bodyPr wrap="square" lIns="0" tIns="0" rIns="0" bIns="0" rtlCol="0"/>
          <a:lstStyle/>
          <a:p>
            <a:endParaRPr/>
          </a:p>
        </p:txBody>
      </p:sp>
      <p:sp>
        <p:nvSpPr>
          <p:cNvPr id="24" name="object 24"/>
          <p:cNvSpPr/>
          <p:nvPr/>
        </p:nvSpPr>
        <p:spPr>
          <a:xfrm>
            <a:off x="2592197" y="431673"/>
            <a:ext cx="288925" cy="309245"/>
          </a:xfrm>
          <a:custGeom>
            <a:avLst/>
            <a:gdLst/>
            <a:ahLst/>
            <a:cxnLst/>
            <a:rect l="l" t="t" r="r" b="b"/>
            <a:pathLst>
              <a:path w="288925" h="309245">
                <a:moveTo>
                  <a:pt x="118490" y="0"/>
                </a:moveTo>
                <a:lnTo>
                  <a:pt x="162559" y="0"/>
                </a:lnTo>
                <a:lnTo>
                  <a:pt x="288925" y="308737"/>
                </a:lnTo>
                <a:lnTo>
                  <a:pt x="242315" y="308737"/>
                </a:lnTo>
                <a:lnTo>
                  <a:pt x="206375" y="215264"/>
                </a:lnTo>
                <a:lnTo>
                  <a:pt x="77215" y="215264"/>
                </a:lnTo>
                <a:lnTo>
                  <a:pt x="43306" y="308737"/>
                </a:lnTo>
                <a:lnTo>
                  <a:pt x="0" y="308737"/>
                </a:lnTo>
                <a:lnTo>
                  <a:pt x="118490" y="0"/>
                </a:lnTo>
                <a:close/>
              </a:path>
            </a:pathLst>
          </a:custGeom>
          <a:ln w="12192">
            <a:solidFill>
              <a:srgbClr val="000000"/>
            </a:solidFill>
          </a:ln>
        </p:spPr>
        <p:txBody>
          <a:bodyPr wrap="square" lIns="0" tIns="0" rIns="0" bIns="0" rtlCol="0"/>
          <a:lstStyle/>
          <a:p>
            <a:endParaRPr/>
          </a:p>
        </p:txBody>
      </p:sp>
      <p:sp>
        <p:nvSpPr>
          <p:cNvPr id="25" name="object 25"/>
          <p:cNvSpPr/>
          <p:nvPr/>
        </p:nvSpPr>
        <p:spPr>
          <a:xfrm>
            <a:off x="2336292" y="431673"/>
            <a:ext cx="233679" cy="309245"/>
          </a:xfrm>
          <a:custGeom>
            <a:avLst/>
            <a:gdLst/>
            <a:ahLst/>
            <a:cxnLst/>
            <a:rect l="l" t="t" r="r" b="b"/>
            <a:pathLst>
              <a:path w="233680" h="309245">
                <a:moveTo>
                  <a:pt x="0" y="0"/>
                </a:moveTo>
                <a:lnTo>
                  <a:pt x="115824" y="0"/>
                </a:lnTo>
                <a:lnTo>
                  <a:pt x="132659" y="593"/>
                </a:lnTo>
                <a:lnTo>
                  <a:pt x="172593" y="9398"/>
                </a:lnTo>
                <a:lnTo>
                  <a:pt x="206120" y="38226"/>
                </a:lnTo>
                <a:lnTo>
                  <a:pt x="218185" y="78993"/>
                </a:lnTo>
                <a:lnTo>
                  <a:pt x="217519" y="88755"/>
                </a:lnTo>
                <a:lnTo>
                  <a:pt x="201420" y="124541"/>
                </a:lnTo>
                <a:lnTo>
                  <a:pt x="175006" y="144525"/>
                </a:lnTo>
                <a:lnTo>
                  <a:pt x="188217" y="149338"/>
                </a:lnTo>
                <a:lnTo>
                  <a:pt x="224760" y="182822"/>
                </a:lnTo>
                <a:lnTo>
                  <a:pt x="233171" y="219201"/>
                </a:lnTo>
                <a:lnTo>
                  <a:pt x="232600" y="229869"/>
                </a:lnTo>
                <a:lnTo>
                  <a:pt x="219174" y="268376"/>
                </a:lnTo>
                <a:lnTo>
                  <a:pt x="186197" y="297148"/>
                </a:lnTo>
                <a:lnTo>
                  <a:pt x="144970" y="307419"/>
                </a:lnTo>
                <a:lnTo>
                  <a:pt x="117728" y="308737"/>
                </a:lnTo>
                <a:lnTo>
                  <a:pt x="0" y="308737"/>
                </a:lnTo>
                <a:lnTo>
                  <a:pt x="0" y="0"/>
                </a:lnTo>
                <a:close/>
              </a:path>
            </a:pathLst>
          </a:custGeom>
          <a:ln w="12192">
            <a:solidFill>
              <a:srgbClr val="000000"/>
            </a:solidFill>
          </a:ln>
        </p:spPr>
        <p:txBody>
          <a:bodyPr wrap="square" lIns="0" tIns="0" rIns="0" bIns="0" rtlCol="0"/>
          <a:lstStyle/>
          <a:p>
            <a:endParaRPr/>
          </a:p>
        </p:txBody>
      </p:sp>
      <p:sp>
        <p:nvSpPr>
          <p:cNvPr id="26" name="object 26"/>
          <p:cNvSpPr/>
          <p:nvPr/>
        </p:nvSpPr>
        <p:spPr>
          <a:xfrm>
            <a:off x="2687192" y="353822"/>
            <a:ext cx="79375" cy="59055"/>
          </a:xfrm>
          <a:custGeom>
            <a:avLst/>
            <a:gdLst/>
            <a:ahLst/>
            <a:cxnLst/>
            <a:rect l="l" t="t" r="r" b="b"/>
            <a:pathLst>
              <a:path w="79375" h="59054">
                <a:moveTo>
                  <a:pt x="0" y="0"/>
                </a:moveTo>
                <a:lnTo>
                  <a:pt x="50673" y="0"/>
                </a:lnTo>
                <a:lnTo>
                  <a:pt x="79120" y="58927"/>
                </a:lnTo>
                <a:lnTo>
                  <a:pt x="48640" y="58927"/>
                </a:lnTo>
                <a:lnTo>
                  <a:pt x="0" y="0"/>
                </a:lnTo>
                <a:close/>
              </a:path>
            </a:pathLst>
          </a:custGeom>
          <a:ln w="12192">
            <a:solidFill>
              <a:srgbClr val="000000"/>
            </a:solidFill>
          </a:ln>
        </p:spPr>
        <p:txBody>
          <a:bodyPr wrap="square" lIns="0" tIns="0" rIns="0" bIns="0" rtlCol="0"/>
          <a:lstStyle/>
          <a:p>
            <a:endParaRPr/>
          </a:p>
        </p:txBody>
      </p:sp>
      <p:sp>
        <p:nvSpPr>
          <p:cNvPr id="27" name="object 27"/>
          <p:cNvSpPr/>
          <p:nvPr/>
        </p:nvSpPr>
        <p:spPr>
          <a:xfrm>
            <a:off x="2941427" y="431685"/>
            <a:ext cx="0" cy="309245"/>
          </a:xfrm>
          <a:custGeom>
            <a:avLst/>
            <a:gdLst/>
            <a:ahLst/>
            <a:cxnLst/>
            <a:rect l="l" t="t" r="r" b="b"/>
            <a:pathLst>
              <a:path h="309245">
                <a:moveTo>
                  <a:pt x="0" y="0"/>
                </a:moveTo>
                <a:lnTo>
                  <a:pt x="0" y="308724"/>
                </a:lnTo>
              </a:path>
            </a:pathLst>
          </a:custGeom>
          <a:ln w="40854">
            <a:solidFill>
              <a:srgbClr val="0000FF"/>
            </a:solidFill>
          </a:ln>
        </p:spPr>
        <p:txBody>
          <a:bodyPr wrap="square" lIns="0" tIns="0" rIns="0" bIns="0" rtlCol="0"/>
          <a:lstStyle/>
          <a:p>
            <a:endParaRPr/>
          </a:p>
        </p:txBody>
      </p:sp>
      <p:sp>
        <p:nvSpPr>
          <p:cNvPr id="28" name="object 28"/>
          <p:cNvSpPr/>
          <p:nvPr/>
        </p:nvSpPr>
        <p:spPr>
          <a:xfrm>
            <a:off x="2921000" y="431685"/>
            <a:ext cx="41275" cy="309245"/>
          </a:xfrm>
          <a:custGeom>
            <a:avLst/>
            <a:gdLst/>
            <a:ahLst/>
            <a:cxnLst/>
            <a:rect l="l" t="t" r="r" b="b"/>
            <a:pathLst>
              <a:path w="41275" h="309245">
                <a:moveTo>
                  <a:pt x="0" y="308724"/>
                </a:moveTo>
                <a:lnTo>
                  <a:pt x="40854" y="308724"/>
                </a:lnTo>
                <a:lnTo>
                  <a:pt x="40854" y="0"/>
                </a:lnTo>
                <a:lnTo>
                  <a:pt x="0" y="0"/>
                </a:lnTo>
                <a:lnTo>
                  <a:pt x="0" y="308724"/>
                </a:lnTo>
                <a:close/>
              </a:path>
            </a:pathLst>
          </a:custGeom>
          <a:ln w="12192">
            <a:solidFill>
              <a:srgbClr val="000000"/>
            </a:solidFill>
          </a:ln>
        </p:spPr>
        <p:txBody>
          <a:bodyPr wrap="square" lIns="0" tIns="0" rIns="0" bIns="0" rtlCol="0"/>
          <a:lstStyle/>
          <a:p>
            <a:endParaRPr/>
          </a:p>
        </p:txBody>
      </p:sp>
      <p:sp>
        <p:nvSpPr>
          <p:cNvPr id="29" name="object 29"/>
          <p:cNvSpPr/>
          <p:nvPr/>
        </p:nvSpPr>
        <p:spPr>
          <a:xfrm>
            <a:off x="3167126" y="430402"/>
            <a:ext cx="113664" cy="310515"/>
          </a:xfrm>
          <a:custGeom>
            <a:avLst/>
            <a:gdLst/>
            <a:ahLst/>
            <a:cxnLst/>
            <a:rect l="l" t="t" r="r" b="b"/>
            <a:pathLst>
              <a:path w="113664" h="310515">
                <a:moveTo>
                  <a:pt x="113664" y="68452"/>
                </a:moveTo>
                <a:lnTo>
                  <a:pt x="75692" y="68452"/>
                </a:lnTo>
                <a:lnTo>
                  <a:pt x="75692" y="310007"/>
                </a:lnTo>
                <a:lnTo>
                  <a:pt x="113664" y="310007"/>
                </a:lnTo>
                <a:lnTo>
                  <a:pt x="113664" y="68452"/>
                </a:lnTo>
                <a:close/>
              </a:path>
              <a:path w="113664" h="310515">
                <a:moveTo>
                  <a:pt x="113664" y="0"/>
                </a:moveTo>
                <a:lnTo>
                  <a:pt x="89281" y="0"/>
                </a:lnTo>
                <a:lnTo>
                  <a:pt x="83448" y="10074"/>
                </a:lnTo>
                <a:lnTo>
                  <a:pt x="75866" y="20304"/>
                </a:lnTo>
                <a:lnTo>
                  <a:pt x="43094" y="51538"/>
                </a:lnTo>
                <a:lnTo>
                  <a:pt x="0" y="77470"/>
                </a:lnTo>
                <a:lnTo>
                  <a:pt x="0" y="114173"/>
                </a:lnTo>
                <a:lnTo>
                  <a:pt x="39878" y="94614"/>
                </a:lnTo>
                <a:lnTo>
                  <a:pt x="75692" y="68452"/>
                </a:lnTo>
                <a:lnTo>
                  <a:pt x="113664" y="68452"/>
                </a:lnTo>
                <a:lnTo>
                  <a:pt x="113664" y="0"/>
                </a:lnTo>
                <a:close/>
              </a:path>
            </a:pathLst>
          </a:custGeom>
          <a:solidFill>
            <a:srgbClr val="0000FF"/>
          </a:solidFill>
        </p:spPr>
        <p:txBody>
          <a:bodyPr wrap="square" lIns="0" tIns="0" rIns="0" bIns="0" rtlCol="0"/>
          <a:lstStyle/>
          <a:p>
            <a:endParaRPr/>
          </a:p>
        </p:txBody>
      </p:sp>
      <p:sp>
        <p:nvSpPr>
          <p:cNvPr id="30" name="object 30"/>
          <p:cNvSpPr/>
          <p:nvPr/>
        </p:nvSpPr>
        <p:spPr>
          <a:xfrm>
            <a:off x="3167126" y="430402"/>
            <a:ext cx="113664" cy="310515"/>
          </a:xfrm>
          <a:custGeom>
            <a:avLst/>
            <a:gdLst/>
            <a:ahLst/>
            <a:cxnLst/>
            <a:rect l="l" t="t" r="r" b="b"/>
            <a:pathLst>
              <a:path w="113664" h="310515">
                <a:moveTo>
                  <a:pt x="89281" y="0"/>
                </a:moveTo>
                <a:lnTo>
                  <a:pt x="113664" y="0"/>
                </a:lnTo>
                <a:lnTo>
                  <a:pt x="113664" y="310007"/>
                </a:lnTo>
                <a:lnTo>
                  <a:pt x="75692" y="310007"/>
                </a:lnTo>
                <a:lnTo>
                  <a:pt x="75692" y="68452"/>
                </a:lnTo>
                <a:lnTo>
                  <a:pt x="68363" y="75005"/>
                </a:lnTo>
                <a:lnTo>
                  <a:pt x="29021" y="100707"/>
                </a:lnTo>
                <a:lnTo>
                  <a:pt x="0" y="114173"/>
                </a:lnTo>
                <a:lnTo>
                  <a:pt x="0" y="77470"/>
                </a:lnTo>
                <a:lnTo>
                  <a:pt x="15333" y="69635"/>
                </a:lnTo>
                <a:lnTo>
                  <a:pt x="29702" y="60991"/>
                </a:lnTo>
                <a:lnTo>
                  <a:pt x="66546" y="30700"/>
                </a:lnTo>
                <a:lnTo>
                  <a:pt x="83448" y="10074"/>
                </a:lnTo>
                <a:lnTo>
                  <a:pt x="89281" y="0"/>
                </a:lnTo>
                <a:close/>
              </a:path>
            </a:pathLst>
          </a:custGeom>
          <a:ln w="12191">
            <a:solidFill>
              <a:srgbClr val="000000"/>
            </a:solidFill>
          </a:ln>
        </p:spPr>
        <p:txBody>
          <a:bodyPr wrap="square" lIns="0" tIns="0" rIns="0" bIns="0" rtlCol="0"/>
          <a:lstStyle/>
          <a:p>
            <a:endParaRPr/>
          </a:p>
        </p:txBody>
      </p:sp>
      <p:sp>
        <p:nvSpPr>
          <p:cNvPr id="31" name="object 31"/>
          <p:cNvSpPr/>
          <p:nvPr/>
        </p:nvSpPr>
        <p:spPr>
          <a:xfrm>
            <a:off x="3398392" y="697230"/>
            <a:ext cx="43180" cy="43180"/>
          </a:xfrm>
          <a:custGeom>
            <a:avLst/>
            <a:gdLst/>
            <a:ahLst/>
            <a:cxnLst/>
            <a:rect l="l" t="t" r="r" b="b"/>
            <a:pathLst>
              <a:path w="43179" h="43179">
                <a:moveTo>
                  <a:pt x="43053" y="0"/>
                </a:moveTo>
                <a:lnTo>
                  <a:pt x="0" y="0"/>
                </a:lnTo>
                <a:lnTo>
                  <a:pt x="0" y="43180"/>
                </a:lnTo>
                <a:lnTo>
                  <a:pt x="43053" y="43180"/>
                </a:lnTo>
                <a:lnTo>
                  <a:pt x="43053" y="0"/>
                </a:lnTo>
                <a:close/>
              </a:path>
            </a:pathLst>
          </a:custGeom>
          <a:solidFill>
            <a:srgbClr val="0000FF"/>
          </a:solidFill>
        </p:spPr>
        <p:txBody>
          <a:bodyPr wrap="square" lIns="0" tIns="0" rIns="0" bIns="0" rtlCol="0"/>
          <a:lstStyle/>
          <a:p>
            <a:endParaRPr/>
          </a:p>
        </p:txBody>
      </p:sp>
      <p:sp>
        <p:nvSpPr>
          <p:cNvPr id="32" name="object 32"/>
          <p:cNvSpPr/>
          <p:nvPr/>
        </p:nvSpPr>
        <p:spPr>
          <a:xfrm>
            <a:off x="3398392" y="516762"/>
            <a:ext cx="43180" cy="43180"/>
          </a:xfrm>
          <a:custGeom>
            <a:avLst/>
            <a:gdLst/>
            <a:ahLst/>
            <a:cxnLst/>
            <a:rect l="l" t="t" r="r" b="b"/>
            <a:pathLst>
              <a:path w="43179" h="43179">
                <a:moveTo>
                  <a:pt x="43053" y="0"/>
                </a:moveTo>
                <a:lnTo>
                  <a:pt x="0" y="0"/>
                </a:lnTo>
                <a:lnTo>
                  <a:pt x="0" y="43179"/>
                </a:lnTo>
                <a:lnTo>
                  <a:pt x="43053" y="43179"/>
                </a:lnTo>
                <a:lnTo>
                  <a:pt x="43053" y="0"/>
                </a:lnTo>
                <a:close/>
              </a:path>
            </a:pathLst>
          </a:custGeom>
          <a:solidFill>
            <a:srgbClr val="0000FF"/>
          </a:solidFill>
        </p:spPr>
        <p:txBody>
          <a:bodyPr wrap="square" lIns="0" tIns="0" rIns="0" bIns="0" rtlCol="0"/>
          <a:lstStyle/>
          <a:p>
            <a:endParaRPr/>
          </a:p>
        </p:txBody>
      </p:sp>
      <p:sp>
        <p:nvSpPr>
          <p:cNvPr id="33" name="object 33"/>
          <p:cNvSpPr/>
          <p:nvPr/>
        </p:nvSpPr>
        <p:spPr>
          <a:xfrm>
            <a:off x="3398392" y="697230"/>
            <a:ext cx="43180" cy="43180"/>
          </a:xfrm>
          <a:custGeom>
            <a:avLst/>
            <a:gdLst/>
            <a:ahLst/>
            <a:cxnLst/>
            <a:rect l="l" t="t" r="r" b="b"/>
            <a:pathLst>
              <a:path w="43179" h="43179">
                <a:moveTo>
                  <a:pt x="0" y="0"/>
                </a:moveTo>
                <a:lnTo>
                  <a:pt x="43053" y="0"/>
                </a:lnTo>
                <a:lnTo>
                  <a:pt x="43053" y="43180"/>
                </a:lnTo>
                <a:lnTo>
                  <a:pt x="0" y="43180"/>
                </a:lnTo>
                <a:lnTo>
                  <a:pt x="0" y="0"/>
                </a:lnTo>
                <a:close/>
              </a:path>
            </a:pathLst>
          </a:custGeom>
          <a:ln w="12192">
            <a:solidFill>
              <a:srgbClr val="000000"/>
            </a:solidFill>
          </a:ln>
        </p:spPr>
        <p:txBody>
          <a:bodyPr wrap="square" lIns="0" tIns="0" rIns="0" bIns="0" rtlCol="0"/>
          <a:lstStyle/>
          <a:p>
            <a:endParaRPr/>
          </a:p>
        </p:txBody>
      </p:sp>
      <p:sp>
        <p:nvSpPr>
          <p:cNvPr id="34" name="object 34"/>
          <p:cNvSpPr/>
          <p:nvPr/>
        </p:nvSpPr>
        <p:spPr>
          <a:xfrm>
            <a:off x="3398392" y="516762"/>
            <a:ext cx="43180" cy="43180"/>
          </a:xfrm>
          <a:custGeom>
            <a:avLst/>
            <a:gdLst/>
            <a:ahLst/>
            <a:cxnLst/>
            <a:rect l="l" t="t" r="r" b="b"/>
            <a:pathLst>
              <a:path w="43179" h="43179">
                <a:moveTo>
                  <a:pt x="0" y="0"/>
                </a:moveTo>
                <a:lnTo>
                  <a:pt x="43053" y="0"/>
                </a:lnTo>
                <a:lnTo>
                  <a:pt x="43053" y="43179"/>
                </a:lnTo>
                <a:lnTo>
                  <a:pt x="0" y="43179"/>
                </a:lnTo>
                <a:lnTo>
                  <a:pt x="0" y="0"/>
                </a:lnTo>
                <a:close/>
              </a:path>
            </a:pathLst>
          </a:custGeom>
          <a:ln w="12192">
            <a:solidFill>
              <a:srgbClr val="000000"/>
            </a:solidFill>
          </a:ln>
        </p:spPr>
        <p:txBody>
          <a:bodyPr wrap="square" lIns="0" tIns="0" rIns="0" bIns="0" rtlCol="0"/>
          <a:lstStyle/>
          <a:p>
            <a:endParaRPr/>
          </a:p>
        </p:txBody>
      </p:sp>
      <p:sp>
        <p:nvSpPr>
          <p:cNvPr id="35" name="object 35"/>
          <p:cNvSpPr/>
          <p:nvPr/>
        </p:nvSpPr>
        <p:spPr>
          <a:xfrm>
            <a:off x="3611753" y="353949"/>
            <a:ext cx="570230" cy="391795"/>
          </a:xfrm>
          <a:custGeom>
            <a:avLst/>
            <a:gdLst/>
            <a:ahLst/>
            <a:cxnLst/>
            <a:rect l="l" t="t" r="r" b="b"/>
            <a:pathLst>
              <a:path w="570229" h="391795">
                <a:moveTo>
                  <a:pt x="422275" y="72262"/>
                </a:moveTo>
                <a:lnTo>
                  <a:pt x="362997" y="83121"/>
                </a:lnTo>
                <a:lnTo>
                  <a:pt x="315722" y="115697"/>
                </a:lnTo>
                <a:lnTo>
                  <a:pt x="284749" y="167608"/>
                </a:lnTo>
                <a:lnTo>
                  <a:pt x="274447" y="236092"/>
                </a:lnTo>
                <a:lnTo>
                  <a:pt x="275544" y="256139"/>
                </a:lnTo>
                <a:lnTo>
                  <a:pt x="284358" y="294707"/>
                </a:lnTo>
                <a:lnTo>
                  <a:pt x="302004" y="330422"/>
                </a:lnTo>
                <a:lnTo>
                  <a:pt x="328050" y="359187"/>
                </a:lnTo>
                <a:lnTo>
                  <a:pt x="361888" y="379880"/>
                </a:lnTo>
                <a:lnTo>
                  <a:pt x="400802" y="390358"/>
                </a:lnTo>
                <a:lnTo>
                  <a:pt x="422021" y="391667"/>
                </a:lnTo>
                <a:lnTo>
                  <a:pt x="441785" y="390477"/>
                </a:lnTo>
                <a:lnTo>
                  <a:pt x="479313" y="380952"/>
                </a:lnTo>
                <a:lnTo>
                  <a:pt x="513435" y="361971"/>
                </a:lnTo>
                <a:lnTo>
                  <a:pt x="519270" y="356742"/>
                </a:lnTo>
                <a:lnTo>
                  <a:pt x="421894" y="356742"/>
                </a:lnTo>
                <a:lnTo>
                  <a:pt x="400178" y="354740"/>
                </a:lnTo>
                <a:lnTo>
                  <a:pt x="362511" y="338687"/>
                </a:lnTo>
                <a:lnTo>
                  <a:pt x="333434" y="307111"/>
                </a:lnTo>
                <a:lnTo>
                  <a:pt x="318472" y="263157"/>
                </a:lnTo>
                <a:lnTo>
                  <a:pt x="316611" y="236727"/>
                </a:lnTo>
                <a:lnTo>
                  <a:pt x="318563" y="204366"/>
                </a:lnTo>
                <a:lnTo>
                  <a:pt x="334184" y="154646"/>
                </a:lnTo>
                <a:lnTo>
                  <a:pt x="364235" y="124211"/>
                </a:lnTo>
                <a:lnTo>
                  <a:pt x="401574" y="109301"/>
                </a:lnTo>
                <a:lnTo>
                  <a:pt x="422529" y="107441"/>
                </a:lnTo>
                <a:lnTo>
                  <a:pt x="519233" y="107441"/>
                </a:lnTo>
                <a:lnTo>
                  <a:pt x="515487" y="103921"/>
                </a:lnTo>
                <a:lnTo>
                  <a:pt x="499363" y="92710"/>
                </a:lnTo>
                <a:lnTo>
                  <a:pt x="481675" y="83782"/>
                </a:lnTo>
                <a:lnTo>
                  <a:pt x="462914" y="77390"/>
                </a:lnTo>
                <a:lnTo>
                  <a:pt x="443106" y="73546"/>
                </a:lnTo>
                <a:lnTo>
                  <a:pt x="422275" y="72262"/>
                </a:lnTo>
                <a:close/>
              </a:path>
              <a:path w="570229" h="391795">
                <a:moveTo>
                  <a:pt x="519233" y="107441"/>
                </a:moveTo>
                <a:lnTo>
                  <a:pt x="422529" y="107441"/>
                </a:lnTo>
                <a:lnTo>
                  <a:pt x="437389" y="108416"/>
                </a:lnTo>
                <a:lnTo>
                  <a:pt x="451500" y="111331"/>
                </a:lnTo>
                <a:lnTo>
                  <a:pt x="489069" y="131439"/>
                </a:lnTo>
                <a:lnTo>
                  <a:pt x="514858" y="166497"/>
                </a:lnTo>
                <a:lnTo>
                  <a:pt x="526770" y="214038"/>
                </a:lnTo>
                <a:lnTo>
                  <a:pt x="527558" y="232283"/>
                </a:lnTo>
                <a:lnTo>
                  <a:pt x="525698" y="260403"/>
                </a:lnTo>
                <a:lnTo>
                  <a:pt x="510788" y="306452"/>
                </a:lnTo>
                <a:lnTo>
                  <a:pt x="481830" y="338526"/>
                </a:lnTo>
                <a:lnTo>
                  <a:pt x="443920" y="354718"/>
                </a:lnTo>
                <a:lnTo>
                  <a:pt x="421894" y="356742"/>
                </a:lnTo>
                <a:lnTo>
                  <a:pt x="519270" y="356742"/>
                </a:lnTo>
                <a:lnTo>
                  <a:pt x="550672" y="316484"/>
                </a:lnTo>
                <a:lnTo>
                  <a:pt x="564959" y="276987"/>
                </a:lnTo>
                <a:lnTo>
                  <a:pt x="569722" y="232537"/>
                </a:lnTo>
                <a:lnTo>
                  <a:pt x="568582" y="209988"/>
                </a:lnTo>
                <a:lnTo>
                  <a:pt x="559542" y="168511"/>
                </a:lnTo>
                <a:lnTo>
                  <a:pt x="541637" y="132393"/>
                </a:lnTo>
                <a:lnTo>
                  <a:pt x="529574" y="117157"/>
                </a:lnTo>
                <a:lnTo>
                  <a:pt x="519233" y="107441"/>
                </a:lnTo>
                <a:close/>
              </a:path>
              <a:path w="570229" h="391795">
                <a:moveTo>
                  <a:pt x="142621" y="114173"/>
                </a:moveTo>
                <a:lnTo>
                  <a:pt x="101726" y="114173"/>
                </a:lnTo>
                <a:lnTo>
                  <a:pt x="101726" y="386461"/>
                </a:lnTo>
                <a:lnTo>
                  <a:pt x="142621" y="386461"/>
                </a:lnTo>
                <a:lnTo>
                  <a:pt x="142621" y="114173"/>
                </a:lnTo>
                <a:close/>
              </a:path>
              <a:path w="570229" h="391795">
                <a:moveTo>
                  <a:pt x="244729" y="77724"/>
                </a:moveTo>
                <a:lnTo>
                  <a:pt x="0" y="77724"/>
                </a:lnTo>
                <a:lnTo>
                  <a:pt x="0" y="114173"/>
                </a:lnTo>
                <a:lnTo>
                  <a:pt x="244729" y="114173"/>
                </a:lnTo>
                <a:lnTo>
                  <a:pt x="244729" y="77724"/>
                </a:lnTo>
                <a:close/>
              </a:path>
              <a:path w="570229" h="391795">
                <a:moveTo>
                  <a:pt x="443357" y="41148"/>
                </a:moveTo>
                <a:lnTo>
                  <a:pt x="402209" y="41148"/>
                </a:lnTo>
                <a:lnTo>
                  <a:pt x="358267" y="67055"/>
                </a:lnTo>
                <a:lnTo>
                  <a:pt x="395097" y="67055"/>
                </a:lnTo>
                <a:lnTo>
                  <a:pt x="422656" y="52831"/>
                </a:lnTo>
                <a:lnTo>
                  <a:pt x="463116" y="52831"/>
                </a:lnTo>
                <a:lnTo>
                  <a:pt x="443357" y="41148"/>
                </a:lnTo>
                <a:close/>
              </a:path>
              <a:path w="570229" h="391795">
                <a:moveTo>
                  <a:pt x="463116" y="52831"/>
                </a:moveTo>
                <a:lnTo>
                  <a:pt x="422656" y="52831"/>
                </a:lnTo>
                <a:lnTo>
                  <a:pt x="450342" y="67055"/>
                </a:lnTo>
                <a:lnTo>
                  <a:pt x="487172" y="67055"/>
                </a:lnTo>
                <a:lnTo>
                  <a:pt x="463116" y="52831"/>
                </a:lnTo>
                <a:close/>
              </a:path>
              <a:path w="570229" h="391795">
                <a:moveTo>
                  <a:pt x="465784" y="12826"/>
                </a:moveTo>
                <a:lnTo>
                  <a:pt x="404749" y="12826"/>
                </a:lnTo>
                <a:lnTo>
                  <a:pt x="413011" y="13013"/>
                </a:lnTo>
                <a:lnTo>
                  <a:pt x="420084" y="13557"/>
                </a:lnTo>
                <a:lnTo>
                  <a:pt x="425965" y="14434"/>
                </a:lnTo>
                <a:lnTo>
                  <a:pt x="430657" y="15621"/>
                </a:lnTo>
                <a:lnTo>
                  <a:pt x="434467" y="16890"/>
                </a:lnTo>
                <a:lnTo>
                  <a:pt x="436372" y="18414"/>
                </a:lnTo>
                <a:lnTo>
                  <a:pt x="436118" y="20192"/>
                </a:lnTo>
                <a:lnTo>
                  <a:pt x="435991" y="23367"/>
                </a:lnTo>
                <a:lnTo>
                  <a:pt x="432562" y="25653"/>
                </a:lnTo>
                <a:lnTo>
                  <a:pt x="425576" y="27177"/>
                </a:lnTo>
                <a:lnTo>
                  <a:pt x="423163" y="27812"/>
                </a:lnTo>
                <a:lnTo>
                  <a:pt x="419100" y="28193"/>
                </a:lnTo>
                <a:lnTo>
                  <a:pt x="413638" y="28448"/>
                </a:lnTo>
                <a:lnTo>
                  <a:pt x="413638" y="40004"/>
                </a:lnTo>
                <a:lnTo>
                  <a:pt x="433197" y="40004"/>
                </a:lnTo>
                <a:lnTo>
                  <a:pt x="433197" y="35433"/>
                </a:lnTo>
                <a:lnTo>
                  <a:pt x="449004" y="33285"/>
                </a:lnTo>
                <a:lnTo>
                  <a:pt x="460216" y="29876"/>
                </a:lnTo>
                <a:lnTo>
                  <a:pt x="466808" y="25181"/>
                </a:lnTo>
                <a:lnTo>
                  <a:pt x="468757" y="19176"/>
                </a:lnTo>
                <a:lnTo>
                  <a:pt x="465784" y="12826"/>
                </a:lnTo>
                <a:close/>
              </a:path>
              <a:path w="570229" h="391795">
                <a:moveTo>
                  <a:pt x="412623" y="0"/>
                </a:moveTo>
                <a:lnTo>
                  <a:pt x="396494" y="0"/>
                </a:lnTo>
                <a:lnTo>
                  <a:pt x="388747" y="253"/>
                </a:lnTo>
                <a:lnTo>
                  <a:pt x="384301" y="889"/>
                </a:lnTo>
                <a:lnTo>
                  <a:pt x="386714" y="14604"/>
                </a:lnTo>
                <a:lnTo>
                  <a:pt x="389255" y="14097"/>
                </a:lnTo>
                <a:lnTo>
                  <a:pt x="392557" y="13715"/>
                </a:lnTo>
                <a:lnTo>
                  <a:pt x="396748" y="13335"/>
                </a:lnTo>
                <a:lnTo>
                  <a:pt x="400938" y="13080"/>
                </a:lnTo>
                <a:lnTo>
                  <a:pt x="403606" y="12826"/>
                </a:lnTo>
                <a:lnTo>
                  <a:pt x="465784" y="12826"/>
                </a:lnTo>
                <a:lnTo>
                  <a:pt x="464879" y="10894"/>
                </a:lnTo>
                <a:lnTo>
                  <a:pt x="454215" y="4921"/>
                </a:lnTo>
                <a:lnTo>
                  <a:pt x="436788" y="1281"/>
                </a:lnTo>
                <a:lnTo>
                  <a:pt x="412623" y="0"/>
                </a:lnTo>
                <a:close/>
              </a:path>
            </a:pathLst>
          </a:custGeom>
          <a:solidFill>
            <a:srgbClr val="0000FF"/>
          </a:solidFill>
        </p:spPr>
        <p:txBody>
          <a:bodyPr wrap="square" lIns="0" tIns="0" rIns="0" bIns="0" rtlCol="0"/>
          <a:lstStyle/>
          <a:p>
            <a:endParaRPr/>
          </a:p>
        </p:txBody>
      </p:sp>
      <p:sp>
        <p:nvSpPr>
          <p:cNvPr id="36" name="object 36"/>
          <p:cNvSpPr/>
          <p:nvPr/>
        </p:nvSpPr>
        <p:spPr>
          <a:xfrm>
            <a:off x="3928364" y="461391"/>
            <a:ext cx="211454" cy="249554"/>
          </a:xfrm>
          <a:custGeom>
            <a:avLst/>
            <a:gdLst/>
            <a:ahLst/>
            <a:cxnLst/>
            <a:rect l="l" t="t" r="r" b="b"/>
            <a:pathLst>
              <a:path w="211454" h="249554">
                <a:moveTo>
                  <a:pt x="105918" y="0"/>
                </a:moveTo>
                <a:lnTo>
                  <a:pt x="65531" y="7445"/>
                </a:lnTo>
                <a:lnTo>
                  <a:pt x="31241" y="29845"/>
                </a:lnTo>
                <a:lnTo>
                  <a:pt x="7810" y="69564"/>
                </a:lnTo>
                <a:lnTo>
                  <a:pt x="0" y="129286"/>
                </a:lnTo>
                <a:lnTo>
                  <a:pt x="1861" y="155715"/>
                </a:lnTo>
                <a:lnTo>
                  <a:pt x="16823" y="199669"/>
                </a:lnTo>
                <a:lnTo>
                  <a:pt x="45900" y="231245"/>
                </a:lnTo>
                <a:lnTo>
                  <a:pt x="83567" y="247298"/>
                </a:lnTo>
                <a:lnTo>
                  <a:pt x="105283" y="249300"/>
                </a:lnTo>
                <a:lnTo>
                  <a:pt x="127309" y="247276"/>
                </a:lnTo>
                <a:lnTo>
                  <a:pt x="165219" y="231084"/>
                </a:lnTo>
                <a:lnTo>
                  <a:pt x="194177" y="199010"/>
                </a:lnTo>
                <a:lnTo>
                  <a:pt x="209087" y="152961"/>
                </a:lnTo>
                <a:lnTo>
                  <a:pt x="210947" y="124841"/>
                </a:lnTo>
                <a:lnTo>
                  <a:pt x="210159" y="106596"/>
                </a:lnTo>
                <a:lnTo>
                  <a:pt x="198247" y="59055"/>
                </a:lnTo>
                <a:lnTo>
                  <a:pt x="172458" y="23997"/>
                </a:lnTo>
                <a:lnTo>
                  <a:pt x="134889" y="3889"/>
                </a:lnTo>
                <a:lnTo>
                  <a:pt x="105918" y="0"/>
                </a:lnTo>
                <a:close/>
              </a:path>
            </a:pathLst>
          </a:custGeom>
          <a:ln w="12192">
            <a:solidFill>
              <a:srgbClr val="000000"/>
            </a:solidFill>
          </a:ln>
        </p:spPr>
        <p:txBody>
          <a:bodyPr wrap="square" lIns="0" tIns="0" rIns="0" bIns="0" rtlCol="0"/>
          <a:lstStyle/>
          <a:p>
            <a:endParaRPr/>
          </a:p>
        </p:txBody>
      </p:sp>
      <p:sp>
        <p:nvSpPr>
          <p:cNvPr id="37" name="object 37"/>
          <p:cNvSpPr/>
          <p:nvPr/>
        </p:nvSpPr>
        <p:spPr>
          <a:xfrm>
            <a:off x="3611753" y="431673"/>
            <a:ext cx="245110" cy="309245"/>
          </a:xfrm>
          <a:custGeom>
            <a:avLst/>
            <a:gdLst/>
            <a:ahLst/>
            <a:cxnLst/>
            <a:rect l="l" t="t" r="r" b="b"/>
            <a:pathLst>
              <a:path w="245110" h="309245">
                <a:moveTo>
                  <a:pt x="0" y="0"/>
                </a:moveTo>
                <a:lnTo>
                  <a:pt x="244729" y="0"/>
                </a:lnTo>
                <a:lnTo>
                  <a:pt x="244729" y="36449"/>
                </a:lnTo>
                <a:lnTo>
                  <a:pt x="142621" y="36449"/>
                </a:lnTo>
                <a:lnTo>
                  <a:pt x="142621" y="308737"/>
                </a:lnTo>
                <a:lnTo>
                  <a:pt x="101726" y="308737"/>
                </a:lnTo>
                <a:lnTo>
                  <a:pt x="101726" y="36449"/>
                </a:lnTo>
                <a:lnTo>
                  <a:pt x="0" y="36449"/>
                </a:lnTo>
                <a:lnTo>
                  <a:pt x="0" y="0"/>
                </a:lnTo>
                <a:close/>
              </a:path>
            </a:pathLst>
          </a:custGeom>
          <a:ln w="12192">
            <a:solidFill>
              <a:srgbClr val="000000"/>
            </a:solidFill>
          </a:ln>
        </p:spPr>
        <p:txBody>
          <a:bodyPr wrap="square" lIns="0" tIns="0" rIns="0" bIns="0" rtlCol="0"/>
          <a:lstStyle/>
          <a:p>
            <a:endParaRPr/>
          </a:p>
        </p:txBody>
      </p:sp>
      <p:sp>
        <p:nvSpPr>
          <p:cNvPr id="38" name="object 38"/>
          <p:cNvSpPr/>
          <p:nvPr/>
        </p:nvSpPr>
        <p:spPr>
          <a:xfrm>
            <a:off x="3886200" y="426212"/>
            <a:ext cx="295275" cy="319405"/>
          </a:xfrm>
          <a:custGeom>
            <a:avLst/>
            <a:gdLst/>
            <a:ahLst/>
            <a:cxnLst/>
            <a:rect l="l" t="t" r="r" b="b"/>
            <a:pathLst>
              <a:path w="295275" h="319405">
                <a:moveTo>
                  <a:pt x="147827" y="0"/>
                </a:moveTo>
                <a:lnTo>
                  <a:pt x="188467" y="5127"/>
                </a:lnTo>
                <a:lnTo>
                  <a:pt x="224916" y="20447"/>
                </a:lnTo>
                <a:lnTo>
                  <a:pt x="255127" y="44894"/>
                </a:lnTo>
                <a:lnTo>
                  <a:pt x="277240" y="77342"/>
                </a:lnTo>
                <a:lnTo>
                  <a:pt x="290734" y="116379"/>
                </a:lnTo>
                <a:lnTo>
                  <a:pt x="295275" y="160274"/>
                </a:lnTo>
                <a:lnTo>
                  <a:pt x="294084" y="183106"/>
                </a:lnTo>
                <a:lnTo>
                  <a:pt x="284559" y="225103"/>
                </a:lnTo>
                <a:lnTo>
                  <a:pt x="265797" y="261653"/>
                </a:lnTo>
                <a:lnTo>
                  <a:pt x="238988" y="289708"/>
                </a:lnTo>
                <a:lnTo>
                  <a:pt x="204866" y="308689"/>
                </a:lnTo>
                <a:lnTo>
                  <a:pt x="167338" y="318214"/>
                </a:lnTo>
                <a:lnTo>
                  <a:pt x="147574" y="319404"/>
                </a:lnTo>
                <a:lnTo>
                  <a:pt x="126355" y="318095"/>
                </a:lnTo>
                <a:lnTo>
                  <a:pt x="87441" y="307617"/>
                </a:lnTo>
                <a:lnTo>
                  <a:pt x="53603" y="286924"/>
                </a:lnTo>
                <a:lnTo>
                  <a:pt x="27557" y="258159"/>
                </a:lnTo>
                <a:lnTo>
                  <a:pt x="9911" y="222444"/>
                </a:lnTo>
                <a:lnTo>
                  <a:pt x="1097" y="183876"/>
                </a:lnTo>
                <a:lnTo>
                  <a:pt x="0" y="163829"/>
                </a:lnTo>
                <a:lnTo>
                  <a:pt x="2573" y="127515"/>
                </a:lnTo>
                <a:lnTo>
                  <a:pt x="23199" y="67317"/>
                </a:lnTo>
                <a:lnTo>
                  <a:pt x="63424" y="24431"/>
                </a:lnTo>
                <a:lnTo>
                  <a:pt x="116677" y="2714"/>
                </a:lnTo>
                <a:lnTo>
                  <a:pt x="147827" y="0"/>
                </a:lnTo>
                <a:close/>
              </a:path>
            </a:pathLst>
          </a:custGeom>
          <a:ln w="12192">
            <a:solidFill>
              <a:srgbClr val="000000"/>
            </a:solidFill>
          </a:ln>
        </p:spPr>
        <p:txBody>
          <a:bodyPr wrap="square" lIns="0" tIns="0" rIns="0" bIns="0" rtlCol="0"/>
          <a:lstStyle/>
          <a:p>
            <a:endParaRPr/>
          </a:p>
        </p:txBody>
      </p:sp>
      <p:sp>
        <p:nvSpPr>
          <p:cNvPr id="39" name="object 39"/>
          <p:cNvSpPr/>
          <p:nvPr/>
        </p:nvSpPr>
        <p:spPr>
          <a:xfrm>
            <a:off x="3963923" y="347852"/>
            <a:ext cx="141097" cy="79248"/>
          </a:xfrm>
          <a:prstGeom prst="rect">
            <a:avLst/>
          </a:prstGeom>
          <a:blipFill>
            <a:blip r:embed="rId10" cstate="print"/>
            <a:stretch>
              <a:fillRect/>
            </a:stretch>
          </a:blipFill>
        </p:spPr>
        <p:txBody>
          <a:bodyPr wrap="square" lIns="0" tIns="0" rIns="0" bIns="0" rtlCol="0"/>
          <a:lstStyle/>
          <a:p>
            <a:endParaRPr/>
          </a:p>
        </p:txBody>
      </p:sp>
      <p:sp>
        <p:nvSpPr>
          <p:cNvPr id="40" name="object 40"/>
          <p:cNvSpPr/>
          <p:nvPr/>
        </p:nvSpPr>
        <p:spPr>
          <a:xfrm>
            <a:off x="4233417" y="426466"/>
            <a:ext cx="586740" cy="319405"/>
          </a:xfrm>
          <a:custGeom>
            <a:avLst/>
            <a:gdLst/>
            <a:ahLst/>
            <a:cxnLst/>
            <a:rect l="l" t="t" r="r" b="b"/>
            <a:pathLst>
              <a:path w="586739" h="319405">
                <a:moveTo>
                  <a:pt x="41910" y="5207"/>
                </a:moveTo>
                <a:lnTo>
                  <a:pt x="0" y="5207"/>
                </a:lnTo>
                <a:lnTo>
                  <a:pt x="0" y="313944"/>
                </a:lnTo>
                <a:lnTo>
                  <a:pt x="39243" y="313944"/>
                </a:lnTo>
                <a:lnTo>
                  <a:pt x="39243" y="71374"/>
                </a:lnTo>
                <a:lnTo>
                  <a:pt x="86171" y="71374"/>
                </a:lnTo>
                <a:lnTo>
                  <a:pt x="41910" y="5207"/>
                </a:lnTo>
                <a:close/>
              </a:path>
              <a:path w="586739" h="319405">
                <a:moveTo>
                  <a:pt x="86171" y="71374"/>
                </a:moveTo>
                <a:lnTo>
                  <a:pt x="39243" y="71374"/>
                </a:lnTo>
                <a:lnTo>
                  <a:pt x="201422" y="313944"/>
                </a:lnTo>
                <a:lnTo>
                  <a:pt x="243332" y="313944"/>
                </a:lnTo>
                <a:lnTo>
                  <a:pt x="243332" y="247650"/>
                </a:lnTo>
                <a:lnTo>
                  <a:pt x="204089" y="247650"/>
                </a:lnTo>
                <a:lnTo>
                  <a:pt x="86171" y="71374"/>
                </a:lnTo>
                <a:close/>
              </a:path>
              <a:path w="586739" h="319405">
                <a:moveTo>
                  <a:pt x="243332" y="5207"/>
                </a:moveTo>
                <a:lnTo>
                  <a:pt x="204089" y="5207"/>
                </a:lnTo>
                <a:lnTo>
                  <a:pt x="204089" y="247650"/>
                </a:lnTo>
                <a:lnTo>
                  <a:pt x="243332" y="247650"/>
                </a:lnTo>
                <a:lnTo>
                  <a:pt x="243332" y="5207"/>
                </a:lnTo>
                <a:close/>
              </a:path>
              <a:path w="586739" h="319405">
                <a:moveTo>
                  <a:pt x="455676" y="0"/>
                </a:moveTo>
                <a:lnTo>
                  <a:pt x="412242" y="4699"/>
                </a:lnTo>
                <a:lnTo>
                  <a:pt x="374142" y="18923"/>
                </a:lnTo>
                <a:lnTo>
                  <a:pt x="342884" y="42894"/>
                </a:lnTo>
                <a:lnTo>
                  <a:pt x="319913" y="76962"/>
                </a:lnTo>
                <a:lnTo>
                  <a:pt x="305736" y="117522"/>
                </a:lnTo>
                <a:lnTo>
                  <a:pt x="300990" y="161036"/>
                </a:lnTo>
                <a:lnTo>
                  <a:pt x="302180" y="183255"/>
                </a:lnTo>
                <a:lnTo>
                  <a:pt x="311705" y="224454"/>
                </a:lnTo>
                <a:lnTo>
                  <a:pt x="330632" y="260768"/>
                </a:lnTo>
                <a:lnTo>
                  <a:pt x="358723" y="288911"/>
                </a:lnTo>
                <a:lnTo>
                  <a:pt x="395269" y="308221"/>
                </a:lnTo>
                <a:lnTo>
                  <a:pt x="436556" y="317936"/>
                </a:lnTo>
                <a:lnTo>
                  <a:pt x="458724" y="319150"/>
                </a:lnTo>
                <a:lnTo>
                  <a:pt x="475486" y="318408"/>
                </a:lnTo>
                <a:lnTo>
                  <a:pt x="524510" y="307086"/>
                </a:lnTo>
                <a:lnTo>
                  <a:pt x="571378" y="282321"/>
                </a:lnTo>
                <a:lnTo>
                  <a:pt x="456438" y="282321"/>
                </a:lnTo>
                <a:lnTo>
                  <a:pt x="441392" y="281485"/>
                </a:lnTo>
                <a:lnTo>
                  <a:pt x="398780" y="268859"/>
                </a:lnTo>
                <a:lnTo>
                  <a:pt x="365311" y="240587"/>
                </a:lnTo>
                <a:lnTo>
                  <a:pt x="346694" y="196421"/>
                </a:lnTo>
                <a:lnTo>
                  <a:pt x="343245" y="156463"/>
                </a:lnTo>
                <a:lnTo>
                  <a:pt x="343892" y="142041"/>
                </a:lnTo>
                <a:lnTo>
                  <a:pt x="354965" y="96393"/>
                </a:lnTo>
                <a:lnTo>
                  <a:pt x="381180" y="59293"/>
                </a:lnTo>
                <a:lnTo>
                  <a:pt x="418084" y="39693"/>
                </a:lnTo>
                <a:lnTo>
                  <a:pt x="455803" y="34925"/>
                </a:lnTo>
                <a:lnTo>
                  <a:pt x="552976" y="34925"/>
                </a:lnTo>
                <a:lnTo>
                  <a:pt x="550167" y="31851"/>
                </a:lnTo>
                <a:lnTo>
                  <a:pt x="516128" y="10795"/>
                </a:lnTo>
                <a:lnTo>
                  <a:pt x="471961" y="668"/>
                </a:lnTo>
                <a:lnTo>
                  <a:pt x="455676" y="0"/>
                </a:lnTo>
                <a:close/>
              </a:path>
              <a:path w="586739" h="319405">
                <a:moveTo>
                  <a:pt x="586613" y="156463"/>
                </a:moveTo>
                <a:lnTo>
                  <a:pt x="455803" y="156591"/>
                </a:lnTo>
                <a:lnTo>
                  <a:pt x="455803" y="192912"/>
                </a:lnTo>
                <a:lnTo>
                  <a:pt x="546608" y="192912"/>
                </a:lnTo>
                <a:lnTo>
                  <a:pt x="546608" y="250317"/>
                </a:lnTo>
                <a:lnTo>
                  <a:pt x="508254" y="272161"/>
                </a:lnTo>
                <a:lnTo>
                  <a:pt x="469677" y="281680"/>
                </a:lnTo>
                <a:lnTo>
                  <a:pt x="456438" y="282321"/>
                </a:lnTo>
                <a:lnTo>
                  <a:pt x="571378" y="282321"/>
                </a:lnTo>
                <a:lnTo>
                  <a:pt x="586613" y="271018"/>
                </a:lnTo>
                <a:lnTo>
                  <a:pt x="586613" y="156463"/>
                </a:lnTo>
                <a:close/>
              </a:path>
              <a:path w="586739" h="319405">
                <a:moveTo>
                  <a:pt x="552976" y="34925"/>
                </a:moveTo>
                <a:lnTo>
                  <a:pt x="455803" y="34925"/>
                </a:lnTo>
                <a:lnTo>
                  <a:pt x="467254" y="35427"/>
                </a:lnTo>
                <a:lnTo>
                  <a:pt x="478170" y="36941"/>
                </a:lnTo>
                <a:lnTo>
                  <a:pt x="515318" y="52466"/>
                </a:lnTo>
                <a:lnTo>
                  <a:pt x="541438" y="90539"/>
                </a:lnTo>
                <a:lnTo>
                  <a:pt x="545084" y="101726"/>
                </a:lnTo>
                <a:lnTo>
                  <a:pt x="582041" y="91567"/>
                </a:lnTo>
                <a:lnTo>
                  <a:pt x="577566" y="76704"/>
                </a:lnTo>
                <a:lnTo>
                  <a:pt x="572150" y="63341"/>
                </a:lnTo>
                <a:lnTo>
                  <a:pt x="565806" y="51454"/>
                </a:lnTo>
                <a:lnTo>
                  <a:pt x="558546" y="41021"/>
                </a:lnTo>
                <a:lnTo>
                  <a:pt x="552976" y="34925"/>
                </a:lnTo>
                <a:close/>
              </a:path>
            </a:pathLst>
          </a:custGeom>
          <a:solidFill>
            <a:srgbClr val="0000FF"/>
          </a:solidFill>
        </p:spPr>
        <p:txBody>
          <a:bodyPr wrap="square" lIns="0" tIns="0" rIns="0" bIns="0" rtlCol="0"/>
          <a:lstStyle/>
          <a:p>
            <a:endParaRPr/>
          </a:p>
        </p:txBody>
      </p:sp>
      <p:sp>
        <p:nvSpPr>
          <p:cNvPr id="41" name="object 41"/>
          <p:cNvSpPr/>
          <p:nvPr/>
        </p:nvSpPr>
        <p:spPr>
          <a:xfrm>
            <a:off x="4233417" y="431673"/>
            <a:ext cx="243840" cy="309245"/>
          </a:xfrm>
          <a:custGeom>
            <a:avLst/>
            <a:gdLst/>
            <a:ahLst/>
            <a:cxnLst/>
            <a:rect l="l" t="t" r="r" b="b"/>
            <a:pathLst>
              <a:path w="243839" h="309245">
                <a:moveTo>
                  <a:pt x="0" y="0"/>
                </a:moveTo>
                <a:lnTo>
                  <a:pt x="41910" y="0"/>
                </a:lnTo>
                <a:lnTo>
                  <a:pt x="204089" y="242442"/>
                </a:lnTo>
                <a:lnTo>
                  <a:pt x="204089" y="0"/>
                </a:lnTo>
                <a:lnTo>
                  <a:pt x="243332" y="0"/>
                </a:lnTo>
                <a:lnTo>
                  <a:pt x="243332" y="308737"/>
                </a:lnTo>
                <a:lnTo>
                  <a:pt x="201422" y="308737"/>
                </a:lnTo>
                <a:lnTo>
                  <a:pt x="39243" y="66166"/>
                </a:lnTo>
                <a:lnTo>
                  <a:pt x="39243" y="308737"/>
                </a:lnTo>
                <a:lnTo>
                  <a:pt x="0" y="308737"/>
                </a:lnTo>
                <a:lnTo>
                  <a:pt x="0" y="0"/>
                </a:lnTo>
                <a:close/>
              </a:path>
            </a:pathLst>
          </a:custGeom>
          <a:ln w="12192">
            <a:solidFill>
              <a:srgbClr val="000000"/>
            </a:solidFill>
          </a:ln>
        </p:spPr>
        <p:txBody>
          <a:bodyPr wrap="square" lIns="0" tIns="0" rIns="0" bIns="0" rtlCol="0"/>
          <a:lstStyle/>
          <a:p>
            <a:endParaRPr/>
          </a:p>
        </p:txBody>
      </p:sp>
      <p:sp>
        <p:nvSpPr>
          <p:cNvPr id="42" name="object 42"/>
          <p:cNvSpPr/>
          <p:nvPr/>
        </p:nvSpPr>
        <p:spPr>
          <a:xfrm>
            <a:off x="4534408" y="426466"/>
            <a:ext cx="285750" cy="319405"/>
          </a:xfrm>
          <a:custGeom>
            <a:avLst/>
            <a:gdLst/>
            <a:ahLst/>
            <a:cxnLst/>
            <a:rect l="l" t="t" r="r" b="b"/>
            <a:pathLst>
              <a:path w="285750" h="319405">
                <a:moveTo>
                  <a:pt x="154686" y="0"/>
                </a:moveTo>
                <a:lnTo>
                  <a:pt x="201209" y="6054"/>
                </a:lnTo>
                <a:lnTo>
                  <a:pt x="239299" y="23764"/>
                </a:lnTo>
                <a:lnTo>
                  <a:pt x="271160" y="63341"/>
                </a:lnTo>
                <a:lnTo>
                  <a:pt x="281050" y="91567"/>
                </a:lnTo>
                <a:lnTo>
                  <a:pt x="244093" y="101726"/>
                </a:lnTo>
                <a:lnTo>
                  <a:pt x="240448" y="90539"/>
                </a:lnTo>
                <a:lnTo>
                  <a:pt x="236362" y="80613"/>
                </a:lnTo>
                <a:lnTo>
                  <a:pt x="206408" y="47408"/>
                </a:lnTo>
                <a:lnTo>
                  <a:pt x="166264" y="35427"/>
                </a:lnTo>
                <a:lnTo>
                  <a:pt x="154812" y="34925"/>
                </a:lnTo>
                <a:lnTo>
                  <a:pt x="141287" y="35450"/>
                </a:lnTo>
                <a:lnTo>
                  <a:pt x="96712" y="48053"/>
                </a:lnTo>
                <a:lnTo>
                  <a:pt x="67530" y="73032"/>
                </a:lnTo>
                <a:lnTo>
                  <a:pt x="48807" y="110990"/>
                </a:lnTo>
                <a:lnTo>
                  <a:pt x="42163" y="158496"/>
                </a:lnTo>
                <a:lnTo>
                  <a:pt x="43047" y="178309"/>
                </a:lnTo>
                <a:lnTo>
                  <a:pt x="56387" y="227584"/>
                </a:lnTo>
                <a:lnTo>
                  <a:pt x="84998" y="261213"/>
                </a:lnTo>
                <a:lnTo>
                  <a:pt x="125761" y="278971"/>
                </a:lnTo>
                <a:lnTo>
                  <a:pt x="155447" y="282321"/>
                </a:lnTo>
                <a:lnTo>
                  <a:pt x="168687" y="281680"/>
                </a:lnTo>
                <a:lnTo>
                  <a:pt x="207263" y="272161"/>
                </a:lnTo>
                <a:lnTo>
                  <a:pt x="245617" y="250317"/>
                </a:lnTo>
                <a:lnTo>
                  <a:pt x="245617" y="192912"/>
                </a:lnTo>
                <a:lnTo>
                  <a:pt x="154812" y="192912"/>
                </a:lnTo>
                <a:lnTo>
                  <a:pt x="154812" y="156591"/>
                </a:lnTo>
                <a:lnTo>
                  <a:pt x="285622" y="156463"/>
                </a:lnTo>
                <a:lnTo>
                  <a:pt x="285622" y="271018"/>
                </a:lnTo>
                <a:lnTo>
                  <a:pt x="239402" y="300325"/>
                </a:lnTo>
                <a:lnTo>
                  <a:pt x="191055" y="316166"/>
                </a:lnTo>
                <a:lnTo>
                  <a:pt x="157733" y="319150"/>
                </a:lnTo>
                <a:lnTo>
                  <a:pt x="135566" y="317936"/>
                </a:lnTo>
                <a:lnTo>
                  <a:pt x="94279" y="308221"/>
                </a:lnTo>
                <a:lnTo>
                  <a:pt x="57733" y="288911"/>
                </a:lnTo>
                <a:lnTo>
                  <a:pt x="29642" y="260768"/>
                </a:lnTo>
                <a:lnTo>
                  <a:pt x="10715" y="224454"/>
                </a:lnTo>
                <a:lnTo>
                  <a:pt x="1190" y="183255"/>
                </a:lnTo>
                <a:lnTo>
                  <a:pt x="0" y="161036"/>
                </a:lnTo>
                <a:lnTo>
                  <a:pt x="1188" y="138916"/>
                </a:lnTo>
                <a:lnTo>
                  <a:pt x="10662" y="96867"/>
                </a:lnTo>
                <a:lnTo>
                  <a:pt x="29378" y="58677"/>
                </a:lnTo>
                <a:lnTo>
                  <a:pt x="56481" y="29634"/>
                </a:lnTo>
                <a:lnTo>
                  <a:pt x="91535" y="10608"/>
                </a:lnTo>
                <a:lnTo>
                  <a:pt x="132302" y="1170"/>
                </a:lnTo>
                <a:lnTo>
                  <a:pt x="154686" y="0"/>
                </a:lnTo>
                <a:close/>
              </a:path>
            </a:pathLst>
          </a:custGeom>
          <a:ln w="12192">
            <a:solidFill>
              <a:srgbClr val="000000"/>
            </a:solidFill>
          </a:ln>
        </p:spPr>
        <p:txBody>
          <a:bodyPr wrap="square" lIns="0" tIns="0" rIns="0" bIns="0" rtlCol="0"/>
          <a:lstStyle/>
          <a:p>
            <a:endParaRPr/>
          </a:p>
        </p:txBody>
      </p:sp>
      <p:sp>
        <p:nvSpPr>
          <p:cNvPr id="43" name="object 43"/>
          <p:cNvSpPr/>
          <p:nvPr/>
        </p:nvSpPr>
        <p:spPr>
          <a:xfrm>
            <a:off x="4988814" y="426212"/>
            <a:ext cx="1191895" cy="338455"/>
          </a:xfrm>
          <a:custGeom>
            <a:avLst/>
            <a:gdLst/>
            <a:ahLst/>
            <a:cxnLst/>
            <a:rect l="l" t="t" r="r" b="b"/>
            <a:pathLst>
              <a:path w="1191895" h="338455">
                <a:moveTo>
                  <a:pt x="789559" y="5461"/>
                </a:moveTo>
                <a:lnTo>
                  <a:pt x="745489" y="5461"/>
                </a:lnTo>
                <a:lnTo>
                  <a:pt x="626999" y="314198"/>
                </a:lnTo>
                <a:lnTo>
                  <a:pt x="670306" y="314198"/>
                </a:lnTo>
                <a:lnTo>
                  <a:pt x="704214" y="220725"/>
                </a:lnTo>
                <a:lnTo>
                  <a:pt x="877666" y="220725"/>
                </a:lnTo>
                <a:lnTo>
                  <a:pt x="864047" y="187451"/>
                </a:lnTo>
                <a:lnTo>
                  <a:pt x="716026" y="187451"/>
                </a:lnTo>
                <a:lnTo>
                  <a:pt x="749935" y="96900"/>
                </a:lnTo>
                <a:lnTo>
                  <a:pt x="755034" y="82208"/>
                </a:lnTo>
                <a:lnTo>
                  <a:pt x="759491" y="67468"/>
                </a:lnTo>
                <a:lnTo>
                  <a:pt x="763329" y="52681"/>
                </a:lnTo>
                <a:lnTo>
                  <a:pt x="766572" y="37846"/>
                </a:lnTo>
                <a:lnTo>
                  <a:pt x="802814" y="37846"/>
                </a:lnTo>
                <a:lnTo>
                  <a:pt x="789559" y="5461"/>
                </a:lnTo>
                <a:close/>
              </a:path>
              <a:path w="1191895" h="338455">
                <a:moveTo>
                  <a:pt x="877666" y="220725"/>
                </a:moveTo>
                <a:lnTo>
                  <a:pt x="833374" y="220725"/>
                </a:lnTo>
                <a:lnTo>
                  <a:pt x="869314" y="314198"/>
                </a:lnTo>
                <a:lnTo>
                  <a:pt x="915924" y="314198"/>
                </a:lnTo>
                <a:lnTo>
                  <a:pt x="877666" y="220725"/>
                </a:lnTo>
                <a:close/>
              </a:path>
              <a:path w="1191895" h="338455">
                <a:moveTo>
                  <a:pt x="802814" y="37846"/>
                </a:moveTo>
                <a:lnTo>
                  <a:pt x="766572" y="37846"/>
                </a:lnTo>
                <a:lnTo>
                  <a:pt x="770647" y="51278"/>
                </a:lnTo>
                <a:lnTo>
                  <a:pt x="775652" y="66436"/>
                </a:lnTo>
                <a:lnTo>
                  <a:pt x="781609" y="83333"/>
                </a:lnTo>
                <a:lnTo>
                  <a:pt x="788543" y="101980"/>
                </a:lnTo>
                <a:lnTo>
                  <a:pt x="820674" y="187451"/>
                </a:lnTo>
                <a:lnTo>
                  <a:pt x="864047" y="187451"/>
                </a:lnTo>
                <a:lnTo>
                  <a:pt x="802814" y="37846"/>
                </a:lnTo>
                <a:close/>
              </a:path>
              <a:path w="1191895" h="338455">
                <a:moveTo>
                  <a:pt x="280468" y="300354"/>
                </a:moveTo>
                <a:lnTo>
                  <a:pt x="222758" y="300354"/>
                </a:lnTo>
                <a:lnTo>
                  <a:pt x="239331" y="312429"/>
                </a:lnTo>
                <a:lnTo>
                  <a:pt x="255904" y="322754"/>
                </a:lnTo>
                <a:lnTo>
                  <a:pt x="272478" y="331341"/>
                </a:lnTo>
                <a:lnTo>
                  <a:pt x="289051" y="338200"/>
                </a:lnTo>
                <a:lnTo>
                  <a:pt x="301116" y="309752"/>
                </a:lnTo>
                <a:lnTo>
                  <a:pt x="288831" y="304591"/>
                </a:lnTo>
                <a:lnTo>
                  <a:pt x="280468" y="300354"/>
                </a:lnTo>
                <a:close/>
              </a:path>
              <a:path w="1191895" h="338455">
                <a:moveTo>
                  <a:pt x="147827" y="0"/>
                </a:moveTo>
                <a:lnTo>
                  <a:pt x="107537" y="4873"/>
                </a:lnTo>
                <a:lnTo>
                  <a:pt x="71247" y="19558"/>
                </a:lnTo>
                <a:lnTo>
                  <a:pt x="40941" y="43656"/>
                </a:lnTo>
                <a:lnTo>
                  <a:pt x="18541" y="76708"/>
                </a:lnTo>
                <a:lnTo>
                  <a:pt x="4603" y="116204"/>
                </a:lnTo>
                <a:lnTo>
                  <a:pt x="0" y="159892"/>
                </a:lnTo>
                <a:lnTo>
                  <a:pt x="1144" y="182256"/>
                </a:lnTo>
                <a:lnTo>
                  <a:pt x="10340" y="223508"/>
                </a:lnTo>
                <a:lnTo>
                  <a:pt x="28557" y="259707"/>
                </a:lnTo>
                <a:lnTo>
                  <a:pt x="54794" y="288091"/>
                </a:lnTo>
                <a:lnTo>
                  <a:pt x="88467" y="308046"/>
                </a:lnTo>
                <a:lnTo>
                  <a:pt x="126480" y="318142"/>
                </a:lnTo>
                <a:lnTo>
                  <a:pt x="146938" y="319404"/>
                </a:lnTo>
                <a:lnTo>
                  <a:pt x="167251" y="318214"/>
                </a:lnTo>
                <a:lnTo>
                  <a:pt x="186658" y="314642"/>
                </a:lnTo>
                <a:lnTo>
                  <a:pt x="205160" y="308689"/>
                </a:lnTo>
                <a:lnTo>
                  <a:pt x="222758" y="300354"/>
                </a:lnTo>
                <a:lnTo>
                  <a:pt x="280468" y="300354"/>
                </a:lnTo>
                <a:lnTo>
                  <a:pt x="275986" y="298084"/>
                </a:lnTo>
                <a:lnTo>
                  <a:pt x="262594" y="290268"/>
                </a:lnTo>
                <a:lnTo>
                  <a:pt x="253725" y="284479"/>
                </a:lnTo>
                <a:lnTo>
                  <a:pt x="147955" y="284479"/>
                </a:lnTo>
                <a:lnTo>
                  <a:pt x="105775" y="276447"/>
                </a:lnTo>
                <a:lnTo>
                  <a:pt x="71882" y="252222"/>
                </a:lnTo>
                <a:lnTo>
                  <a:pt x="49529" y="213058"/>
                </a:lnTo>
                <a:lnTo>
                  <a:pt x="42037" y="159892"/>
                </a:lnTo>
                <a:lnTo>
                  <a:pt x="43918" y="130696"/>
                </a:lnTo>
                <a:lnTo>
                  <a:pt x="58967" y="83972"/>
                </a:lnTo>
                <a:lnTo>
                  <a:pt x="88215" y="52752"/>
                </a:lnTo>
                <a:lnTo>
                  <a:pt x="126089" y="37131"/>
                </a:lnTo>
                <a:lnTo>
                  <a:pt x="147955" y="35178"/>
                </a:lnTo>
                <a:lnTo>
                  <a:pt x="244949" y="35178"/>
                </a:lnTo>
                <a:lnTo>
                  <a:pt x="241040" y="31513"/>
                </a:lnTo>
                <a:lnTo>
                  <a:pt x="224916" y="20320"/>
                </a:lnTo>
                <a:lnTo>
                  <a:pt x="207174" y="11412"/>
                </a:lnTo>
                <a:lnTo>
                  <a:pt x="188420" y="5064"/>
                </a:lnTo>
                <a:lnTo>
                  <a:pt x="168642" y="1264"/>
                </a:lnTo>
                <a:lnTo>
                  <a:pt x="147827" y="0"/>
                </a:lnTo>
                <a:close/>
              </a:path>
              <a:path w="1191895" h="338455">
                <a:moveTo>
                  <a:pt x="158750" y="228853"/>
                </a:moveTo>
                <a:lnTo>
                  <a:pt x="148844" y="258572"/>
                </a:lnTo>
                <a:lnTo>
                  <a:pt x="159369" y="261671"/>
                </a:lnTo>
                <a:lnTo>
                  <a:pt x="169608" y="265652"/>
                </a:lnTo>
                <a:lnTo>
                  <a:pt x="179562" y="270537"/>
                </a:lnTo>
                <a:lnTo>
                  <a:pt x="189230" y="276351"/>
                </a:lnTo>
                <a:lnTo>
                  <a:pt x="179423" y="279925"/>
                </a:lnTo>
                <a:lnTo>
                  <a:pt x="169176" y="282475"/>
                </a:lnTo>
                <a:lnTo>
                  <a:pt x="158761" y="283977"/>
                </a:lnTo>
                <a:lnTo>
                  <a:pt x="147955" y="284479"/>
                </a:lnTo>
                <a:lnTo>
                  <a:pt x="253725" y="284479"/>
                </a:lnTo>
                <a:lnTo>
                  <a:pt x="248665" y="281177"/>
                </a:lnTo>
                <a:lnTo>
                  <a:pt x="259623" y="269366"/>
                </a:lnTo>
                <a:lnTo>
                  <a:pt x="267716" y="258445"/>
                </a:lnTo>
                <a:lnTo>
                  <a:pt x="217043" y="258445"/>
                </a:lnTo>
                <a:lnTo>
                  <a:pt x="204827" y="249231"/>
                </a:lnTo>
                <a:lnTo>
                  <a:pt x="191039" y="241220"/>
                </a:lnTo>
                <a:lnTo>
                  <a:pt x="175560" y="234384"/>
                </a:lnTo>
                <a:lnTo>
                  <a:pt x="158750" y="228853"/>
                </a:lnTo>
                <a:close/>
              </a:path>
              <a:path w="1191895" h="338455">
                <a:moveTo>
                  <a:pt x="244949" y="35178"/>
                </a:moveTo>
                <a:lnTo>
                  <a:pt x="147955" y="35178"/>
                </a:lnTo>
                <a:lnTo>
                  <a:pt x="162889" y="36153"/>
                </a:lnTo>
                <a:lnTo>
                  <a:pt x="177037" y="39068"/>
                </a:lnTo>
                <a:lnTo>
                  <a:pt x="214622" y="59174"/>
                </a:lnTo>
                <a:lnTo>
                  <a:pt x="240411" y="94107"/>
                </a:lnTo>
                <a:lnTo>
                  <a:pt x="252305" y="141470"/>
                </a:lnTo>
                <a:lnTo>
                  <a:pt x="253111" y="159638"/>
                </a:lnTo>
                <a:lnTo>
                  <a:pt x="250850" y="190525"/>
                </a:lnTo>
                <a:lnTo>
                  <a:pt x="244078" y="217281"/>
                </a:lnTo>
                <a:lnTo>
                  <a:pt x="232804" y="239916"/>
                </a:lnTo>
                <a:lnTo>
                  <a:pt x="217043" y="258445"/>
                </a:lnTo>
                <a:lnTo>
                  <a:pt x="267716" y="258445"/>
                </a:lnTo>
                <a:lnTo>
                  <a:pt x="288665" y="212502"/>
                </a:lnTo>
                <a:lnTo>
                  <a:pt x="295148" y="159638"/>
                </a:lnTo>
                <a:lnTo>
                  <a:pt x="294028" y="137259"/>
                </a:lnTo>
                <a:lnTo>
                  <a:pt x="285075" y="96023"/>
                </a:lnTo>
                <a:lnTo>
                  <a:pt x="267190" y="59949"/>
                </a:lnTo>
                <a:lnTo>
                  <a:pt x="255127" y="44719"/>
                </a:lnTo>
                <a:lnTo>
                  <a:pt x="244949" y="35178"/>
                </a:lnTo>
                <a:close/>
              </a:path>
              <a:path w="1191895" h="338455">
                <a:moveTo>
                  <a:pt x="990346" y="5461"/>
                </a:moveTo>
                <a:lnTo>
                  <a:pt x="948436" y="5461"/>
                </a:lnTo>
                <a:lnTo>
                  <a:pt x="948436" y="314198"/>
                </a:lnTo>
                <a:lnTo>
                  <a:pt x="987678" y="314198"/>
                </a:lnTo>
                <a:lnTo>
                  <a:pt x="987678" y="71627"/>
                </a:lnTo>
                <a:lnTo>
                  <a:pt x="1034607" y="71627"/>
                </a:lnTo>
                <a:lnTo>
                  <a:pt x="990346" y="5461"/>
                </a:lnTo>
                <a:close/>
              </a:path>
              <a:path w="1191895" h="338455">
                <a:moveTo>
                  <a:pt x="1034607" y="71627"/>
                </a:moveTo>
                <a:lnTo>
                  <a:pt x="987678" y="71627"/>
                </a:lnTo>
                <a:lnTo>
                  <a:pt x="1149858" y="314198"/>
                </a:lnTo>
                <a:lnTo>
                  <a:pt x="1191768" y="314198"/>
                </a:lnTo>
                <a:lnTo>
                  <a:pt x="1191768" y="247903"/>
                </a:lnTo>
                <a:lnTo>
                  <a:pt x="1152525" y="247903"/>
                </a:lnTo>
                <a:lnTo>
                  <a:pt x="1034607" y="71627"/>
                </a:lnTo>
                <a:close/>
              </a:path>
              <a:path w="1191895" h="338455">
                <a:moveTo>
                  <a:pt x="1191768" y="5461"/>
                </a:moveTo>
                <a:lnTo>
                  <a:pt x="1152525" y="5461"/>
                </a:lnTo>
                <a:lnTo>
                  <a:pt x="1152525" y="247903"/>
                </a:lnTo>
                <a:lnTo>
                  <a:pt x="1191768" y="247903"/>
                </a:lnTo>
                <a:lnTo>
                  <a:pt x="1191768" y="5461"/>
                </a:lnTo>
                <a:close/>
              </a:path>
              <a:path w="1191895" h="338455">
                <a:moveTo>
                  <a:pt x="391413" y="5461"/>
                </a:moveTo>
                <a:lnTo>
                  <a:pt x="350647" y="5461"/>
                </a:lnTo>
                <a:lnTo>
                  <a:pt x="350647" y="183896"/>
                </a:lnTo>
                <a:lnTo>
                  <a:pt x="353599" y="227711"/>
                </a:lnTo>
                <a:lnTo>
                  <a:pt x="369288" y="274577"/>
                </a:lnTo>
                <a:lnTo>
                  <a:pt x="401827" y="304546"/>
                </a:lnTo>
                <a:lnTo>
                  <a:pt x="452030" y="318476"/>
                </a:lnTo>
                <a:lnTo>
                  <a:pt x="472694" y="319404"/>
                </a:lnTo>
                <a:lnTo>
                  <a:pt x="493984" y="318333"/>
                </a:lnTo>
                <a:lnTo>
                  <a:pt x="544830" y="302260"/>
                </a:lnTo>
                <a:lnTo>
                  <a:pt x="568102" y="282575"/>
                </a:lnTo>
                <a:lnTo>
                  <a:pt x="469138" y="282575"/>
                </a:lnTo>
                <a:lnTo>
                  <a:pt x="456495" y="281932"/>
                </a:lnTo>
                <a:lnTo>
                  <a:pt x="416230" y="266596"/>
                </a:lnTo>
                <a:lnTo>
                  <a:pt x="395646" y="232094"/>
                </a:lnTo>
                <a:lnTo>
                  <a:pt x="391420" y="183896"/>
                </a:lnTo>
                <a:lnTo>
                  <a:pt x="391413" y="5461"/>
                </a:lnTo>
                <a:close/>
              </a:path>
              <a:path w="1191895" h="338455">
                <a:moveTo>
                  <a:pt x="593471" y="5461"/>
                </a:moveTo>
                <a:lnTo>
                  <a:pt x="552576" y="5461"/>
                </a:lnTo>
                <a:lnTo>
                  <a:pt x="552565" y="183896"/>
                </a:lnTo>
                <a:lnTo>
                  <a:pt x="551384" y="210335"/>
                </a:lnTo>
                <a:lnTo>
                  <a:pt x="541807" y="249578"/>
                </a:lnTo>
                <a:lnTo>
                  <a:pt x="507746" y="277494"/>
                </a:lnTo>
                <a:lnTo>
                  <a:pt x="469138" y="282575"/>
                </a:lnTo>
                <a:lnTo>
                  <a:pt x="568102" y="282575"/>
                </a:lnTo>
                <a:lnTo>
                  <a:pt x="587523" y="242903"/>
                </a:lnTo>
                <a:lnTo>
                  <a:pt x="593471" y="183896"/>
                </a:lnTo>
                <a:lnTo>
                  <a:pt x="593471" y="5461"/>
                </a:lnTo>
                <a:close/>
              </a:path>
            </a:pathLst>
          </a:custGeom>
          <a:solidFill>
            <a:srgbClr val="0000FF"/>
          </a:solidFill>
        </p:spPr>
        <p:txBody>
          <a:bodyPr wrap="square" lIns="0" tIns="0" rIns="0" bIns="0" rtlCol="0"/>
          <a:lstStyle/>
          <a:p>
            <a:endParaRPr/>
          </a:p>
        </p:txBody>
      </p:sp>
      <p:sp>
        <p:nvSpPr>
          <p:cNvPr id="44" name="object 44"/>
          <p:cNvSpPr/>
          <p:nvPr/>
        </p:nvSpPr>
        <p:spPr>
          <a:xfrm>
            <a:off x="5698744" y="457962"/>
            <a:ext cx="116840" cy="161798"/>
          </a:xfrm>
          <a:prstGeom prst="rect">
            <a:avLst/>
          </a:prstGeom>
          <a:blipFill>
            <a:blip r:embed="rId9" cstate="print"/>
            <a:stretch>
              <a:fillRect/>
            </a:stretch>
          </a:blipFill>
        </p:spPr>
        <p:txBody>
          <a:bodyPr wrap="square" lIns="0" tIns="0" rIns="0" bIns="0" rtlCol="0"/>
          <a:lstStyle/>
          <a:p>
            <a:endParaRPr/>
          </a:p>
        </p:txBody>
      </p:sp>
      <p:sp>
        <p:nvSpPr>
          <p:cNvPr id="45" name="object 45"/>
          <p:cNvSpPr/>
          <p:nvPr/>
        </p:nvSpPr>
        <p:spPr>
          <a:xfrm>
            <a:off x="5030851" y="461391"/>
            <a:ext cx="211454" cy="249554"/>
          </a:xfrm>
          <a:custGeom>
            <a:avLst/>
            <a:gdLst/>
            <a:ahLst/>
            <a:cxnLst/>
            <a:rect l="l" t="t" r="r" b="b"/>
            <a:pathLst>
              <a:path w="211454" h="249554">
                <a:moveTo>
                  <a:pt x="105918" y="0"/>
                </a:moveTo>
                <a:lnTo>
                  <a:pt x="64150" y="7810"/>
                </a:lnTo>
                <a:lnTo>
                  <a:pt x="30099" y="31242"/>
                </a:lnTo>
                <a:lnTo>
                  <a:pt x="7524" y="70215"/>
                </a:lnTo>
                <a:lnTo>
                  <a:pt x="0" y="124713"/>
                </a:lnTo>
                <a:lnTo>
                  <a:pt x="1877" y="153052"/>
                </a:lnTo>
                <a:lnTo>
                  <a:pt x="16823" y="199205"/>
                </a:lnTo>
                <a:lnTo>
                  <a:pt x="45749" y="231191"/>
                </a:lnTo>
                <a:lnTo>
                  <a:pt x="83798" y="247296"/>
                </a:lnTo>
                <a:lnTo>
                  <a:pt x="105918" y="249300"/>
                </a:lnTo>
                <a:lnTo>
                  <a:pt x="116724" y="248798"/>
                </a:lnTo>
                <a:lnTo>
                  <a:pt x="127222" y="247284"/>
                </a:lnTo>
                <a:lnTo>
                  <a:pt x="137386" y="244746"/>
                </a:lnTo>
                <a:lnTo>
                  <a:pt x="147193" y="241173"/>
                </a:lnTo>
                <a:lnTo>
                  <a:pt x="137525" y="235358"/>
                </a:lnTo>
                <a:lnTo>
                  <a:pt x="127571" y="230473"/>
                </a:lnTo>
                <a:lnTo>
                  <a:pt x="117332" y="226492"/>
                </a:lnTo>
                <a:lnTo>
                  <a:pt x="106807" y="223393"/>
                </a:lnTo>
                <a:lnTo>
                  <a:pt x="116712" y="193675"/>
                </a:lnTo>
                <a:lnTo>
                  <a:pt x="133643" y="199245"/>
                </a:lnTo>
                <a:lnTo>
                  <a:pt x="149002" y="206041"/>
                </a:lnTo>
                <a:lnTo>
                  <a:pt x="162790" y="214052"/>
                </a:lnTo>
                <a:lnTo>
                  <a:pt x="175006" y="223266"/>
                </a:lnTo>
                <a:lnTo>
                  <a:pt x="190767" y="204737"/>
                </a:lnTo>
                <a:lnTo>
                  <a:pt x="202041" y="182102"/>
                </a:lnTo>
                <a:lnTo>
                  <a:pt x="208813" y="155346"/>
                </a:lnTo>
                <a:lnTo>
                  <a:pt x="211074" y="124460"/>
                </a:lnTo>
                <a:lnTo>
                  <a:pt x="210268" y="106291"/>
                </a:lnTo>
                <a:lnTo>
                  <a:pt x="198374" y="58928"/>
                </a:lnTo>
                <a:lnTo>
                  <a:pt x="172585" y="23995"/>
                </a:lnTo>
                <a:lnTo>
                  <a:pt x="135000" y="3889"/>
                </a:lnTo>
                <a:lnTo>
                  <a:pt x="120852" y="974"/>
                </a:lnTo>
                <a:lnTo>
                  <a:pt x="105918" y="0"/>
                </a:lnTo>
                <a:close/>
              </a:path>
            </a:pathLst>
          </a:custGeom>
          <a:ln w="12191">
            <a:solidFill>
              <a:srgbClr val="000000"/>
            </a:solidFill>
          </a:ln>
        </p:spPr>
        <p:txBody>
          <a:bodyPr wrap="square" lIns="0" tIns="0" rIns="0" bIns="0" rtlCol="0"/>
          <a:lstStyle/>
          <a:p>
            <a:endParaRPr/>
          </a:p>
        </p:txBody>
      </p:sp>
      <p:sp>
        <p:nvSpPr>
          <p:cNvPr id="46" name="object 46"/>
          <p:cNvSpPr/>
          <p:nvPr/>
        </p:nvSpPr>
        <p:spPr>
          <a:xfrm>
            <a:off x="5937250" y="431673"/>
            <a:ext cx="243840" cy="309245"/>
          </a:xfrm>
          <a:custGeom>
            <a:avLst/>
            <a:gdLst/>
            <a:ahLst/>
            <a:cxnLst/>
            <a:rect l="l" t="t" r="r" b="b"/>
            <a:pathLst>
              <a:path w="243839" h="309245">
                <a:moveTo>
                  <a:pt x="0" y="0"/>
                </a:moveTo>
                <a:lnTo>
                  <a:pt x="41910" y="0"/>
                </a:lnTo>
                <a:lnTo>
                  <a:pt x="204088" y="242442"/>
                </a:lnTo>
                <a:lnTo>
                  <a:pt x="204088" y="0"/>
                </a:lnTo>
                <a:lnTo>
                  <a:pt x="243332" y="0"/>
                </a:lnTo>
                <a:lnTo>
                  <a:pt x="243332" y="308737"/>
                </a:lnTo>
                <a:lnTo>
                  <a:pt x="201422" y="308737"/>
                </a:lnTo>
                <a:lnTo>
                  <a:pt x="39242" y="66166"/>
                </a:lnTo>
                <a:lnTo>
                  <a:pt x="39242" y="308737"/>
                </a:lnTo>
                <a:lnTo>
                  <a:pt x="0" y="308737"/>
                </a:lnTo>
                <a:lnTo>
                  <a:pt x="0" y="0"/>
                </a:lnTo>
                <a:close/>
              </a:path>
            </a:pathLst>
          </a:custGeom>
          <a:ln w="12192">
            <a:solidFill>
              <a:srgbClr val="000000"/>
            </a:solidFill>
          </a:ln>
        </p:spPr>
        <p:txBody>
          <a:bodyPr wrap="square" lIns="0" tIns="0" rIns="0" bIns="0" rtlCol="0"/>
          <a:lstStyle/>
          <a:p>
            <a:endParaRPr/>
          </a:p>
        </p:txBody>
      </p:sp>
      <p:sp>
        <p:nvSpPr>
          <p:cNvPr id="47" name="object 47"/>
          <p:cNvSpPr/>
          <p:nvPr/>
        </p:nvSpPr>
        <p:spPr>
          <a:xfrm>
            <a:off x="5615813" y="431673"/>
            <a:ext cx="288925" cy="309245"/>
          </a:xfrm>
          <a:custGeom>
            <a:avLst/>
            <a:gdLst/>
            <a:ahLst/>
            <a:cxnLst/>
            <a:rect l="l" t="t" r="r" b="b"/>
            <a:pathLst>
              <a:path w="288925" h="309245">
                <a:moveTo>
                  <a:pt x="118490" y="0"/>
                </a:moveTo>
                <a:lnTo>
                  <a:pt x="162560" y="0"/>
                </a:lnTo>
                <a:lnTo>
                  <a:pt x="288925" y="308737"/>
                </a:lnTo>
                <a:lnTo>
                  <a:pt x="242315" y="308737"/>
                </a:lnTo>
                <a:lnTo>
                  <a:pt x="206375" y="215264"/>
                </a:lnTo>
                <a:lnTo>
                  <a:pt x="77215" y="215264"/>
                </a:lnTo>
                <a:lnTo>
                  <a:pt x="43307" y="308737"/>
                </a:lnTo>
                <a:lnTo>
                  <a:pt x="0" y="308737"/>
                </a:lnTo>
                <a:lnTo>
                  <a:pt x="118490" y="0"/>
                </a:lnTo>
                <a:close/>
              </a:path>
            </a:pathLst>
          </a:custGeom>
          <a:ln w="12192">
            <a:solidFill>
              <a:srgbClr val="000000"/>
            </a:solidFill>
          </a:ln>
        </p:spPr>
        <p:txBody>
          <a:bodyPr wrap="square" lIns="0" tIns="0" rIns="0" bIns="0" rtlCol="0"/>
          <a:lstStyle/>
          <a:p>
            <a:endParaRPr/>
          </a:p>
        </p:txBody>
      </p:sp>
      <p:sp>
        <p:nvSpPr>
          <p:cNvPr id="48" name="object 48"/>
          <p:cNvSpPr/>
          <p:nvPr/>
        </p:nvSpPr>
        <p:spPr>
          <a:xfrm>
            <a:off x="5339460" y="431673"/>
            <a:ext cx="243204" cy="314325"/>
          </a:xfrm>
          <a:custGeom>
            <a:avLst/>
            <a:gdLst/>
            <a:ahLst/>
            <a:cxnLst/>
            <a:rect l="l" t="t" r="r" b="b"/>
            <a:pathLst>
              <a:path w="243204" h="314325">
                <a:moveTo>
                  <a:pt x="0" y="0"/>
                </a:moveTo>
                <a:lnTo>
                  <a:pt x="40766" y="0"/>
                </a:lnTo>
                <a:lnTo>
                  <a:pt x="40766" y="178180"/>
                </a:lnTo>
                <a:lnTo>
                  <a:pt x="41241" y="196967"/>
                </a:lnTo>
                <a:lnTo>
                  <a:pt x="48260" y="237489"/>
                </a:lnTo>
                <a:lnTo>
                  <a:pt x="74040" y="266826"/>
                </a:lnTo>
                <a:lnTo>
                  <a:pt x="118490" y="277113"/>
                </a:lnTo>
                <a:lnTo>
                  <a:pt x="139426" y="275847"/>
                </a:lnTo>
                <a:lnTo>
                  <a:pt x="182752" y="256666"/>
                </a:lnTo>
                <a:lnTo>
                  <a:pt x="200737" y="204874"/>
                </a:lnTo>
                <a:lnTo>
                  <a:pt x="201929" y="178180"/>
                </a:lnTo>
                <a:lnTo>
                  <a:pt x="201929" y="0"/>
                </a:lnTo>
                <a:lnTo>
                  <a:pt x="242824" y="0"/>
                </a:lnTo>
                <a:lnTo>
                  <a:pt x="242824" y="178435"/>
                </a:lnTo>
                <a:lnTo>
                  <a:pt x="242159" y="200485"/>
                </a:lnTo>
                <a:lnTo>
                  <a:pt x="232283" y="252349"/>
                </a:lnTo>
                <a:lnTo>
                  <a:pt x="206904" y="287585"/>
                </a:lnTo>
                <a:lnTo>
                  <a:pt x="162448" y="309657"/>
                </a:lnTo>
                <a:lnTo>
                  <a:pt x="122047" y="313943"/>
                </a:lnTo>
                <a:lnTo>
                  <a:pt x="101383" y="313015"/>
                </a:lnTo>
                <a:lnTo>
                  <a:pt x="51180" y="299085"/>
                </a:lnTo>
                <a:lnTo>
                  <a:pt x="18641" y="269116"/>
                </a:lnTo>
                <a:lnTo>
                  <a:pt x="2952" y="222250"/>
                </a:lnTo>
                <a:lnTo>
                  <a:pt x="0" y="178435"/>
                </a:lnTo>
                <a:lnTo>
                  <a:pt x="0" y="0"/>
                </a:lnTo>
                <a:close/>
              </a:path>
            </a:pathLst>
          </a:custGeom>
          <a:ln w="12192">
            <a:solidFill>
              <a:srgbClr val="000000"/>
            </a:solidFill>
          </a:ln>
        </p:spPr>
        <p:txBody>
          <a:bodyPr wrap="square" lIns="0" tIns="0" rIns="0" bIns="0" rtlCol="0"/>
          <a:lstStyle/>
          <a:p>
            <a:endParaRPr/>
          </a:p>
        </p:txBody>
      </p:sp>
      <p:sp>
        <p:nvSpPr>
          <p:cNvPr id="49" name="object 49"/>
          <p:cNvSpPr/>
          <p:nvPr/>
        </p:nvSpPr>
        <p:spPr>
          <a:xfrm>
            <a:off x="4988814" y="426212"/>
            <a:ext cx="301625" cy="338455"/>
          </a:xfrm>
          <a:custGeom>
            <a:avLst/>
            <a:gdLst/>
            <a:ahLst/>
            <a:cxnLst/>
            <a:rect l="l" t="t" r="r" b="b"/>
            <a:pathLst>
              <a:path w="301625" h="338455">
                <a:moveTo>
                  <a:pt x="147827" y="0"/>
                </a:moveTo>
                <a:lnTo>
                  <a:pt x="188420" y="5064"/>
                </a:lnTo>
                <a:lnTo>
                  <a:pt x="224916" y="20320"/>
                </a:lnTo>
                <a:lnTo>
                  <a:pt x="255127" y="44719"/>
                </a:lnTo>
                <a:lnTo>
                  <a:pt x="277240" y="77215"/>
                </a:lnTo>
                <a:lnTo>
                  <a:pt x="290671" y="116046"/>
                </a:lnTo>
                <a:lnTo>
                  <a:pt x="295148" y="159638"/>
                </a:lnTo>
                <a:lnTo>
                  <a:pt x="294431" y="178212"/>
                </a:lnTo>
                <a:lnTo>
                  <a:pt x="283590" y="228218"/>
                </a:lnTo>
                <a:lnTo>
                  <a:pt x="259623" y="269366"/>
                </a:lnTo>
                <a:lnTo>
                  <a:pt x="248665" y="281177"/>
                </a:lnTo>
                <a:lnTo>
                  <a:pt x="262594" y="290268"/>
                </a:lnTo>
                <a:lnTo>
                  <a:pt x="275986" y="298084"/>
                </a:lnTo>
                <a:lnTo>
                  <a:pt x="288831" y="304591"/>
                </a:lnTo>
                <a:lnTo>
                  <a:pt x="301116" y="309752"/>
                </a:lnTo>
                <a:lnTo>
                  <a:pt x="289051" y="338200"/>
                </a:lnTo>
                <a:lnTo>
                  <a:pt x="272478" y="331341"/>
                </a:lnTo>
                <a:lnTo>
                  <a:pt x="255904" y="322754"/>
                </a:lnTo>
                <a:lnTo>
                  <a:pt x="239331" y="312429"/>
                </a:lnTo>
                <a:lnTo>
                  <a:pt x="222758" y="300354"/>
                </a:lnTo>
                <a:lnTo>
                  <a:pt x="205160" y="308689"/>
                </a:lnTo>
                <a:lnTo>
                  <a:pt x="186658" y="314642"/>
                </a:lnTo>
                <a:lnTo>
                  <a:pt x="167251" y="318214"/>
                </a:lnTo>
                <a:lnTo>
                  <a:pt x="146938" y="319404"/>
                </a:lnTo>
                <a:lnTo>
                  <a:pt x="126480" y="318142"/>
                </a:lnTo>
                <a:lnTo>
                  <a:pt x="88467" y="308046"/>
                </a:lnTo>
                <a:lnTo>
                  <a:pt x="54794" y="288091"/>
                </a:lnTo>
                <a:lnTo>
                  <a:pt x="28557" y="259707"/>
                </a:lnTo>
                <a:lnTo>
                  <a:pt x="10340" y="223508"/>
                </a:lnTo>
                <a:lnTo>
                  <a:pt x="1144" y="182256"/>
                </a:lnTo>
                <a:lnTo>
                  <a:pt x="0" y="159892"/>
                </a:lnTo>
                <a:lnTo>
                  <a:pt x="1146" y="137537"/>
                </a:lnTo>
                <a:lnTo>
                  <a:pt x="10394" y="95920"/>
                </a:lnTo>
                <a:lnTo>
                  <a:pt x="28759" y="59062"/>
                </a:lnTo>
                <a:lnTo>
                  <a:pt x="55100" y="30487"/>
                </a:lnTo>
                <a:lnTo>
                  <a:pt x="88892" y="10983"/>
                </a:lnTo>
                <a:lnTo>
                  <a:pt x="127182" y="1216"/>
                </a:lnTo>
                <a:lnTo>
                  <a:pt x="147827" y="0"/>
                </a:lnTo>
                <a:close/>
              </a:path>
            </a:pathLst>
          </a:custGeom>
          <a:ln w="12192">
            <a:solidFill>
              <a:srgbClr val="000000"/>
            </a:solidFill>
          </a:ln>
        </p:spPr>
        <p:txBody>
          <a:bodyPr wrap="square" lIns="0" tIns="0" rIns="0" bIns="0" rtlCol="0"/>
          <a:lstStyle/>
          <a:p>
            <a:endParaRPr/>
          </a:p>
        </p:txBody>
      </p:sp>
      <p:sp>
        <p:nvSpPr>
          <p:cNvPr id="50" name="object 50"/>
          <p:cNvSpPr/>
          <p:nvPr/>
        </p:nvSpPr>
        <p:spPr>
          <a:xfrm>
            <a:off x="6339204" y="353822"/>
            <a:ext cx="550545" cy="386715"/>
          </a:xfrm>
          <a:custGeom>
            <a:avLst/>
            <a:gdLst/>
            <a:ahLst/>
            <a:cxnLst/>
            <a:rect l="l" t="t" r="r" b="b"/>
            <a:pathLst>
              <a:path w="550545" h="386715">
                <a:moveTo>
                  <a:pt x="543433" y="77850"/>
                </a:moveTo>
                <a:lnTo>
                  <a:pt x="320167" y="77850"/>
                </a:lnTo>
                <a:lnTo>
                  <a:pt x="320167" y="386588"/>
                </a:lnTo>
                <a:lnTo>
                  <a:pt x="550545" y="386588"/>
                </a:lnTo>
                <a:lnTo>
                  <a:pt x="550545" y="350138"/>
                </a:lnTo>
                <a:lnTo>
                  <a:pt x="361061" y="350138"/>
                </a:lnTo>
                <a:lnTo>
                  <a:pt x="361061" y="245110"/>
                </a:lnTo>
                <a:lnTo>
                  <a:pt x="531876" y="245110"/>
                </a:lnTo>
                <a:lnTo>
                  <a:pt x="531876" y="208787"/>
                </a:lnTo>
                <a:lnTo>
                  <a:pt x="361061" y="208787"/>
                </a:lnTo>
                <a:lnTo>
                  <a:pt x="361061" y="114300"/>
                </a:lnTo>
                <a:lnTo>
                  <a:pt x="543433" y="114300"/>
                </a:lnTo>
                <a:lnTo>
                  <a:pt x="543433" y="77850"/>
                </a:lnTo>
                <a:close/>
              </a:path>
              <a:path w="550545" h="386715">
                <a:moveTo>
                  <a:pt x="44196" y="77850"/>
                </a:moveTo>
                <a:lnTo>
                  <a:pt x="0" y="77850"/>
                </a:lnTo>
                <a:lnTo>
                  <a:pt x="119634" y="386588"/>
                </a:lnTo>
                <a:lnTo>
                  <a:pt x="161544" y="386588"/>
                </a:lnTo>
                <a:lnTo>
                  <a:pt x="174809" y="352678"/>
                </a:lnTo>
                <a:lnTo>
                  <a:pt x="140589" y="352678"/>
                </a:lnTo>
                <a:lnTo>
                  <a:pt x="137158" y="340673"/>
                </a:lnTo>
                <a:lnTo>
                  <a:pt x="133334" y="328263"/>
                </a:lnTo>
                <a:lnTo>
                  <a:pt x="129105" y="315424"/>
                </a:lnTo>
                <a:lnTo>
                  <a:pt x="124460" y="302132"/>
                </a:lnTo>
                <a:lnTo>
                  <a:pt x="44196" y="77850"/>
                </a:lnTo>
                <a:close/>
              </a:path>
              <a:path w="550545" h="386715">
                <a:moveTo>
                  <a:pt x="282321" y="77850"/>
                </a:moveTo>
                <a:lnTo>
                  <a:pt x="240665" y="77850"/>
                </a:lnTo>
                <a:lnTo>
                  <a:pt x="157225" y="302132"/>
                </a:lnTo>
                <a:lnTo>
                  <a:pt x="152679" y="314781"/>
                </a:lnTo>
                <a:lnTo>
                  <a:pt x="148383" y="327406"/>
                </a:lnTo>
                <a:lnTo>
                  <a:pt x="144349" y="340030"/>
                </a:lnTo>
                <a:lnTo>
                  <a:pt x="140589" y="352678"/>
                </a:lnTo>
                <a:lnTo>
                  <a:pt x="174809" y="352678"/>
                </a:lnTo>
                <a:lnTo>
                  <a:pt x="282321" y="77850"/>
                </a:lnTo>
                <a:close/>
              </a:path>
              <a:path w="550545" h="386715">
                <a:moveTo>
                  <a:pt x="453771" y="0"/>
                </a:moveTo>
                <a:lnTo>
                  <a:pt x="413258" y="0"/>
                </a:lnTo>
                <a:lnTo>
                  <a:pt x="367792" y="58927"/>
                </a:lnTo>
                <a:lnTo>
                  <a:pt x="411225" y="58927"/>
                </a:lnTo>
                <a:lnTo>
                  <a:pt x="434975" y="23113"/>
                </a:lnTo>
                <a:lnTo>
                  <a:pt x="472351" y="23113"/>
                </a:lnTo>
                <a:lnTo>
                  <a:pt x="453771" y="0"/>
                </a:lnTo>
                <a:close/>
              </a:path>
              <a:path w="550545" h="386715">
                <a:moveTo>
                  <a:pt x="472351" y="23113"/>
                </a:moveTo>
                <a:lnTo>
                  <a:pt x="434975" y="23113"/>
                </a:lnTo>
                <a:lnTo>
                  <a:pt x="458089" y="58927"/>
                </a:lnTo>
                <a:lnTo>
                  <a:pt x="501142" y="58927"/>
                </a:lnTo>
                <a:lnTo>
                  <a:pt x="472351" y="23113"/>
                </a:lnTo>
                <a:close/>
              </a:path>
            </a:pathLst>
          </a:custGeom>
          <a:solidFill>
            <a:srgbClr val="0000FF"/>
          </a:solidFill>
        </p:spPr>
        <p:txBody>
          <a:bodyPr wrap="square" lIns="0" tIns="0" rIns="0" bIns="0" rtlCol="0"/>
          <a:lstStyle/>
          <a:p>
            <a:endParaRPr/>
          </a:p>
        </p:txBody>
      </p:sp>
      <p:sp>
        <p:nvSpPr>
          <p:cNvPr id="51" name="object 51"/>
          <p:cNvSpPr/>
          <p:nvPr/>
        </p:nvSpPr>
        <p:spPr>
          <a:xfrm>
            <a:off x="6659371" y="431673"/>
            <a:ext cx="230504" cy="309245"/>
          </a:xfrm>
          <a:custGeom>
            <a:avLst/>
            <a:gdLst/>
            <a:ahLst/>
            <a:cxnLst/>
            <a:rect l="l" t="t" r="r" b="b"/>
            <a:pathLst>
              <a:path w="230504" h="309245">
                <a:moveTo>
                  <a:pt x="0" y="0"/>
                </a:moveTo>
                <a:lnTo>
                  <a:pt x="223266" y="0"/>
                </a:lnTo>
                <a:lnTo>
                  <a:pt x="223266" y="36449"/>
                </a:lnTo>
                <a:lnTo>
                  <a:pt x="40894" y="36449"/>
                </a:lnTo>
                <a:lnTo>
                  <a:pt x="40894" y="130937"/>
                </a:lnTo>
                <a:lnTo>
                  <a:pt x="211708" y="130937"/>
                </a:lnTo>
                <a:lnTo>
                  <a:pt x="211708" y="167259"/>
                </a:lnTo>
                <a:lnTo>
                  <a:pt x="40894" y="167259"/>
                </a:lnTo>
                <a:lnTo>
                  <a:pt x="40894" y="272288"/>
                </a:lnTo>
                <a:lnTo>
                  <a:pt x="230377" y="272288"/>
                </a:lnTo>
                <a:lnTo>
                  <a:pt x="230377" y="308737"/>
                </a:lnTo>
                <a:lnTo>
                  <a:pt x="0" y="308737"/>
                </a:lnTo>
                <a:lnTo>
                  <a:pt x="0" y="0"/>
                </a:lnTo>
                <a:close/>
              </a:path>
            </a:pathLst>
          </a:custGeom>
          <a:ln w="12192">
            <a:solidFill>
              <a:srgbClr val="000000"/>
            </a:solidFill>
          </a:ln>
        </p:spPr>
        <p:txBody>
          <a:bodyPr wrap="square" lIns="0" tIns="0" rIns="0" bIns="0" rtlCol="0"/>
          <a:lstStyle/>
          <a:p>
            <a:endParaRPr/>
          </a:p>
        </p:txBody>
      </p:sp>
      <p:sp>
        <p:nvSpPr>
          <p:cNvPr id="52" name="object 52"/>
          <p:cNvSpPr/>
          <p:nvPr/>
        </p:nvSpPr>
        <p:spPr>
          <a:xfrm>
            <a:off x="6339204" y="431673"/>
            <a:ext cx="282575" cy="309245"/>
          </a:xfrm>
          <a:custGeom>
            <a:avLst/>
            <a:gdLst/>
            <a:ahLst/>
            <a:cxnLst/>
            <a:rect l="l" t="t" r="r" b="b"/>
            <a:pathLst>
              <a:path w="282575" h="309245">
                <a:moveTo>
                  <a:pt x="0" y="0"/>
                </a:moveTo>
                <a:lnTo>
                  <a:pt x="44196" y="0"/>
                </a:lnTo>
                <a:lnTo>
                  <a:pt x="124460" y="224281"/>
                </a:lnTo>
                <a:lnTo>
                  <a:pt x="129105" y="237573"/>
                </a:lnTo>
                <a:lnTo>
                  <a:pt x="133334" y="250412"/>
                </a:lnTo>
                <a:lnTo>
                  <a:pt x="137158" y="262822"/>
                </a:lnTo>
                <a:lnTo>
                  <a:pt x="140589" y="274827"/>
                </a:lnTo>
                <a:lnTo>
                  <a:pt x="144349" y="262179"/>
                </a:lnTo>
                <a:lnTo>
                  <a:pt x="148383" y="249555"/>
                </a:lnTo>
                <a:lnTo>
                  <a:pt x="152679" y="236930"/>
                </a:lnTo>
                <a:lnTo>
                  <a:pt x="157225" y="224281"/>
                </a:lnTo>
                <a:lnTo>
                  <a:pt x="240665" y="0"/>
                </a:lnTo>
                <a:lnTo>
                  <a:pt x="282321" y="0"/>
                </a:lnTo>
                <a:lnTo>
                  <a:pt x="161544" y="308737"/>
                </a:lnTo>
                <a:lnTo>
                  <a:pt x="119634" y="308737"/>
                </a:lnTo>
                <a:lnTo>
                  <a:pt x="0" y="0"/>
                </a:lnTo>
                <a:close/>
              </a:path>
            </a:pathLst>
          </a:custGeom>
          <a:ln w="12192">
            <a:solidFill>
              <a:srgbClr val="000000"/>
            </a:solidFill>
          </a:ln>
        </p:spPr>
        <p:txBody>
          <a:bodyPr wrap="square" lIns="0" tIns="0" rIns="0" bIns="0" rtlCol="0"/>
          <a:lstStyle/>
          <a:p>
            <a:endParaRPr/>
          </a:p>
        </p:txBody>
      </p:sp>
      <p:sp>
        <p:nvSpPr>
          <p:cNvPr id="53" name="object 53"/>
          <p:cNvSpPr/>
          <p:nvPr/>
        </p:nvSpPr>
        <p:spPr>
          <a:xfrm>
            <a:off x="6700901" y="347725"/>
            <a:ext cx="185293" cy="73025"/>
          </a:xfrm>
          <a:prstGeom prst="rect">
            <a:avLst/>
          </a:prstGeom>
          <a:blipFill>
            <a:blip r:embed="rId11" cstate="print"/>
            <a:stretch>
              <a:fillRect/>
            </a:stretch>
          </a:blipFill>
        </p:spPr>
        <p:txBody>
          <a:bodyPr wrap="square" lIns="0" tIns="0" rIns="0" bIns="0" rtlCol="0"/>
          <a:lstStyle/>
          <a:p>
            <a:endParaRPr/>
          </a:p>
        </p:txBody>
      </p:sp>
      <p:sp>
        <p:nvSpPr>
          <p:cNvPr id="54" name="object 54"/>
          <p:cNvSpPr/>
          <p:nvPr/>
        </p:nvSpPr>
        <p:spPr>
          <a:xfrm>
            <a:off x="1992376" y="1016253"/>
            <a:ext cx="2506345" cy="319405"/>
          </a:xfrm>
          <a:custGeom>
            <a:avLst/>
            <a:gdLst/>
            <a:ahLst/>
            <a:cxnLst/>
            <a:rect l="l" t="t" r="r" b="b"/>
            <a:pathLst>
              <a:path w="2506345" h="319405">
                <a:moveTo>
                  <a:pt x="786511" y="5207"/>
                </a:moveTo>
                <a:lnTo>
                  <a:pt x="649605" y="5207"/>
                </a:lnTo>
                <a:lnTo>
                  <a:pt x="649605" y="313944"/>
                </a:lnTo>
                <a:lnTo>
                  <a:pt x="690372" y="313944"/>
                </a:lnTo>
                <a:lnTo>
                  <a:pt x="690372" y="176911"/>
                </a:lnTo>
                <a:lnTo>
                  <a:pt x="816097" y="176911"/>
                </a:lnTo>
                <a:lnTo>
                  <a:pt x="809371" y="173482"/>
                </a:lnTo>
                <a:lnTo>
                  <a:pt x="830187" y="169408"/>
                </a:lnTo>
                <a:lnTo>
                  <a:pt x="848074" y="163274"/>
                </a:lnTo>
                <a:lnTo>
                  <a:pt x="863056" y="155068"/>
                </a:lnTo>
                <a:lnTo>
                  <a:pt x="875157" y="144780"/>
                </a:lnTo>
                <a:lnTo>
                  <a:pt x="877730" y="141478"/>
                </a:lnTo>
                <a:lnTo>
                  <a:pt x="690372" y="141478"/>
                </a:lnTo>
                <a:lnTo>
                  <a:pt x="690372" y="39370"/>
                </a:lnTo>
                <a:lnTo>
                  <a:pt x="881008" y="39370"/>
                </a:lnTo>
                <a:lnTo>
                  <a:pt x="876591" y="33162"/>
                </a:lnTo>
                <a:lnTo>
                  <a:pt x="837249" y="9921"/>
                </a:lnTo>
                <a:lnTo>
                  <a:pt x="805868" y="5730"/>
                </a:lnTo>
                <a:lnTo>
                  <a:pt x="786511" y="5207"/>
                </a:lnTo>
                <a:close/>
              </a:path>
              <a:path w="2506345" h="319405">
                <a:moveTo>
                  <a:pt x="816097" y="176911"/>
                </a:moveTo>
                <a:lnTo>
                  <a:pt x="748284" y="176911"/>
                </a:lnTo>
                <a:lnTo>
                  <a:pt x="755904" y="177292"/>
                </a:lnTo>
                <a:lnTo>
                  <a:pt x="760603" y="178308"/>
                </a:lnTo>
                <a:lnTo>
                  <a:pt x="794307" y="200350"/>
                </a:lnTo>
                <a:lnTo>
                  <a:pt x="820868" y="236604"/>
                </a:lnTo>
                <a:lnTo>
                  <a:pt x="870331" y="313944"/>
                </a:lnTo>
                <a:lnTo>
                  <a:pt x="921638" y="313944"/>
                </a:lnTo>
                <a:lnTo>
                  <a:pt x="867918" y="229870"/>
                </a:lnTo>
                <a:lnTo>
                  <a:pt x="842843" y="197562"/>
                </a:lnTo>
                <a:lnTo>
                  <a:pt x="816989" y="177365"/>
                </a:lnTo>
                <a:lnTo>
                  <a:pt x="816097" y="176911"/>
                </a:lnTo>
                <a:close/>
              </a:path>
              <a:path w="2506345" h="319405">
                <a:moveTo>
                  <a:pt x="881008" y="39370"/>
                </a:moveTo>
                <a:lnTo>
                  <a:pt x="788162" y="39370"/>
                </a:lnTo>
                <a:lnTo>
                  <a:pt x="804162" y="40251"/>
                </a:lnTo>
                <a:lnTo>
                  <a:pt x="817864" y="42894"/>
                </a:lnTo>
                <a:lnTo>
                  <a:pt x="850264" y="69484"/>
                </a:lnTo>
                <a:lnTo>
                  <a:pt x="854201" y="89408"/>
                </a:lnTo>
                <a:lnTo>
                  <a:pt x="853699" y="96787"/>
                </a:lnTo>
                <a:lnTo>
                  <a:pt x="829500" y="132328"/>
                </a:lnTo>
                <a:lnTo>
                  <a:pt x="791495" y="141118"/>
                </a:lnTo>
                <a:lnTo>
                  <a:pt x="778256" y="141478"/>
                </a:lnTo>
                <a:lnTo>
                  <a:pt x="877730" y="141478"/>
                </a:lnTo>
                <a:lnTo>
                  <a:pt x="884418" y="132895"/>
                </a:lnTo>
                <a:lnTo>
                  <a:pt x="891047" y="119713"/>
                </a:lnTo>
                <a:lnTo>
                  <a:pt x="895034" y="105221"/>
                </a:lnTo>
                <a:lnTo>
                  <a:pt x="896366" y="89408"/>
                </a:lnTo>
                <a:lnTo>
                  <a:pt x="895558" y="76983"/>
                </a:lnTo>
                <a:lnTo>
                  <a:pt x="893143" y="65071"/>
                </a:lnTo>
                <a:lnTo>
                  <a:pt x="889132" y="53707"/>
                </a:lnTo>
                <a:lnTo>
                  <a:pt x="883516" y="42894"/>
                </a:lnTo>
                <a:lnTo>
                  <a:pt x="881008" y="39370"/>
                </a:lnTo>
                <a:close/>
              </a:path>
              <a:path w="2506345" h="319405">
                <a:moveTo>
                  <a:pt x="489585" y="5207"/>
                </a:moveTo>
                <a:lnTo>
                  <a:pt x="445516" y="5207"/>
                </a:lnTo>
                <a:lnTo>
                  <a:pt x="327025" y="313944"/>
                </a:lnTo>
                <a:lnTo>
                  <a:pt x="370331" y="313944"/>
                </a:lnTo>
                <a:lnTo>
                  <a:pt x="404241" y="220472"/>
                </a:lnTo>
                <a:lnTo>
                  <a:pt x="577692" y="220472"/>
                </a:lnTo>
                <a:lnTo>
                  <a:pt x="564073" y="187198"/>
                </a:lnTo>
                <a:lnTo>
                  <a:pt x="416051" y="187198"/>
                </a:lnTo>
                <a:lnTo>
                  <a:pt x="449961" y="96647"/>
                </a:lnTo>
                <a:lnTo>
                  <a:pt x="455060" y="81954"/>
                </a:lnTo>
                <a:lnTo>
                  <a:pt x="459517" y="67214"/>
                </a:lnTo>
                <a:lnTo>
                  <a:pt x="463355" y="52427"/>
                </a:lnTo>
                <a:lnTo>
                  <a:pt x="466598" y="37592"/>
                </a:lnTo>
                <a:lnTo>
                  <a:pt x="502840" y="37592"/>
                </a:lnTo>
                <a:lnTo>
                  <a:pt x="489585" y="5207"/>
                </a:lnTo>
                <a:close/>
              </a:path>
              <a:path w="2506345" h="319405">
                <a:moveTo>
                  <a:pt x="577692" y="220472"/>
                </a:moveTo>
                <a:lnTo>
                  <a:pt x="533400" y="220472"/>
                </a:lnTo>
                <a:lnTo>
                  <a:pt x="569341" y="313944"/>
                </a:lnTo>
                <a:lnTo>
                  <a:pt x="615950" y="313944"/>
                </a:lnTo>
                <a:lnTo>
                  <a:pt x="577692" y="220472"/>
                </a:lnTo>
                <a:close/>
              </a:path>
              <a:path w="2506345" h="319405">
                <a:moveTo>
                  <a:pt x="502840" y="37592"/>
                </a:moveTo>
                <a:lnTo>
                  <a:pt x="466598" y="37592"/>
                </a:lnTo>
                <a:lnTo>
                  <a:pt x="470673" y="51024"/>
                </a:lnTo>
                <a:lnTo>
                  <a:pt x="475678" y="66182"/>
                </a:lnTo>
                <a:lnTo>
                  <a:pt x="481635" y="83079"/>
                </a:lnTo>
                <a:lnTo>
                  <a:pt x="488569" y="101726"/>
                </a:lnTo>
                <a:lnTo>
                  <a:pt x="520700" y="187198"/>
                </a:lnTo>
                <a:lnTo>
                  <a:pt x="564073" y="187198"/>
                </a:lnTo>
                <a:lnTo>
                  <a:pt x="502840" y="37592"/>
                </a:lnTo>
                <a:close/>
              </a:path>
              <a:path w="2506345" h="319405">
                <a:moveTo>
                  <a:pt x="1961388" y="5207"/>
                </a:moveTo>
                <a:lnTo>
                  <a:pt x="1919477" y="5207"/>
                </a:lnTo>
                <a:lnTo>
                  <a:pt x="1919477" y="313944"/>
                </a:lnTo>
                <a:lnTo>
                  <a:pt x="1958721" y="313944"/>
                </a:lnTo>
                <a:lnTo>
                  <a:pt x="1958721" y="71374"/>
                </a:lnTo>
                <a:lnTo>
                  <a:pt x="2005649" y="71374"/>
                </a:lnTo>
                <a:lnTo>
                  <a:pt x="1961388" y="5207"/>
                </a:lnTo>
                <a:close/>
              </a:path>
              <a:path w="2506345" h="319405">
                <a:moveTo>
                  <a:pt x="2005649" y="71374"/>
                </a:moveTo>
                <a:lnTo>
                  <a:pt x="1958721" y="71374"/>
                </a:lnTo>
                <a:lnTo>
                  <a:pt x="2120900" y="313944"/>
                </a:lnTo>
                <a:lnTo>
                  <a:pt x="2162810" y="313944"/>
                </a:lnTo>
                <a:lnTo>
                  <a:pt x="2162810" y="247650"/>
                </a:lnTo>
                <a:lnTo>
                  <a:pt x="2123566" y="247650"/>
                </a:lnTo>
                <a:lnTo>
                  <a:pt x="2005649" y="71374"/>
                </a:lnTo>
                <a:close/>
              </a:path>
              <a:path w="2506345" h="319405">
                <a:moveTo>
                  <a:pt x="2162810" y="5207"/>
                </a:moveTo>
                <a:lnTo>
                  <a:pt x="2123566" y="5207"/>
                </a:lnTo>
                <a:lnTo>
                  <a:pt x="2123566" y="247650"/>
                </a:lnTo>
                <a:lnTo>
                  <a:pt x="2162810" y="247650"/>
                </a:lnTo>
                <a:lnTo>
                  <a:pt x="2162810" y="5207"/>
                </a:lnTo>
                <a:close/>
              </a:path>
              <a:path w="2506345" h="319405">
                <a:moveTo>
                  <a:pt x="1847341" y="5207"/>
                </a:moveTo>
                <a:lnTo>
                  <a:pt x="1806448" y="5207"/>
                </a:lnTo>
                <a:lnTo>
                  <a:pt x="1806448" y="313944"/>
                </a:lnTo>
                <a:lnTo>
                  <a:pt x="1847341" y="313944"/>
                </a:lnTo>
                <a:lnTo>
                  <a:pt x="1847341" y="5207"/>
                </a:lnTo>
                <a:close/>
              </a:path>
              <a:path w="2506345" h="319405">
                <a:moveTo>
                  <a:pt x="1655318" y="41656"/>
                </a:moveTo>
                <a:lnTo>
                  <a:pt x="1614424" y="41656"/>
                </a:lnTo>
                <a:lnTo>
                  <a:pt x="1614424" y="313944"/>
                </a:lnTo>
                <a:lnTo>
                  <a:pt x="1655318" y="313944"/>
                </a:lnTo>
                <a:lnTo>
                  <a:pt x="1655318" y="41656"/>
                </a:lnTo>
                <a:close/>
              </a:path>
              <a:path w="2506345" h="319405">
                <a:moveTo>
                  <a:pt x="1757426" y="5207"/>
                </a:moveTo>
                <a:lnTo>
                  <a:pt x="1512697" y="5207"/>
                </a:lnTo>
                <a:lnTo>
                  <a:pt x="1512697" y="41656"/>
                </a:lnTo>
                <a:lnTo>
                  <a:pt x="1757426" y="41656"/>
                </a:lnTo>
                <a:lnTo>
                  <a:pt x="1757426" y="5207"/>
                </a:lnTo>
                <a:close/>
              </a:path>
              <a:path w="2506345" h="319405">
                <a:moveTo>
                  <a:pt x="1471929" y="5207"/>
                </a:moveTo>
                <a:lnTo>
                  <a:pt x="1248664" y="5207"/>
                </a:lnTo>
                <a:lnTo>
                  <a:pt x="1248664" y="313944"/>
                </a:lnTo>
                <a:lnTo>
                  <a:pt x="1479041" y="313944"/>
                </a:lnTo>
                <a:lnTo>
                  <a:pt x="1479041" y="277495"/>
                </a:lnTo>
                <a:lnTo>
                  <a:pt x="1289558" y="277495"/>
                </a:lnTo>
                <a:lnTo>
                  <a:pt x="1289558" y="172466"/>
                </a:lnTo>
                <a:lnTo>
                  <a:pt x="1460373" y="172466"/>
                </a:lnTo>
                <a:lnTo>
                  <a:pt x="1460373" y="136144"/>
                </a:lnTo>
                <a:lnTo>
                  <a:pt x="1289558" y="136144"/>
                </a:lnTo>
                <a:lnTo>
                  <a:pt x="1289558" y="41656"/>
                </a:lnTo>
                <a:lnTo>
                  <a:pt x="1471929" y="41656"/>
                </a:lnTo>
                <a:lnTo>
                  <a:pt x="1471929" y="5207"/>
                </a:lnTo>
                <a:close/>
              </a:path>
              <a:path w="2506345" h="319405">
                <a:moveTo>
                  <a:pt x="998982" y="5207"/>
                </a:moveTo>
                <a:lnTo>
                  <a:pt x="958088" y="5207"/>
                </a:lnTo>
                <a:lnTo>
                  <a:pt x="958088" y="313944"/>
                </a:lnTo>
                <a:lnTo>
                  <a:pt x="998982" y="313944"/>
                </a:lnTo>
                <a:lnTo>
                  <a:pt x="998982" y="207010"/>
                </a:lnTo>
                <a:lnTo>
                  <a:pt x="1048876" y="158369"/>
                </a:lnTo>
                <a:lnTo>
                  <a:pt x="998982" y="158369"/>
                </a:lnTo>
                <a:lnTo>
                  <a:pt x="998982" y="5207"/>
                </a:lnTo>
                <a:close/>
              </a:path>
              <a:path w="2506345" h="319405">
                <a:moveTo>
                  <a:pt x="1098415" y="157734"/>
                </a:moveTo>
                <a:lnTo>
                  <a:pt x="1049528" y="157734"/>
                </a:lnTo>
                <a:lnTo>
                  <a:pt x="1159510" y="313944"/>
                </a:lnTo>
                <a:lnTo>
                  <a:pt x="1213358" y="313944"/>
                </a:lnTo>
                <a:lnTo>
                  <a:pt x="1098415" y="157734"/>
                </a:lnTo>
                <a:close/>
              </a:path>
              <a:path w="2506345" h="319405">
                <a:moveTo>
                  <a:pt x="1207643" y="5207"/>
                </a:moveTo>
                <a:lnTo>
                  <a:pt x="1152271" y="5207"/>
                </a:lnTo>
                <a:lnTo>
                  <a:pt x="998982" y="158369"/>
                </a:lnTo>
                <a:lnTo>
                  <a:pt x="1048876" y="158369"/>
                </a:lnTo>
                <a:lnTo>
                  <a:pt x="1049528" y="157734"/>
                </a:lnTo>
                <a:lnTo>
                  <a:pt x="1098415" y="157734"/>
                </a:lnTo>
                <a:lnTo>
                  <a:pt x="1078230" y="130301"/>
                </a:lnTo>
                <a:lnTo>
                  <a:pt x="1207643" y="5207"/>
                </a:lnTo>
                <a:close/>
              </a:path>
              <a:path w="2506345" h="319405">
                <a:moveTo>
                  <a:pt x="61468" y="5207"/>
                </a:moveTo>
                <a:lnTo>
                  <a:pt x="0" y="5207"/>
                </a:lnTo>
                <a:lnTo>
                  <a:pt x="0" y="313944"/>
                </a:lnTo>
                <a:lnTo>
                  <a:pt x="39369" y="313944"/>
                </a:lnTo>
                <a:lnTo>
                  <a:pt x="39369" y="51181"/>
                </a:lnTo>
                <a:lnTo>
                  <a:pt x="76828" y="51181"/>
                </a:lnTo>
                <a:lnTo>
                  <a:pt x="61468" y="5207"/>
                </a:lnTo>
                <a:close/>
              </a:path>
              <a:path w="2506345" h="319405">
                <a:moveTo>
                  <a:pt x="76828" y="51181"/>
                </a:moveTo>
                <a:lnTo>
                  <a:pt x="39369" y="51181"/>
                </a:lnTo>
                <a:lnTo>
                  <a:pt x="128650" y="313944"/>
                </a:lnTo>
                <a:lnTo>
                  <a:pt x="165481" y="313944"/>
                </a:lnTo>
                <a:lnTo>
                  <a:pt x="180923" y="269494"/>
                </a:lnTo>
                <a:lnTo>
                  <a:pt x="149225" y="269494"/>
                </a:lnTo>
                <a:lnTo>
                  <a:pt x="146583" y="260992"/>
                </a:lnTo>
                <a:lnTo>
                  <a:pt x="143240" y="250539"/>
                </a:lnTo>
                <a:lnTo>
                  <a:pt x="139205" y="238132"/>
                </a:lnTo>
                <a:lnTo>
                  <a:pt x="134493" y="223774"/>
                </a:lnTo>
                <a:lnTo>
                  <a:pt x="76828" y="51181"/>
                </a:lnTo>
                <a:close/>
              </a:path>
              <a:path w="2506345" h="319405">
                <a:moveTo>
                  <a:pt x="294640" y="55499"/>
                </a:moveTo>
                <a:lnTo>
                  <a:pt x="255269" y="55499"/>
                </a:lnTo>
                <a:lnTo>
                  <a:pt x="255269" y="313944"/>
                </a:lnTo>
                <a:lnTo>
                  <a:pt x="294640" y="313944"/>
                </a:lnTo>
                <a:lnTo>
                  <a:pt x="294640" y="55499"/>
                </a:lnTo>
                <a:close/>
              </a:path>
              <a:path w="2506345" h="319405">
                <a:moveTo>
                  <a:pt x="294640" y="5207"/>
                </a:moveTo>
                <a:lnTo>
                  <a:pt x="239649" y="5207"/>
                </a:lnTo>
                <a:lnTo>
                  <a:pt x="165735" y="219963"/>
                </a:lnTo>
                <a:lnTo>
                  <a:pt x="160494" y="235346"/>
                </a:lnTo>
                <a:lnTo>
                  <a:pt x="156003" y="248729"/>
                </a:lnTo>
                <a:lnTo>
                  <a:pt x="152251" y="260111"/>
                </a:lnTo>
                <a:lnTo>
                  <a:pt x="149225" y="269494"/>
                </a:lnTo>
                <a:lnTo>
                  <a:pt x="180923" y="269494"/>
                </a:lnTo>
                <a:lnTo>
                  <a:pt x="255269" y="55499"/>
                </a:lnTo>
                <a:lnTo>
                  <a:pt x="294640" y="55499"/>
                </a:lnTo>
                <a:lnTo>
                  <a:pt x="294640" y="5207"/>
                </a:lnTo>
                <a:close/>
              </a:path>
              <a:path w="2506345" h="319405">
                <a:moveTo>
                  <a:pt x="2375154" y="0"/>
                </a:moveTo>
                <a:lnTo>
                  <a:pt x="2331720" y="4699"/>
                </a:lnTo>
                <a:lnTo>
                  <a:pt x="2293620" y="18923"/>
                </a:lnTo>
                <a:lnTo>
                  <a:pt x="2262362" y="42894"/>
                </a:lnTo>
                <a:lnTo>
                  <a:pt x="2239391" y="76962"/>
                </a:lnTo>
                <a:lnTo>
                  <a:pt x="2225214" y="117522"/>
                </a:lnTo>
                <a:lnTo>
                  <a:pt x="2220468" y="161036"/>
                </a:lnTo>
                <a:lnTo>
                  <a:pt x="2221658" y="183253"/>
                </a:lnTo>
                <a:lnTo>
                  <a:pt x="2231183" y="224401"/>
                </a:lnTo>
                <a:lnTo>
                  <a:pt x="2250110" y="260715"/>
                </a:lnTo>
                <a:lnTo>
                  <a:pt x="2278201" y="288909"/>
                </a:lnTo>
                <a:lnTo>
                  <a:pt x="2314747" y="308221"/>
                </a:lnTo>
                <a:lnTo>
                  <a:pt x="2356034" y="317936"/>
                </a:lnTo>
                <a:lnTo>
                  <a:pt x="2378202" y="319150"/>
                </a:lnTo>
                <a:lnTo>
                  <a:pt x="2394964" y="318408"/>
                </a:lnTo>
                <a:lnTo>
                  <a:pt x="2443988" y="307086"/>
                </a:lnTo>
                <a:lnTo>
                  <a:pt x="2490856" y="282321"/>
                </a:lnTo>
                <a:lnTo>
                  <a:pt x="2375916" y="282321"/>
                </a:lnTo>
                <a:lnTo>
                  <a:pt x="2360888" y="281485"/>
                </a:lnTo>
                <a:lnTo>
                  <a:pt x="2318258" y="268859"/>
                </a:lnTo>
                <a:lnTo>
                  <a:pt x="2284789" y="240587"/>
                </a:lnTo>
                <a:lnTo>
                  <a:pt x="2266172" y="196421"/>
                </a:lnTo>
                <a:lnTo>
                  <a:pt x="2262723" y="156463"/>
                </a:lnTo>
                <a:lnTo>
                  <a:pt x="2263370" y="142041"/>
                </a:lnTo>
                <a:lnTo>
                  <a:pt x="2274443" y="96393"/>
                </a:lnTo>
                <a:lnTo>
                  <a:pt x="2300658" y="59293"/>
                </a:lnTo>
                <a:lnTo>
                  <a:pt x="2337562" y="39693"/>
                </a:lnTo>
                <a:lnTo>
                  <a:pt x="2375281" y="34925"/>
                </a:lnTo>
                <a:lnTo>
                  <a:pt x="2472454" y="34925"/>
                </a:lnTo>
                <a:lnTo>
                  <a:pt x="2469645" y="31851"/>
                </a:lnTo>
                <a:lnTo>
                  <a:pt x="2435606" y="10795"/>
                </a:lnTo>
                <a:lnTo>
                  <a:pt x="2391439" y="668"/>
                </a:lnTo>
                <a:lnTo>
                  <a:pt x="2375154" y="0"/>
                </a:lnTo>
                <a:close/>
              </a:path>
              <a:path w="2506345" h="319405">
                <a:moveTo>
                  <a:pt x="2506091" y="156463"/>
                </a:moveTo>
                <a:lnTo>
                  <a:pt x="2375281" y="156591"/>
                </a:lnTo>
                <a:lnTo>
                  <a:pt x="2375281" y="192912"/>
                </a:lnTo>
                <a:lnTo>
                  <a:pt x="2466086" y="192912"/>
                </a:lnTo>
                <a:lnTo>
                  <a:pt x="2466086" y="250317"/>
                </a:lnTo>
                <a:lnTo>
                  <a:pt x="2427732" y="272161"/>
                </a:lnTo>
                <a:lnTo>
                  <a:pt x="2389155" y="281680"/>
                </a:lnTo>
                <a:lnTo>
                  <a:pt x="2375916" y="282321"/>
                </a:lnTo>
                <a:lnTo>
                  <a:pt x="2490856" y="282321"/>
                </a:lnTo>
                <a:lnTo>
                  <a:pt x="2506091" y="271018"/>
                </a:lnTo>
                <a:lnTo>
                  <a:pt x="2506091" y="156463"/>
                </a:lnTo>
                <a:close/>
              </a:path>
              <a:path w="2506345" h="319405">
                <a:moveTo>
                  <a:pt x="2472454" y="34925"/>
                </a:moveTo>
                <a:lnTo>
                  <a:pt x="2375281" y="34925"/>
                </a:lnTo>
                <a:lnTo>
                  <a:pt x="2386732" y="35427"/>
                </a:lnTo>
                <a:lnTo>
                  <a:pt x="2397648" y="36941"/>
                </a:lnTo>
                <a:lnTo>
                  <a:pt x="2434796" y="52466"/>
                </a:lnTo>
                <a:lnTo>
                  <a:pt x="2460916" y="90539"/>
                </a:lnTo>
                <a:lnTo>
                  <a:pt x="2464562" y="101726"/>
                </a:lnTo>
                <a:lnTo>
                  <a:pt x="2501519" y="91567"/>
                </a:lnTo>
                <a:lnTo>
                  <a:pt x="2497044" y="76704"/>
                </a:lnTo>
                <a:lnTo>
                  <a:pt x="2491628" y="63341"/>
                </a:lnTo>
                <a:lnTo>
                  <a:pt x="2485284" y="51454"/>
                </a:lnTo>
                <a:lnTo>
                  <a:pt x="2478024" y="41021"/>
                </a:lnTo>
                <a:lnTo>
                  <a:pt x="2472454" y="34925"/>
                </a:lnTo>
                <a:close/>
              </a:path>
            </a:pathLst>
          </a:custGeom>
          <a:solidFill>
            <a:srgbClr val="0000FF"/>
          </a:solidFill>
        </p:spPr>
        <p:txBody>
          <a:bodyPr wrap="square" lIns="0" tIns="0" rIns="0" bIns="0" rtlCol="0"/>
          <a:lstStyle/>
          <a:p>
            <a:endParaRPr/>
          </a:p>
        </p:txBody>
      </p:sp>
      <p:sp>
        <p:nvSpPr>
          <p:cNvPr id="55" name="object 55"/>
          <p:cNvSpPr/>
          <p:nvPr/>
        </p:nvSpPr>
        <p:spPr>
          <a:xfrm>
            <a:off x="2676651" y="1049527"/>
            <a:ext cx="176021" cy="114300"/>
          </a:xfrm>
          <a:prstGeom prst="rect">
            <a:avLst/>
          </a:prstGeom>
          <a:blipFill>
            <a:blip r:embed="rId12" cstate="print"/>
            <a:stretch>
              <a:fillRect/>
            </a:stretch>
          </a:blipFill>
        </p:spPr>
        <p:txBody>
          <a:bodyPr wrap="square" lIns="0" tIns="0" rIns="0" bIns="0" rtlCol="0"/>
          <a:lstStyle/>
          <a:p>
            <a:endParaRPr/>
          </a:p>
        </p:txBody>
      </p:sp>
      <p:sp>
        <p:nvSpPr>
          <p:cNvPr id="56" name="object 56"/>
          <p:cNvSpPr/>
          <p:nvPr/>
        </p:nvSpPr>
        <p:spPr>
          <a:xfrm>
            <a:off x="2402332" y="1047750"/>
            <a:ext cx="116839" cy="161798"/>
          </a:xfrm>
          <a:prstGeom prst="rect">
            <a:avLst/>
          </a:prstGeom>
          <a:blipFill>
            <a:blip r:embed="rId13" cstate="print"/>
            <a:stretch>
              <a:fillRect/>
            </a:stretch>
          </a:blipFill>
        </p:spPr>
        <p:txBody>
          <a:bodyPr wrap="square" lIns="0" tIns="0" rIns="0" bIns="0" rtlCol="0"/>
          <a:lstStyle/>
          <a:p>
            <a:endParaRPr/>
          </a:p>
        </p:txBody>
      </p:sp>
      <p:sp>
        <p:nvSpPr>
          <p:cNvPr id="57" name="object 57"/>
          <p:cNvSpPr/>
          <p:nvPr/>
        </p:nvSpPr>
        <p:spPr>
          <a:xfrm>
            <a:off x="3911853" y="1021461"/>
            <a:ext cx="243840" cy="309245"/>
          </a:xfrm>
          <a:custGeom>
            <a:avLst/>
            <a:gdLst/>
            <a:ahLst/>
            <a:cxnLst/>
            <a:rect l="l" t="t" r="r" b="b"/>
            <a:pathLst>
              <a:path w="243839" h="309244">
                <a:moveTo>
                  <a:pt x="0" y="0"/>
                </a:moveTo>
                <a:lnTo>
                  <a:pt x="41910" y="0"/>
                </a:lnTo>
                <a:lnTo>
                  <a:pt x="204088" y="242442"/>
                </a:lnTo>
                <a:lnTo>
                  <a:pt x="204088" y="0"/>
                </a:lnTo>
                <a:lnTo>
                  <a:pt x="243332" y="0"/>
                </a:lnTo>
                <a:lnTo>
                  <a:pt x="243332" y="308737"/>
                </a:lnTo>
                <a:lnTo>
                  <a:pt x="201422" y="308737"/>
                </a:lnTo>
                <a:lnTo>
                  <a:pt x="39243" y="66166"/>
                </a:lnTo>
                <a:lnTo>
                  <a:pt x="39243" y="308737"/>
                </a:lnTo>
                <a:lnTo>
                  <a:pt x="0" y="308737"/>
                </a:lnTo>
                <a:lnTo>
                  <a:pt x="0" y="0"/>
                </a:lnTo>
                <a:close/>
              </a:path>
            </a:pathLst>
          </a:custGeom>
          <a:ln w="12192">
            <a:solidFill>
              <a:srgbClr val="000000"/>
            </a:solidFill>
          </a:ln>
        </p:spPr>
        <p:txBody>
          <a:bodyPr wrap="square" lIns="0" tIns="0" rIns="0" bIns="0" rtlCol="0"/>
          <a:lstStyle/>
          <a:p>
            <a:endParaRPr/>
          </a:p>
        </p:txBody>
      </p:sp>
      <p:sp>
        <p:nvSpPr>
          <p:cNvPr id="58" name="object 58"/>
          <p:cNvSpPr/>
          <p:nvPr/>
        </p:nvSpPr>
        <p:spPr>
          <a:xfrm>
            <a:off x="3798823" y="1021461"/>
            <a:ext cx="41275" cy="309245"/>
          </a:xfrm>
          <a:custGeom>
            <a:avLst/>
            <a:gdLst/>
            <a:ahLst/>
            <a:cxnLst/>
            <a:rect l="l" t="t" r="r" b="b"/>
            <a:pathLst>
              <a:path w="41275" h="309244">
                <a:moveTo>
                  <a:pt x="0" y="0"/>
                </a:moveTo>
                <a:lnTo>
                  <a:pt x="40893" y="0"/>
                </a:lnTo>
                <a:lnTo>
                  <a:pt x="40893" y="308737"/>
                </a:lnTo>
                <a:lnTo>
                  <a:pt x="0" y="308737"/>
                </a:lnTo>
                <a:lnTo>
                  <a:pt x="0" y="0"/>
                </a:lnTo>
                <a:close/>
              </a:path>
            </a:pathLst>
          </a:custGeom>
          <a:ln w="12192">
            <a:solidFill>
              <a:srgbClr val="000000"/>
            </a:solidFill>
          </a:ln>
        </p:spPr>
        <p:txBody>
          <a:bodyPr wrap="square" lIns="0" tIns="0" rIns="0" bIns="0" rtlCol="0"/>
          <a:lstStyle/>
          <a:p>
            <a:endParaRPr/>
          </a:p>
        </p:txBody>
      </p:sp>
      <p:sp>
        <p:nvSpPr>
          <p:cNvPr id="59" name="object 59"/>
          <p:cNvSpPr/>
          <p:nvPr/>
        </p:nvSpPr>
        <p:spPr>
          <a:xfrm>
            <a:off x="3505072" y="1021461"/>
            <a:ext cx="245110" cy="309245"/>
          </a:xfrm>
          <a:custGeom>
            <a:avLst/>
            <a:gdLst/>
            <a:ahLst/>
            <a:cxnLst/>
            <a:rect l="l" t="t" r="r" b="b"/>
            <a:pathLst>
              <a:path w="245110" h="309244">
                <a:moveTo>
                  <a:pt x="0" y="0"/>
                </a:moveTo>
                <a:lnTo>
                  <a:pt x="244728" y="0"/>
                </a:lnTo>
                <a:lnTo>
                  <a:pt x="244728" y="36449"/>
                </a:lnTo>
                <a:lnTo>
                  <a:pt x="142621" y="36449"/>
                </a:lnTo>
                <a:lnTo>
                  <a:pt x="142621" y="308737"/>
                </a:lnTo>
                <a:lnTo>
                  <a:pt x="101726" y="308737"/>
                </a:lnTo>
                <a:lnTo>
                  <a:pt x="101726" y="36449"/>
                </a:lnTo>
                <a:lnTo>
                  <a:pt x="0" y="36449"/>
                </a:lnTo>
                <a:lnTo>
                  <a:pt x="0" y="0"/>
                </a:lnTo>
                <a:close/>
              </a:path>
            </a:pathLst>
          </a:custGeom>
          <a:ln w="12192">
            <a:solidFill>
              <a:srgbClr val="000000"/>
            </a:solidFill>
          </a:ln>
        </p:spPr>
        <p:txBody>
          <a:bodyPr wrap="square" lIns="0" tIns="0" rIns="0" bIns="0" rtlCol="0"/>
          <a:lstStyle/>
          <a:p>
            <a:endParaRPr/>
          </a:p>
        </p:txBody>
      </p:sp>
      <p:sp>
        <p:nvSpPr>
          <p:cNvPr id="60" name="object 60"/>
          <p:cNvSpPr/>
          <p:nvPr/>
        </p:nvSpPr>
        <p:spPr>
          <a:xfrm>
            <a:off x="3241039" y="1021461"/>
            <a:ext cx="230504" cy="309245"/>
          </a:xfrm>
          <a:custGeom>
            <a:avLst/>
            <a:gdLst/>
            <a:ahLst/>
            <a:cxnLst/>
            <a:rect l="l" t="t" r="r" b="b"/>
            <a:pathLst>
              <a:path w="230504" h="309244">
                <a:moveTo>
                  <a:pt x="0" y="0"/>
                </a:moveTo>
                <a:lnTo>
                  <a:pt x="223265" y="0"/>
                </a:lnTo>
                <a:lnTo>
                  <a:pt x="223265" y="36449"/>
                </a:lnTo>
                <a:lnTo>
                  <a:pt x="40894" y="36449"/>
                </a:lnTo>
                <a:lnTo>
                  <a:pt x="40894" y="130937"/>
                </a:lnTo>
                <a:lnTo>
                  <a:pt x="211709" y="130937"/>
                </a:lnTo>
                <a:lnTo>
                  <a:pt x="211709" y="167259"/>
                </a:lnTo>
                <a:lnTo>
                  <a:pt x="40894" y="167259"/>
                </a:lnTo>
                <a:lnTo>
                  <a:pt x="40894" y="272288"/>
                </a:lnTo>
                <a:lnTo>
                  <a:pt x="230377" y="272288"/>
                </a:lnTo>
                <a:lnTo>
                  <a:pt x="230377" y="308737"/>
                </a:lnTo>
                <a:lnTo>
                  <a:pt x="0" y="308737"/>
                </a:lnTo>
                <a:lnTo>
                  <a:pt x="0" y="0"/>
                </a:lnTo>
                <a:close/>
              </a:path>
            </a:pathLst>
          </a:custGeom>
          <a:ln w="12192">
            <a:solidFill>
              <a:srgbClr val="000000"/>
            </a:solidFill>
          </a:ln>
        </p:spPr>
        <p:txBody>
          <a:bodyPr wrap="square" lIns="0" tIns="0" rIns="0" bIns="0" rtlCol="0"/>
          <a:lstStyle/>
          <a:p>
            <a:endParaRPr/>
          </a:p>
        </p:txBody>
      </p:sp>
      <p:sp>
        <p:nvSpPr>
          <p:cNvPr id="61" name="object 61"/>
          <p:cNvSpPr/>
          <p:nvPr/>
        </p:nvSpPr>
        <p:spPr>
          <a:xfrm>
            <a:off x="2950464" y="1021461"/>
            <a:ext cx="255270" cy="309245"/>
          </a:xfrm>
          <a:custGeom>
            <a:avLst/>
            <a:gdLst/>
            <a:ahLst/>
            <a:cxnLst/>
            <a:rect l="l" t="t" r="r" b="b"/>
            <a:pathLst>
              <a:path w="255269" h="309244">
                <a:moveTo>
                  <a:pt x="0" y="0"/>
                </a:moveTo>
                <a:lnTo>
                  <a:pt x="40893" y="0"/>
                </a:lnTo>
                <a:lnTo>
                  <a:pt x="40893" y="153162"/>
                </a:lnTo>
                <a:lnTo>
                  <a:pt x="194183" y="0"/>
                </a:lnTo>
                <a:lnTo>
                  <a:pt x="249555" y="0"/>
                </a:lnTo>
                <a:lnTo>
                  <a:pt x="120142" y="125094"/>
                </a:lnTo>
                <a:lnTo>
                  <a:pt x="255269" y="308737"/>
                </a:lnTo>
                <a:lnTo>
                  <a:pt x="201422" y="308737"/>
                </a:lnTo>
                <a:lnTo>
                  <a:pt x="91440" y="152526"/>
                </a:lnTo>
                <a:lnTo>
                  <a:pt x="40893" y="201802"/>
                </a:lnTo>
                <a:lnTo>
                  <a:pt x="40893" y="308737"/>
                </a:lnTo>
                <a:lnTo>
                  <a:pt x="0" y="308737"/>
                </a:lnTo>
                <a:lnTo>
                  <a:pt x="0" y="0"/>
                </a:lnTo>
                <a:close/>
              </a:path>
            </a:pathLst>
          </a:custGeom>
          <a:ln w="12192">
            <a:solidFill>
              <a:srgbClr val="000000"/>
            </a:solidFill>
          </a:ln>
        </p:spPr>
        <p:txBody>
          <a:bodyPr wrap="square" lIns="0" tIns="0" rIns="0" bIns="0" rtlCol="0"/>
          <a:lstStyle/>
          <a:p>
            <a:endParaRPr/>
          </a:p>
        </p:txBody>
      </p:sp>
      <p:sp>
        <p:nvSpPr>
          <p:cNvPr id="62" name="object 62"/>
          <p:cNvSpPr/>
          <p:nvPr/>
        </p:nvSpPr>
        <p:spPr>
          <a:xfrm>
            <a:off x="2641980" y="1021461"/>
            <a:ext cx="272415" cy="309245"/>
          </a:xfrm>
          <a:custGeom>
            <a:avLst/>
            <a:gdLst/>
            <a:ahLst/>
            <a:cxnLst/>
            <a:rect l="l" t="t" r="r" b="b"/>
            <a:pathLst>
              <a:path w="272414" h="309244">
                <a:moveTo>
                  <a:pt x="0" y="0"/>
                </a:moveTo>
                <a:lnTo>
                  <a:pt x="136906" y="0"/>
                </a:lnTo>
                <a:lnTo>
                  <a:pt x="156263" y="523"/>
                </a:lnTo>
                <a:lnTo>
                  <a:pt x="199644" y="8381"/>
                </a:lnTo>
                <a:lnTo>
                  <a:pt x="233933" y="37718"/>
                </a:lnTo>
                <a:lnTo>
                  <a:pt x="246761" y="84200"/>
                </a:lnTo>
                <a:lnTo>
                  <a:pt x="245429" y="100014"/>
                </a:lnTo>
                <a:lnTo>
                  <a:pt x="225551" y="139573"/>
                </a:lnTo>
                <a:lnTo>
                  <a:pt x="180582" y="164201"/>
                </a:lnTo>
                <a:lnTo>
                  <a:pt x="159766" y="168275"/>
                </a:lnTo>
                <a:lnTo>
                  <a:pt x="167384" y="172158"/>
                </a:lnTo>
                <a:lnTo>
                  <a:pt x="201834" y="202104"/>
                </a:lnTo>
                <a:lnTo>
                  <a:pt x="272033" y="308737"/>
                </a:lnTo>
                <a:lnTo>
                  <a:pt x="220725" y="308737"/>
                </a:lnTo>
                <a:lnTo>
                  <a:pt x="179831" y="244475"/>
                </a:lnTo>
                <a:lnTo>
                  <a:pt x="171263" y="231397"/>
                </a:lnTo>
                <a:lnTo>
                  <a:pt x="144702" y="195143"/>
                </a:lnTo>
                <a:lnTo>
                  <a:pt x="110998" y="173100"/>
                </a:lnTo>
                <a:lnTo>
                  <a:pt x="98679" y="171703"/>
                </a:lnTo>
                <a:lnTo>
                  <a:pt x="88264" y="171703"/>
                </a:lnTo>
                <a:lnTo>
                  <a:pt x="40767" y="171703"/>
                </a:lnTo>
                <a:lnTo>
                  <a:pt x="40767" y="308737"/>
                </a:lnTo>
                <a:lnTo>
                  <a:pt x="0" y="308737"/>
                </a:lnTo>
                <a:lnTo>
                  <a:pt x="0" y="0"/>
                </a:lnTo>
                <a:close/>
              </a:path>
            </a:pathLst>
          </a:custGeom>
          <a:ln w="12192">
            <a:solidFill>
              <a:srgbClr val="000000"/>
            </a:solidFill>
          </a:ln>
        </p:spPr>
        <p:txBody>
          <a:bodyPr wrap="square" lIns="0" tIns="0" rIns="0" bIns="0" rtlCol="0"/>
          <a:lstStyle/>
          <a:p>
            <a:endParaRPr/>
          </a:p>
        </p:txBody>
      </p:sp>
      <p:sp>
        <p:nvSpPr>
          <p:cNvPr id="63" name="object 63"/>
          <p:cNvSpPr/>
          <p:nvPr/>
        </p:nvSpPr>
        <p:spPr>
          <a:xfrm>
            <a:off x="2319401" y="1021461"/>
            <a:ext cx="288925" cy="309245"/>
          </a:xfrm>
          <a:custGeom>
            <a:avLst/>
            <a:gdLst/>
            <a:ahLst/>
            <a:cxnLst/>
            <a:rect l="l" t="t" r="r" b="b"/>
            <a:pathLst>
              <a:path w="288925" h="309244">
                <a:moveTo>
                  <a:pt x="118491" y="0"/>
                </a:moveTo>
                <a:lnTo>
                  <a:pt x="162560" y="0"/>
                </a:lnTo>
                <a:lnTo>
                  <a:pt x="288925" y="308737"/>
                </a:lnTo>
                <a:lnTo>
                  <a:pt x="242316" y="308737"/>
                </a:lnTo>
                <a:lnTo>
                  <a:pt x="206375" y="215264"/>
                </a:lnTo>
                <a:lnTo>
                  <a:pt x="77216" y="215264"/>
                </a:lnTo>
                <a:lnTo>
                  <a:pt x="43306" y="308737"/>
                </a:lnTo>
                <a:lnTo>
                  <a:pt x="0" y="308737"/>
                </a:lnTo>
                <a:lnTo>
                  <a:pt x="118491" y="0"/>
                </a:lnTo>
                <a:close/>
              </a:path>
            </a:pathLst>
          </a:custGeom>
          <a:ln w="12192">
            <a:solidFill>
              <a:srgbClr val="000000"/>
            </a:solidFill>
          </a:ln>
        </p:spPr>
        <p:txBody>
          <a:bodyPr wrap="square" lIns="0" tIns="0" rIns="0" bIns="0" rtlCol="0"/>
          <a:lstStyle/>
          <a:p>
            <a:endParaRPr/>
          </a:p>
        </p:txBody>
      </p:sp>
      <p:sp>
        <p:nvSpPr>
          <p:cNvPr id="64" name="object 64"/>
          <p:cNvSpPr/>
          <p:nvPr/>
        </p:nvSpPr>
        <p:spPr>
          <a:xfrm>
            <a:off x="1992376" y="1021461"/>
            <a:ext cx="294640" cy="309245"/>
          </a:xfrm>
          <a:custGeom>
            <a:avLst/>
            <a:gdLst/>
            <a:ahLst/>
            <a:cxnLst/>
            <a:rect l="l" t="t" r="r" b="b"/>
            <a:pathLst>
              <a:path w="294639" h="309244">
                <a:moveTo>
                  <a:pt x="0" y="0"/>
                </a:moveTo>
                <a:lnTo>
                  <a:pt x="61468" y="0"/>
                </a:lnTo>
                <a:lnTo>
                  <a:pt x="134493" y="218566"/>
                </a:lnTo>
                <a:lnTo>
                  <a:pt x="139205" y="232925"/>
                </a:lnTo>
                <a:lnTo>
                  <a:pt x="143240" y="245332"/>
                </a:lnTo>
                <a:lnTo>
                  <a:pt x="146583" y="255785"/>
                </a:lnTo>
                <a:lnTo>
                  <a:pt x="149225" y="264287"/>
                </a:lnTo>
                <a:lnTo>
                  <a:pt x="152251" y="254904"/>
                </a:lnTo>
                <a:lnTo>
                  <a:pt x="156003" y="243522"/>
                </a:lnTo>
                <a:lnTo>
                  <a:pt x="160494" y="230139"/>
                </a:lnTo>
                <a:lnTo>
                  <a:pt x="165735" y="214756"/>
                </a:lnTo>
                <a:lnTo>
                  <a:pt x="239649" y="0"/>
                </a:lnTo>
                <a:lnTo>
                  <a:pt x="294640" y="0"/>
                </a:lnTo>
                <a:lnTo>
                  <a:pt x="294640" y="308737"/>
                </a:lnTo>
                <a:lnTo>
                  <a:pt x="255269" y="308737"/>
                </a:lnTo>
                <a:lnTo>
                  <a:pt x="255269" y="50291"/>
                </a:lnTo>
                <a:lnTo>
                  <a:pt x="165481" y="308737"/>
                </a:lnTo>
                <a:lnTo>
                  <a:pt x="128650" y="308737"/>
                </a:lnTo>
                <a:lnTo>
                  <a:pt x="39369" y="45974"/>
                </a:lnTo>
                <a:lnTo>
                  <a:pt x="39369" y="308737"/>
                </a:lnTo>
                <a:lnTo>
                  <a:pt x="0" y="308737"/>
                </a:lnTo>
                <a:lnTo>
                  <a:pt x="0" y="0"/>
                </a:lnTo>
                <a:close/>
              </a:path>
            </a:pathLst>
          </a:custGeom>
          <a:ln w="12192">
            <a:solidFill>
              <a:srgbClr val="000000"/>
            </a:solidFill>
          </a:ln>
        </p:spPr>
        <p:txBody>
          <a:bodyPr wrap="square" lIns="0" tIns="0" rIns="0" bIns="0" rtlCol="0"/>
          <a:lstStyle/>
          <a:p>
            <a:endParaRPr/>
          </a:p>
        </p:txBody>
      </p:sp>
      <p:sp>
        <p:nvSpPr>
          <p:cNvPr id="65" name="object 65"/>
          <p:cNvSpPr/>
          <p:nvPr/>
        </p:nvSpPr>
        <p:spPr>
          <a:xfrm>
            <a:off x="4212844" y="1016253"/>
            <a:ext cx="285750" cy="319405"/>
          </a:xfrm>
          <a:custGeom>
            <a:avLst/>
            <a:gdLst/>
            <a:ahLst/>
            <a:cxnLst/>
            <a:rect l="l" t="t" r="r" b="b"/>
            <a:pathLst>
              <a:path w="285750" h="319405">
                <a:moveTo>
                  <a:pt x="154685" y="0"/>
                </a:moveTo>
                <a:lnTo>
                  <a:pt x="201209" y="6054"/>
                </a:lnTo>
                <a:lnTo>
                  <a:pt x="239299" y="23764"/>
                </a:lnTo>
                <a:lnTo>
                  <a:pt x="271160" y="63341"/>
                </a:lnTo>
                <a:lnTo>
                  <a:pt x="281050" y="91567"/>
                </a:lnTo>
                <a:lnTo>
                  <a:pt x="244093" y="101726"/>
                </a:lnTo>
                <a:lnTo>
                  <a:pt x="240448" y="90539"/>
                </a:lnTo>
                <a:lnTo>
                  <a:pt x="236362" y="80613"/>
                </a:lnTo>
                <a:lnTo>
                  <a:pt x="206408" y="47408"/>
                </a:lnTo>
                <a:lnTo>
                  <a:pt x="166264" y="35427"/>
                </a:lnTo>
                <a:lnTo>
                  <a:pt x="154812" y="34925"/>
                </a:lnTo>
                <a:lnTo>
                  <a:pt x="141287" y="35450"/>
                </a:lnTo>
                <a:lnTo>
                  <a:pt x="96712" y="48053"/>
                </a:lnTo>
                <a:lnTo>
                  <a:pt x="67530" y="73032"/>
                </a:lnTo>
                <a:lnTo>
                  <a:pt x="48807" y="110990"/>
                </a:lnTo>
                <a:lnTo>
                  <a:pt x="42163" y="158496"/>
                </a:lnTo>
                <a:lnTo>
                  <a:pt x="43047" y="178309"/>
                </a:lnTo>
                <a:lnTo>
                  <a:pt x="56387" y="227584"/>
                </a:lnTo>
                <a:lnTo>
                  <a:pt x="84998" y="261213"/>
                </a:lnTo>
                <a:lnTo>
                  <a:pt x="125809" y="278971"/>
                </a:lnTo>
                <a:lnTo>
                  <a:pt x="155447" y="282321"/>
                </a:lnTo>
                <a:lnTo>
                  <a:pt x="168687" y="281680"/>
                </a:lnTo>
                <a:lnTo>
                  <a:pt x="207263" y="272161"/>
                </a:lnTo>
                <a:lnTo>
                  <a:pt x="245617" y="250317"/>
                </a:lnTo>
                <a:lnTo>
                  <a:pt x="245617" y="192912"/>
                </a:lnTo>
                <a:lnTo>
                  <a:pt x="154812" y="192912"/>
                </a:lnTo>
                <a:lnTo>
                  <a:pt x="154812" y="156591"/>
                </a:lnTo>
                <a:lnTo>
                  <a:pt x="285622" y="156463"/>
                </a:lnTo>
                <a:lnTo>
                  <a:pt x="285622" y="271018"/>
                </a:lnTo>
                <a:lnTo>
                  <a:pt x="239402" y="300325"/>
                </a:lnTo>
                <a:lnTo>
                  <a:pt x="191055" y="316166"/>
                </a:lnTo>
                <a:lnTo>
                  <a:pt x="157733" y="319150"/>
                </a:lnTo>
                <a:lnTo>
                  <a:pt x="135566" y="317936"/>
                </a:lnTo>
                <a:lnTo>
                  <a:pt x="94279" y="308221"/>
                </a:lnTo>
                <a:lnTo>
                  <a:pt x="57733" y="288909"/>
                </a:lnTo>
                <a:lnTo>
                  <a:pt x="29642" y="260715"/>
                </a:lnTo>
                <a:lnTo>
                  <a:pt x="10715" y="224401"/>
                </a:lnTo>
                <a:lnTo>
                  <a:pt x="1190" y="183253"/>
                </a:lnTo>
                <a:lnTo>
                  <a:pt x="0" y="161036"/>
                </a:lnTo>
                <a:lnTo>
                  <a:pt x="1188" y="138916"/>
                </a:lnTo>
                <a:lnTo>
                  <a:pt x="10662" y="96867"/>
                </a:lnTo>
                <a:lnTo>
                  <a:pt x="29378" y="58677"/>
                </a:lnTo>
                <a:lnTo>
                  <a:pt x="56481" y="29634"/>
                </a:lnTo>
                <a:lnTo>
                  <a:pt x="91535" y="10608"/>
                </a:lnTo>
                <a:lnTo>
                  <a:pt x="132302" y="1170"/>
                </a:lnTo>
                <a:lnTo>
                  <a:pt x="154685" y="0"/>
                </a:lnTo>
                <a:close/>
              </a:path>
            </a:pathLst>
          </a:custGeom>
          <a:ln w="12192">
            <a:solidFill>
              <a:srgbClr val="000000"/>
            </a:solidFill>
          </a:ln>
        </p:spPr>
        <p:txBody>
          <a:bodyPr wrap="square" lIns="0" tIns="0" rIns="0" bIns="0" rtlCol="0"/>
          <a:lstStyle/>
          <a:p>
            <a:endParaRPr/>
          </a:p>
        </p:txBody>
      </p:sp>
      <p:sp>
        <p:nvSpPr>
          <p:cNvPr id="66" name="object 66"/>
          <p:cNvSpPr/>
          <p:nvPr/>
        </p:nvSpPr>
        <p:spPr>
          <a:xfrm>
            <a:off x="4679950" y="943610"/>
            <a:ext cx="1177925" cy="391795"/>
          </a:xfrm>
          <a:custGeom>
            <a:avLst/>
            <a:gdLst/>
            <a:ahLst/>
            <a:cxnLst/>
            <a:rect l="l" t="t" r="r" b="b"/>
            <a:pathLst>
              <a:path w="1177925" h="391794">
                <a:moveTo>
                  <a:pt x="775335" y="77850"/>
                </a:moveTo>
                <a:lnTo>
                  <a:pt x="731265" y="77850"/>
                </a:lnTo>
                <a:lnTo>
                  <a:pt x="612775" y="386588"/>
                </a:lnTo>
                <a:lnTo>
                  <a:pt x="656082" y="386588"/>
                </a:lnTo>
                <a:lnTo>
                  <a:pt x="689990" y="293115"/>
                </a:lnTo>
                <a:lnTo>
                  <a:pt x="863442" y="293115"/>
                </a:lnTo>
                <a:lnTo>
                  <a:pt x="849823" y="259841"/>
                </a:lnTo>
                <a:lnTo>
                  <a:pt x="701801" y="259841"/>
                </a:lnTo>
                <a:lnTo>
                  <a:pt x="735711" y="169290"/>
                </a:lnTo>
                <a:lnTo>
                  <a:pt x="740810" y="154598"/>
                </a:lnTo>
                <a:lnTo>
                  <a:pt x="745267" y="139858"/>
                </a:lnTo>
                <a:lnTo>
                  <a:pt x="749105" y="125071"/>
                </a:lnTo>
                <a:lnTo>
                  <a:pt x="752348" y="110236"/>
                </a:lnTo>
                <a:lnTo>
                  <a:pt x="788590" y="110236"/>
                </a:lnTo>
                <a:lnTo>
                  <a:pt x="775335" y="77850"/>
                </a:lnTo>
                <a:close/>
              </a:path>
              <a:path w="1177925" h="391794">
                <a:moveTo>
                  <a:pt x="863442" y="293115"/>
                </a:moveTo>
                <a:lnTo>
                  <a:pt x="819150" y="293115"/>
                </a:lnTo>
                <a:lnTo>
                  <a:pt x="855090" y="386588"/>
                </a:lnTo>
                <a:lnTo>
                  <a:pt x="901700" y="386588"/>
                </a:lnTo>
                <a:lnTo>
                  <a:pt x="863442" y="293115"/>
                </a:lnTo>
                <a:close/>
              </a:path>
              <a:path w="1177925" h="391794">
                <a:moveTo>
                  <a:pt x="788590" y="110236"/>
                </a:moveTo>
                <a:lnTo>
                  <a:pt x="752348" y="110236"/>
                </a:lnTo>
                <a:lnTo>
                  <a:pt x="756423" y="123668"/>
                </a:lnTo>
                <a:lnTo>
                  <a:pt x="761428" y="138826"/>
                </a:lnTo>
                <a:lnTo>
                  <a:pt x="767385" y="155723"/>
                </a:lnTo>
                <a:lnTo>
                  <a:pt x="774319" y="174370"/>
                </a:lnTo>
                <a:lnTo>
                  <a:pt x="806450" y="259841"/>
                </a:lnTo>
                <a:lnTo>
                  <a:pt x="849823" y="259841"/>
                </a:lnTo>
                <a:lnTo>
                  <a:pt x="788590" y="110236"/>
                </a:lnTo>
                <a:close/>
              </a:path>
              <a:path w="1177925" h="391794">
                <a:moveTo>
                  <a:pt x="976122" y="77850"/>
                </a:moveTo>
                <a:lnTo>
                  <a:pt x="934212" y="77850"/>
                </a:lnTo>
                <a:lnTo>
                  <a:pt x="934212" y="386588"/>
                </a:lnTo>
                <a:lnTo>
                  <a:pt x="973454" y="386588"/>
                </a:lnTo>
                <a:lnTo>
                  <a:pt x="973454" y="144017"/>
                </a:lnTo>
                <a:lnTo>
                  <a:pt x="1020383" y="144017"/>
                </a:lnTo>
                <a:lnTo>
                  <a:pt x="976122" y="77850"/>
                </a:lnTo>
                <a:close/>
              </a:path>
              <a:path w="1177925" h="391794">
                <a:moveTo>
                  <a:pt x="1020383" y="144017"/>
                </a:moveTo>
                <a:lnTo>
                  <a:pt x="973454" y="144017"/>
                </a:lnTo>
                <a:lnTo>
                  <a:pt x="1135634" y="386588"/>
                </a:lnTo>
                <a:lnTo>
                  <a:pt x="1177544" y="386588"/>
                </a:lnTo>
                <a:lnTo>
                  <a:pt x="1177544" y="320293"/>
                </a:lnTo>
                <a:lnTo>
                  <a:pt x="1138301" y="320293"/>
                </a:lnTo>
                <a:lnTo>
                  <a:pt x="1020383" y="144017"/>
                </a:lnTo>
                <a:close/>
              </a:path>
              <a:path w="1177925" h="391794">
                <a:moveTo>
                  <a:pt x="1177544" y="77850"/>
                </a:moveTo>
                <a:lnTo>
                  <a:pt x="1138301" y="77850"/>
                </a:lnTo>
                <a:lnTo>
                  <a:pt x="1138301" y="320293"/>
                </a:lnTo>
                <a:lnTo>
                  <a:pt x="1177544" y="320293"/>
                </a:lnTo>
                <a:lnTo>
                  <a:pt x="1177544" y="77850"/>
                </a:lnTo>
                <a:close/>
              </a:path>
              <a:path w="1177925" h="391794">
                <a:moveTo>
                  <a:pt x="41910" y="77850"/>
                </a:moveTo>
                <a:lnTo>
                  <a:pt x="0" y="77850"/>
                </a:lnTo>
                <a:lnTo>
                  <a:pt x="0" y="386588"/>
                </a:lnTo>
                <a:lnTo>
                  <a:pt x="39242" y="386588"/>
                </a:lnTo>
                <a:lnTo>
                  <a:pt x="39242" y="144017"/>
                </a:lnTo>
                <a:lnTo>
                  <a:pt x="86171" y="144017"/>
                </a:lnTo>
                <a:lnTo>
                  <a:pt x="41910" y="77850"/>
                </a:lnTo>
                <a:close/>
              </a:path>
              <a:path w="1177925" h="391794">
                <a:moveTo>
                  <a:pt x="86171" y="144017"/>
                </a:moveTo>
                <a:lnTo>
                  <a:pt x="39242" y="144017"/>
                </a:lnTo>
                <a:lnTo>
                  <a:pt x="201422" y="386588"/>
                </a:lnTo>
                <a:lnTo>
                  <a:pt x="243332" y="386588"/>
                </a:lnTo>
                <a:lnTo>
                  <a:pt x="243332" y="320293"/>
                </a:lnTo>
                <a:lnTo>
                  <a:pt x="204088" y="320293"/>
                </a:lnTo>
                <a:lnTo>
                  <a:pt x="86171" y="144017"/>
                </a:lnTo>
                <a:close/>
              </a:path>
              <a:path w="1177925" h="391794">
                <a:moveTo>
                  <a:pt x="243332" y="77850"/>
                </a:moveTo>
                <a:lnTo>
                  <a:pt x="204088" y="77850"/>
                </a:lnTo>
                <a:lnTo>
                  <a:pt x="204088" y="320293"/>
                </a:lnTo>
                <a:lnTo>
                  <a:pt x="243332" y="320293"/>
                </a:lnTo>
                <a:lnTo>
                  <a:pt x="243332" y="77850"/>
                </a:lnTo>
                <a:close/>
              </a:path>
              <a:path w="1177925" h="391794">
                <a:moveTo>
                  <a:pt x="455675" y="72643"/>
                </a:moveTo>
                <a:lnTo>
                  <a:pt x="412241" y="77342"/>
                </a:lnTo>
                <a:lnTo>
                  <a:pt x="374141" y="91566"/>
                </a:lnTo>
                <a:lnTo>
                  <a:pt x="342884" y="115538"/>
                </a:lnTo>
                <a:lnTo>
                  <a:pt x="319913" y="149605"/>
                </a:lnTo>
                <a:lnTo>
                  <a:pt x="305736" y="190166"/>
                </a:lnTo>
                <a:lnTo>
                  <a:pt x="300989" y="233679"/>
                </a:lnTo>
                <a:lnTo>
                  <a:pt x="302180" y="255897"/>
                </a:lnTo>
                <a:lnTo>
                  <a:pt x="311705" y="297045"/>
                </a:lnTo>
                <a:lnTo>
                  <a:pt x="330632" y="333359"/>
                </a:lnTo>
                <a:lnTo>
                  <a:pt x="358723" y="361553"/>
                </a:lnTo>
                <a:lnTo>
                  <a:pt x="395269" y="380865"/>
                </a:lnTo>
                <a:lnTo>
                  <a:pt x="436556" y="390580"/>
                </a:lnTo>
                <a:lnTo>
                  <a:pt x="458724" y="391794"/>
                </a:lnTo>
                <a:lnTo>
                  <a:pt x="475486" y="391052"/>
                </a:lnTo>
                <a:lnTo>
                  <a:pt x="524510" y="379729"/>
                </a:lnTo>
                <a:lnTo>
                  <a:pt x="571378" y="354964"/>
                </a:lnTo>
                <a:lnTo>
                  <a:pt x="456438" y="354964"/>
                </a:lnTo>
                <a:lnTo>
                  <a:pt x="441392" y="354129"/>
                </a:lnTo>
                <a:lnTo>
                  <a:pt x="398779" y="341502"/>
                </a:lnTo>
                <a:lnTo>
                  <a:pt x="365311" y="313231"/>
                </a:lnTo>
                <a:lnTo>
                  <a:pt x="346694" y="269065"/>
                </a:lnTo>
                <a:lnTo>
                  <a:pt x="343245" y="229107"/>
                </a:lnTo>
                <a:lnTo>
                  <a:pt x="343892" y="214685"/>
                </a:lnTo>
                <a:lnTo>
                  <a:pt x="354964" y="169037"/>
                </a:lnTo>
                <a:lnTo>
                  <a:pt x="381180" y="131937"/>
                </a:lnTo>
                <a:lnTo>
                  <a:pt x="418083" y="112337"/>
                </a:lnTo>
                <a:lnTo>
                  <a:pt x="455802" y="107568"/>
                </a:lnTo>
                <a:lnTo>
                  <a:pt x="552976" y="107568"/>
                </a:lnTo>
                <a:lnTo>
                  <a:pt x="550167" y="104495"/>
                </a:lnTo>
                <a:lnTo>
                  <a:pt x="516127" y="83438"/>
                </a:lnTo>
                <a:lnTo>
                  <a:pt x="471961" y="73312"/>
                </a:lnTo>
                <a:lnTo>
                  <a:pt x="455675" y="72643"/>
                </a:lnTo>
                <a:close/>
              </a:path>
              <a:path w="1177925" h="391794">
                <a:moveTo>
                  <a:pt x="586613" y="229107"/>
                </a:moveTo>
                <a:lnTo>
                  <a:pt x="455802" y="229235"/>
                </a:lnTo>
                <a:lnTo>
                  <a:pt x="455802" y="265556"/>
                </a:lnTo>
                <a:lnTo>
                  <a:pt x="546608" y="265556"/>
                </a:lnTo>
                <a:lnTo>
                  <a:pt x="546608" y="322961"/>
                </a:lnTo>
                <a:lnTo>
                  <a:pt x="508253" y="344804"/>
                </a:lnTo>
                <a:lnTo>
                  <a:pt x="469677" y="354324"/>
                </a:lnTo>
                <a:lnTo>
                  <a:pt x="456438" y="354964"/>
                </a:lnTo>
                <a:lnTo>
                  <a:pt x="571378" y="354964"/>
                </a:lnTo>
                <a:lnTo>
                  <a:pt x="586613" y="343662"/>
                </a:lnTo>
                <a:lnTo>
                  <a:pt x="586613" y="229107"/>
                </a:lnTo>
                <a:close/>
              </a:path>
              <a:path w="1177925" h="391794">
                <a:moveTo>
                  <a:pt x="552976" y="107568"/>
                </a:moveTo>
                <a:lnTo>
                  <a:pt x="455802" y="107568"/>
                </a:lnTo>
                <a:lnTo>
                  <a:pt x="467254" y="108071"/>
                </a:lnTo>
                <a:lnTo>
                  <a:pt x="478170" y="109585"/>
                </a:lnTo>
                <a:lnTo>
                  <a:pt x="515318" y="125110"/>
                </a:lnTo>
                <a:lnTo>
                  <a:pt x="541438" y="163183"/>
                </a:lnTo>
                <a:lnTo>
                  <a:pt x="545084" y="174370"/>
                </a:lnTo>
                <a:lnTo>
                  <a:pt x="582040" y="164211"/>
                </a:lnTo>
                <a:lnTo>
                  <a:pt x="577566" y="149348"/>
                </a:lnTo>
                <a:lnTo>
                  <a:pt x="572150" y="135985"/>
                </a:lnTo>
                <a:lnTo>
                  <a:pt x="565806" y="124098"/>
                </a:lnTo>
                <a:lnTo>
                  <a:pt x="558546" y="113664"/>
                </a:lnTo>
                <a:lnTo>
                  <a:pt x="552976" y="107568"/>
                </a:lnTo>
                <a:close/>
              </a:path>
              <a:path w="1177925" h="391794">
                <a:moveTo>
                  <a:pt x="771905" y="0"/>
                </a:moveTo>
                <a:lnTo>
                  <a:pt x="731520" y="0"/>
                </a:lnTo>
                <a:lnTo>
                  <a:pt x="686053" y="58927"/>
                </a:lnTo>
                <a:lnTo>
                  <a:pt x="729361" y="58927"/>
                </a:lnTo>
                <a:lnTo>
                  <a:pt x="753237" y="23113"/>
                </a:lnTo>
                <a:lnTo>
                  <a:pt x="790486" y="23113"/>
                </a:lnTo>
                <a:lnTo>
                  <a:pt x="771905" y="0"/>
                </a:lnTo>
                <a:close/>
              </a:path>
              <a:path w="1177925" h="391794">
                <a:moveTo>
                  <a:pt x="790486" y="23113"/>
                </a:moveTo>
                <a:lnTo>
                  <a:pt x="753237" y="23113"/>
                </a:lnTo>
                <a:lnTo>
                  <a:pt x="776351" y="58927"/>
                </a:lnTo>
                <a:lnTo>
                  <a:pt x="819276" y="58927"/>
                </a:lnTo>
                <a:lnTo>
                  <a:pt x="790486" y="23113"/>
                </a:lnTo>
                <a:close/>
              </a:path>
            </a:pathLst>
          </a:custGeom>
          <a:solidFill>
            <a:srgbClr val="0000FF"/>
          </a:solidFill>
        </p:spPr>
        <p:txBody>
          <a:bodyPr wrap="square" lIns="0" tIns="0" rIns="0" bIns="0" rtlCol="0"/>
          <a:lstStyle/>
          <a:p>
            <a:endParaRPr/>
          </a:p>
        </p:txBody>
      </p:sp>
      <p:sp>
        <p:nvSpPr>
          <p:cNvPr id="67" name="object 67"/>
          <p:cNvSpPr/>
          <p:nvPr/>
        </p:nvSpPr>
        <p:spPr>
          <a:xfrm>
            <a:off x="5375655" y="1047750"/>
            <a:ext cx="116840" cy="161798"/>
          </a:xfrm>
          <a:prstGeom prst="rect">
            <a:avLst/>
          </a:prstGeom>
          <a:blipFill>
            <a:blip r:embed="rId9" cstate="print"/>
            <a:stretch>
              <a:fillRect/>
            </a:stretch>
          </a:blipFill>
        </p:spPr>
        <p:txBody>
          <a:bodyPr wrap="square" lIns="0" tIns="0" rIns="0" bIns="0" rtlCol="0"/>
          <a:lstStyle/>
          <a:p>
            <a:endParaRPr/>
          </a:p>
        </p:txBody>
      </p:sp>
      <p:sp>
        <p:nvSpPr>
          <p:cNvPr id="68" name="object 68"/>
          <p:cNvSpPr/>
          <p:nvPr/>
        </p:nvSpPr>
        <p:spPr>
          <a:xfrm>
            <a:off x="5614161" y="1021461"/>
            <a:ext cx="243840" cy="309245"/>
          </a:xfrm>
          <a:custGeom>
            <a:avLst/>
            <a:gdLst/>
            <a:ahLst/>
            <a:cxnLst/>
            <a:rect l="l" t="t" r="r" b="b"/>
            <a:pathLst>
              <a:path w="243839" h="309244">
                <a:moveTo>
                  <a:pt x="0" y="0"/>
                </a:moveTo>
                <a:lnTo>
                  <a:pt x="41910" y="0"/>
                </a:lnTo>
                <a:lnTo>
                  <a:pt x="204088" y="242442"/>
                </a:lnTo>
                <a:lnTo>
                  <a:pt x="204088" y="0"/>
                </a:lnTo>
                <a:lnTo>
                  <a:pt x="243332" y="0"/>
                </a:lnTo>
                <a:lnTo>
                  <a:pt x="243332" y="308737"/>
                </a:lnTo>
                <a:lnTo>
                  <a:pt x="201422" y="308737"/>
                </a:lnTo>
                <a:lnTo>
                  <a:pt x="39242" y="66166"/>
                </a:lnTo>
                <a:lnTo>
                  <a:pt x="39242" y="308737"/>
                </a:lnTo>
                <a:lnTo>
                  <a:pt x="0" y="308737"/>
                </a:lnTo>
                <a:lnTo>
                  <a:pt x="0" y="0"/>
                </a:lnTo>
                <a:close/>
              </a:path>
            </a:pathLst>
          </a:custGeom>
          <a:ln w="12192">
            <a:solidFill>
              <a:srgbClr val="000000"/>
            </a:solidFill>
          </a:ln>
        </p:spPr>
        <p:txBody>
          <a:bodyPr wrap="square" lIns="0" tIns="0" rIns="0" bIns="0" rtlCol="0"/>
          <a:lstStyle/>
          <a:p>
            <a:endParaRPr/>
          </a:p>
        </p:txBody>
      </p:sp>
      <p:sp>
        <p:nvSpPr>
          <p:cNvPr id="69" name="object 69"/>
          <p:cNvSpPr/>
          <p:nvPr/>
        </p:nvSpPr>
        <p:spPr>
          <a:xfrm>
            <a:off x="5292725" y="1021461"/>
            <a:ext cx="288925" cy="309245"/>
          </a:xfrm>
          <a:custGeom>
            <a:avLst/>
            <a:gdLst/>
            <a:ahLst/>
            <a:cxnLst/>
            <a:rect l="l" t="t" r="r" b="b"/>
            <a:pathLst>
              <a:path w="288925" h="309244">
                <a:moveTo>
                  <a:pt x="118490" y="0"/>
                </a:moveTo>
                <a:lnTo>
                  <a:pt x="162560" y="0"/>
                </a:lnTo>
                <a:lnTo>
                  <a:pt x="288925" y="308737"/>
                </a:lnTo>
                <a:lnTo>
                  <a:pt x="242315" y="308737"/>
                </a:lnTo>
                <a:lnTo>
                  <a:pt x="206375" y="215264"/>
                </a:lnTo>
                <a:lnTo>
                  <a:pt x="77215" y="215264"/>
                </a:lnTo>
                <a:lnTo>
                  <a:pt x="43307" y="308737"/>
                </a:lnTo>
                <a:lnTo>
                  <a:pt x="0" y="308737"/>
                </a:lnTo>
                <a:lnTo>
                  <a:pt x="118490" y="0"/>
                </a:lnTo>
                <a:close/>
              </a:path>
            </a:pathLst>
          </a:custGeom>
          <a:ln w="12192">
            <a:solidFill>
              <a:srgbClr val="000000"/>
            </a:solidFill>
          </a:ln>
        </p:spPr>
        <p:txBody>
          <a:bodyPr wrap="square" lIns="0" tIns="0" rIns="0" bIns="0" rtlCol="0"/>
          <a:lstStyle/>
          <a:p>
            <a:endParaRPr/>
          </a:p>
        </p:txBody>
      </p:sp>
      <p:sp>
        <p:nvSpPr>
          <p:cNvPr id="70" name="object 70"/>
          <p:cNvSpPr/>
          <p:nvPr/>
        </p:nvSpPr>
        <p:spPr>
          <a:xfrm>
            <a:off x="4679950" y="1021461"/>
            <a:ext cx="243840" cy="309245"/>
          </a:xfrm>
          <a:custGeom>
            <a:avLst/>
            <a:gdLst/>
            <a:ahLst/>
            <a:cxnLst/>
            <a:rect l="l" t="t" r="r" b="b"/>
            <a:pathLst>
              <a:path w="243839" h="309244">
                <a:moveTo>
                  <a:pt x="0" y="0"/>
                </a:moveTo>
                <a:lnTo>
                  <a:pt x="41910" y="0"/>
                </a:lnTo>
                <a:lnTo>
                  <a:pt x="204088" y="242442"/>
                </a:lnTo>
                <a:lnTo>
                  <a:pt x="204088" y="0"/>
                </a:lnTo>
                <a:lnTo>
                  <a:pt x="243332" y="0"/>
                </a:lnTo>
                <a:lnTo>
                  <a:pt x="243332" y="308737"/>
                </a:lnTo>
                <a:lnTo>
                  <a:pt x="201422" y="308737"/>
                </a:lnTo>
                <a:lnTo>
                  <a:pt x="39242" y="66166"/>
                </a:lnTo>
                <a:lnTo>
                  <a:pt x="39242" y="308737"/>
                </a:lnTo>
                <a:lnTo>
                  <a:pt x="0" y="308737"/>
                </a:lnTo>
                <a:lnTo>
                  <a:pt x="0" y="0"/>
                </a:lnTo>
                <a:close/>
              </a:path>
            </a:pathLst>
          </a:custGeom>
          <a:ln w="12192">
            <a:solidFill>
              <a:srgbClr val="000000"/>
            </a:solidFill>
          </a:ln>
        </p:spPr>
        <p:txBody>
          <a:bodyPr wrap="square" lIns="0" tIns="0" rIns="0" bIns="0" rtlCol="0"/>
          <a:lstStyle/>
          <a:p>
            <a:endParaRPr/>
          </a:p>
        </p:txBody>
      </p:sp>
      <p:sp>
        <p:nvSpPr>
          <p:cNvPr id="71" name="object 71"/>
          <p:cNvSpPr/>
          <p:nvPr/>
        </p:nvSpPr>
        <p:spPr>
          <a:xfrm>
            <a:off x="4980940" y="1016253"/>
            <a:ext cx="285750" cy="319405"/>
          </a:xfrm>
          <a:custGeom>
            <a:avLst/>
            <a:gdLst/>
            <a:ahLst/>
            <a:cxnLst/>
            <a:rect l="l" t="t" r="r" b="b"/>
            <a:pathLst>
              <a:path w="285750" h="319405">
                <a:moveTo>
                  <a:pt x="154686" y="0"/>
                </a:moveTo>
                <a:lnTo>
                  <a:pt x="201209" y="6054"/>
                </a:lnTo>
                <a:lnTo>
                  <a:pt x="239299" y="23764"/>
                </a:lnTo>
                <a:lnTo>
                  <a:pt x="271160" y="63341"/>
                </a:lnTo>
                <a:lnTo>
                  <a:pt x="281050" y="91567"/>
                </a:lnTo>
                <a:lnTo>
                  <a:pt x="244094" y="101726"/>
                </a:lnTo>
                <a:lnTo>
                  <a:pt x="240448" y="90539"/>
                </a:lnTo>
                <a:lnTo>
                  <a:pt x="236362" y="80613"/>
                </a:lnTo>
                <a:lnTo>
                  <a:pt x="206408" y="47408"/>
                </a:lnTo>
                <a:lnTo>
                  <a:pt x="166264" y="35427"/>
                </a:lnTo>
                <a:lnTo>
                  <a:pt x="154812" y="34925"/>
                </a:lnTo>
                <a:lnTo>
                  <a:pt x="141287" y="35450"/>
                </a:lnTo>
                <a:lnTo>
                  <a:pt x="96712" y="48053"/>
                </a:lnTo>
                <a:lnTo>
                  <a:pt x="67530" y="73032"/>
                </a:lnTo>
                <a:lnTo>
                  <a:pt x="48807" y="110990"/>
                </a:lnTo>
                <a:lnTo>
                  <a:pt x="42163" y="158496"/>
                </a:lnTo>
                <a:lnTo>
                  <a:pt x="43047" y="178309"/>
                </a:lnTo>
                <a:lnTo>
                  <a:pt x="56387" y="227584"/>
                </a:lnTo>
                <a:lnTo>
                  <a:pt x="84998" y="261213"/>
                </a:lnTo>
                <a:lnTo>
                  <a:pt x="125761" y="278971"/>
                </a:lnTo>
                <a:lnTo>
                  <a:pt x="155448" y="282321"/>
                </a:lnTo>
                <a:lnTo>
                  <a:pt x="168687" y="281680"/>
                </a:lnTo>
                <a:lnTo>
                  <a:pt x="207263" y="272161"/>
                </a:lnTo>
                <a:lnTo>
                  <a:pt x="245618" y="250317"/>
                </a:lnTo>
                <a:lnTo>
                  <a:pt x="245618" y="192912"/>
                </a:lnTo>
                <a:lnTo>
                  <a:pt x="154812" y="192912"/>
                </a:lnTo>
                <a:lnTo>
                  <a:pt x="154812" y="156591"/>
                </a:lnTo>
                <a:lnTo>
                  <a:pt x="285623" y="156463"/>
                </a:lnTo>
                <a:lnTo>
                  <a:pt x="285623" y="271018"/>
                </a:lnTo>
                <a:lnTo>
                  <a:pt x="239402" y="300325"/>
                </a:lnTo>
                <a:lnTo>
                  <a:pt x="191055" y="316166"/>
                </a:lnTo>
                <a:lnTo>
                  <a:pt x="157734" y="319150"/>
                </a:lnTo>
                <a:lnTo>
                  <a:pt x="135566" y="317936"/>
                </a:lnTo>
                <a:lnTo>
                  <a:pt x="94279" y="308221"/>
                </a:lnTo>
                <a:lnTo>
                  <a:pt x="57733" y="288909"/>
                </a:lnTo>
                <a:lnTo>
                  <a:pt x="29642" y="260715"/>
                </a:lnTo>
                <a:lnTo>
                  <a:pt x="10715" y="224401"/>
                </a:lnTo>
                <a:lnTo>
                  <a:pt x="1190" y="183253"/>
                </a:lnTo>
                <a:lnTo>
                  <a:pt x="0" y="161036"/>
                </a:lnTo>
                <a:lnTo>
                  <a:pt x="1188" y="138916"/>
                </a:lnTo>
                <a:lnTo>
                  <a:pt x="10662" y="96867"/>
                </a:lnTo>
                <a:lnTo>
                  <a:pt x="29378" y="58677"/>
                </a:lnTo>
                <a:lnTo>
                  <a:pt x="56481" y="29634"/>
                </a:lnTo>
                <a:lnTo>
                  <a:pt x="91535" y="10608"/>
                </a:lnTo>
                <a:lnTo>
                  <a:pt x="132302" y="1170"/>
                </a:lnTo>
                <a:lnTo>
                  <a:pt x="154686" y="0"/>
                </a:lnTo>
                <a:close/>
              </a:path>
            </a:pathLst>
          </a:custGeom>
          <a:ln w="12192">
            <a:solidFill>
              <a:srgbClr val="000000"/>
            </a:solidFill>
          </a:ln>
        </p:spPr>
        <p:txBody>
          <a:bodyPr wrap="square" lIns="0" tIns="0" rIns="0" bIns="0" rtlCol="0"/>
          <a:lstStyle/>
          <a:p>
            <a:endParaRPr/>
          </a:p>
        </p:txBody>
      </p:sp>
      <p:sp>
        <p:nvSpPr>
          <p:cNvPr id="72" name="object 72"/>
          <p:cNvSpPr/>
          <p:nvPr/>
        </p:nvSpPr>
        <p:spPr>
          <a:xfrm>
            <a:off x="5359908" y="937513"/>
            <a:ext cx="145415" cy="71120"/>
          </a:xfrm>
          <a:prstGeom prst="rect">
            <a:avLst/>
          </a:prstGeom>
          <a:blipFill>
            <a:blip r:embed="rId14" cstate="print"/>
            <a:stretch>
              <a:fillRect/>
            </a:stretch>
          </a:blipFill>
        </p:spPr>
        <p:txBody>
          <a:bodyPr wrap="square" lIns="0" tIns="0" rIns="0" bIns="0" rtlCol="0"/>
          <a:lstStyle/>
          <a:p>
            <a:endParaRPr/>
          </a:p>
        </p:txBody>
      </p:sp>
      <p:sp>
        <p:nvSpPr>
          <p:cNvPr id="73" name="object 73"/>
          <p:cNvSpPr/>
          <p:nvPr/>
        </p:nvSpPr>
        <p:spPr>
          <a:xfrm>
            <a:off x="6047232" y="943610"/>
            <a:ext cx="565150" cy="386715"/>
          </a:xfrm>
          <a:custGeom>
            <a:avLst/>
            <a:gdLst/>
            <a:ahLst/>
            <a:cxnLst/>
            <a:rect l="l" t="t" r="r" b="b"/>
            <a:pathLst>
              <a:path w="565150" h="386715">
                <a:moveTo>
                  <a:pt x="438276" y="77850"/>
                </a:moveTo>
                <a:lnTo>
                  <a:pt x="394207" y="77850"/>
                </a:lnTo>
                <a:lnTo>
                  <a:pt x="275716" y="386588"/>
                </a:lnTo>
                <a:lnTo>
                  <a:pt x="319023" y="386588"/>
                </a:lnTo>
                <a:lnTo>
                  <a:pt x="352932" y="293115"/>
                </a:lnTo>
                <a:lnTo>
                  <a:pt x="526384" y="293115"/>
                </a:lnTo>
                <a:lnTo>
                  <a:pt x="512765" y="259841"/>
                </a:lnTo>
                <a:lnTo>
                  <a:pt x="364743" y="259841"/>
                </a:lnTo>
                <a:lnTo>
                  <a:pt x="398652" y="169290"/>
                </a:lnTo>
                <a:lnTo>
                  <a:pt x="403752" y="154598"/>
                </a:lnTo>
                <a:lnTo>
                  <a:pt x="408209" y="139858"/>
                </a:lnTo>
                <a:lnTo>
                  <a:pt x="412047" y="125071"/>
                </a:lnTo>
                <a:lnTo>
                  <a:pt x="415289" y="110236"/>
                </a:lnTo>
                <a:lnTo>
                  <a:pt x="451532" y="110236"/>
                </a:lnTo>
                <a:lnTo>
                  <a:pt x="438276" y="77850"/>
                </a:lnTo>
                <a:close/>
              </a:path>
              <a:path w="565150" h="386715">
                <a:moveTo>
                  <a:pt x="526384" y="293115"/>
                </a:moveTo>
                <a:lnTo>
                  <a:pt x="482091" y="293115"/>
                </a:lnTo>
                <a:lnTo>
                  <a:pt x="518033" y="386588"/>
                </a:lnTo>
                <a:lnTo>
                  <a:pt x="564641" y="386588"/>
                </a:lnTo>
                <a:lnTo>
                  <a:pt x="526384" y="293115"/>
                </a:lnTo>
                <a:close/>
              </a:path>
              <a:path w="565150" h="386715">
                <a:moveTo>
                  <a:pt x="451532" y="110236"/>
                </a:moveTo>
                <a:lnTo>
                  <a:pt x="415289" y="110236"/>
                </a:lnTo>
                <a:lnTo>
                  <a:pt x="419365" y="123668"/>
                </a:lnTo>
                <a:lnTo>
                  <a:pt x="424370" y="138826"/>
                </a:lnTo>
                <a:lnTo>
                  <a:pt x="430327" y="155723"/>
                </a:lnTo>
                <a:lnTo>
                  <a:pt x="437260" y="174370"/>
                </a:lnTo>
                <a:lnTo>
                  <a:pt x="469391" y="259841"/>
                </a:lnTo>
                <a:lnTo>
                  <a:pt x="512765" y="259841"/>
                </a:lnTo>
                <a:lnTo>
                  <a:pt x="451532" y="110236"/>
                </a:lnTo>
                <a:close/>
              </a:path>
              <a:path w="565150" h="386715">
                <a:moveTo>
                  <a:pt x="40766" y="77850"/>
                </a:moveTo>
                <a:lnTo>
                  <a:pt x="0" y="77850"/>
                </a:lnTo>
                <a:lnTo>
                  <a:pt x="0" y="386588"/>
                </a:lnTo>
                <a:lnTo>
                  <a:pt x="40766" y="386588"/>
                </a:lnTo>
                <a:lnTo>
                  <a:pt x="40766" y="241045"/>
                </a:lnTo>
                <a:lnTo>
                  <a:pt x="242188" y="241045"/>
                </a:lnTo>
                <a:lnTo>
                  <a:pt x="242188" y="204597"/>
                </a:lnTo>
                <a:lnTo>
                  <a:pt x="40766" y="204597"/>
                </a:lnTo>
                <a:lnTo>
                  <a:pt x="40766" y="77850"/>
                </a:lnTo>
                <a:close/>
              </a:path>
              <a:path w="565150" h="386715">
                <a:moveTo>
                  <a:pt x="242188" y="241045"/>
                </a:moveTo>
                <a:lnTo>
                  <a:pt x="201294" y="241045"/>
                </a:lnTo>
                <a:lnTo>
                  <a:pt x="201294" y="386588"/>
                </a:lnTo>
                <a:lnTo>
                  <a:pt x="242188" y="386588"/>
                </a:lnTo>
                <a:lnTo>
                  <a:pt x="242188" y="241045"/>
                </a:lnTo>
                <a:close/>
              </a:path>
              <a:path w="565150" h="386715">
                <a:moveTo>
                  <a:pt x="242188" y="77850"/>
                </a:moveTo>
                <a:lnTo>
                  <a:pt x="201294" y="77850"/>
                </a:lnTo>
                <a:lnTo>
                  <a:pt x="201294" y="204597"/>
                </a:lnTo>
                <a:lnTo>
                  <a:pt x="242188" y="204597"/>
                </a:lnTo>
                <a:lnTo>
                  <a:pt x="242188" y="77850"/>
                </a:lnTo>
                <a:close/>
              </a:path>
              <a:path w="565150" h="386715">
                <a:moveTo>
                  <a:pt x="421385" y="0"/>
                </a:moveTo>
                <a:lnTo>
                  <a:pt x="370713" y="0"/>
                </a:lnTo>
                <a:lnTo>
                  <a:pt x="419353" y="58927"/>
                </a:lnTo>
                <a:lnTo>
                  <a:pt x="449833" y="58927"/>
                </a:lnTo>
                <a:lnTo>
                  <a:pt x="421385" y="0"/>
                </a:lnTo>
                <a:close/>
              </a:path>
            </a:pathLst>
          </a:custGeom>
          <a:solidFill>
            <a:srgbClr val="0000FF"/>
          </a:solidFill>
        </p:spPr>
        <p:txBody>
          <a:bodyPr wrap="square" lIns="0" tIns="0" rIns="0" bIns="0" rtlCol="0"/>
          <a:lstStyle/>
          <a:p>
            <a:endParaRPr/>
          </a:p>
        </p:txBody>
      </p:sp>
      <p:sp>
        <p:nvSpPr>
          <p:cNvPr id="74" name="object 74"/>
          <p:cNvSpPr/>
          <p:nvPr/>
        </p:nvSpPr>
        <p:spPr>
          <a:xfrm>
            <a:off x="6405879" y="1047750"/>
            <a:ext cx="116840" cy="161798"/>
          </a:xfrm>
          <a:prstGeom prst="rect">
            <a:avLst/>
          </a:prstGeom>
          <a:blipFill>
            <a:blip r:embed="rId13" cstate="print"/>
            <a:stretch>
              <a:fillRect/>
            </a:stretch>
          </a:blipFill>
        </p:spPr>
        <p:txBody>
          <a:bodyPr wrap="square" lIns="0" tIns="0" rIns="0" bIns="0" rtlCol="0"/>
          <a:lstStyle/>
          <a:p>
            <a:endParaRPr/>
          </a:p>
        </p:txBody>
      </p:sp>
      <p:sp>
        <p:nvSpPr>
          <p:cNvPr id="75" name="object 75"/>
          <p:cNvSpPr/>
          <p:nvPr/>
        </p:nvSpPr>
        <p:spPr>
          <a:xfrm>
            <a:off x="6322948" y="1021461"/>
            <a:ext cx="288925" cy="309245"/>
          </a:xfrm>
          <a:custGeom>
            <a:avLst/>
            <a:gdLst/>
            <a:ahLst/>
            <a:cxnLst/>
            <a:rect l="l" t="t" r="r" b="b"/>
            <a:pathLst>
              <a:path w="288925" h="309244">
                <a:moveTo>
                  <a:pt x="118490" y="0"/>
                </a:moveTo>
                <a:lnTo>
                  <a:pt x="162560" y="0"/>
                </a:lnTo>
                <a:lnTo>
                  <a:pt x="288925" y="308737"/>
                </a:lnTo>
                <a:lnTo>
                  <a:pt x="242316" y="308737"/>
                </a:lnTo>
                <a:lnTo>
                  <a:pt x="206375" y="215264"/>
                </a:lnTo>
                <a:lnTo>
                  <a:pt x="77215" y="215264"/>
                </a:lnTo>
                <a:lnTo>
                  <a:pt x="43306" y="308737"/>
                </a:lnTo>
                <a:lnTo>
                  <a:pt x="0" y="308737"/>
                </a:lnTo>
                <a:lnTo>
                  <a:pt x="118490" y="0"/>
                </a:lnTo>
                <a:close/>
              </a:path>
            </a:pathLst>
          </a:custGeom>
          <a:ln w="12192">
            <a:solidFill>
              <a:srgbClr val="000000"/>
            </a:solidFill>
          </a:ln>
        </p:spPr>
        <p:txBody>
          <a:bodyPr wrap="square" lIns="0" tIns="0" rIns="0" bIns="0" rtlCol="0"/>
          <a:lstStyle/>
          <a:p>
            <a:endParaRPr/>
          </a:p>
        </p:txBody>
      </p:sp>
      <p:sp>
        <p:nvSpPr>
          <p:cNvPr id="76" name="object 76"/>
          <p:cNvSpPr/>
          <p:nvPr/>
        </p:nvSpPr>
        <p:spPr>
          <a:xfrm>
            <a:off x="6047232" y="1021461"/>
            <a:ext cx="242570" cy="309245"/>
          </a:xfrm>
          <a:custGeom>
            <a:avLst/>
            <a:gdLst/>
            <a:ahLst/>
            <a:cxnLst/>
            <a:rect l="l" t="t" r="r" b="b"/>
            <a:pathLst>
              <a:path w="242570" h="309244">
                <a:moveTo>
                  <a:pt x="0" y="0"/>
                </a:moveTo>
                <a:lnTo>
                  <a:pt x="40766" y="0"/>
                </a:lnTo>
                <a:lnTo>
                  <a:pt x="40766" y="126746"/>
                </a:lnTo>
                <a:lnTo>
                  <a:pt x="201294" y="126746"/>
                </a:lnTo>
                <a:lnTo>
                  <a:pt x="201294" y="0"/>
                </a:lnTo>
                <a:lnTo>
                  <a:pt x="242188" y="0"/>
                </a:lnTo>
                <a:lnTo>
                  <a:pt x="242188" y="308737"/>
                </a:lnTo>
                <a:lnTo>
                  <a:pt x="201294" y="308737"/>
                </a:lnTo>
                <a:lnTo>
                  <a:pt x="201294" y="163194"/>
                </a:lnTo>
                <a:lnTo>
                  <a:pt x="40766" y="163194"/>
                </a:lnTo>
                <a:lnTo>
                  <a:pt x="40766" y="308737"/>
                </a:lnTo>
                <a:lnTo>
                  <a:pt x="0" y="308737"/>
                </a:lnTo>
                <a:lnTo>
                  <a:pt x="0" y="0"/>
                </a:lnTo>
                <a:close/>
              </a:path>
            </a:pathLst>
          </a:custGeom>
          <a:ln w="12192">
            <a:solidFill>
              <a:srgbClr val="000000"/>
            </a:solidFill>
          </a:ln>
        </p:spPr>
        <p:txBody>
          <a:bodyPr wrap="square" lIns="0" tIns="0" rIns="0" bIns="0" rtlCol="0"/>
          <a:lstStyle/>
          <a:p>
            <a:endParaRPr/>
          </a:p>
        </p:txBody>
      </p:sp>
      <p:sp>
        <p:nvSpPr>
          <p:cNvPr id="77" name="object 77"/>
          <p:cNvSpPr/>
          <p:nvPr/>
        </p:nvSpPr>
        <p:spPr>
          <a:xfrm>
            <a:off x="6417945" y="943610"/>
            <a:ext cx="79375" cy="59055"/>
          </a:xfrm>
          <a:custGeom>
            <a:avLst/>
            <a:gdLst/>
            <a:ahLst/>
            <a:cxnLst/>
            <a:rect l="l" t="t" r="r" b="b"/>
            <a:pathLst>
              <a:path w="79375" h="59055">
                <a:moveTo>
                  <a:pt x="0" y="0"/>
                </a:moveTo>
                <a:lnTo>
                  <a:pt x="50672" y="0"/>
                </a:lnTo>
                <a:lnTo>
                  <a:pt x="79120" y="58927"/>
                </a:lnTo>
                <a:lnTo>
                  <a:pt x="48640" y="58927"/>
                </a:lnTo>
                <a:lnTo>
                  <a:pt x="0" y="0"/>
                </a:lnTo>
                <a:close/>
              </a:path>
            </a:pathLst>
          </a:custGeom>
          <a:ln w="12192">
            <a:solidFill>
              <a:srgbClr val="000000"/>
            </a:solidFill>
          </a:ln>
        </p:spPr>
        <p:txBody>
          <a:bodyPr wrap="square" lIns="0" tIns="0" rIns="0" bIns="0" rtlCol="0"/>
          <a:lstStyle/>
          <a:p>
            <a:endParaRPr/>
          </a:p>
        </p:txBody>
      </p:sp>
      <p:sp>
        <p:nvSpPr>
          <p:cNvPr id="78" name="object 78"/>
          <p:cNvSpPr/>
          <p:nvPr/>
        </p:nvSpPr>
        <p:spPr>
          <a:xfrm>
            <a:off x="6644385" y="1016253"/>
            <a:ext cx="586740" cy="319405"/>
          </a:xfrm>
          <a:custGeom>
            <a:avLst/>
            <a:gdLst/>
            <a:ahLst/>
            <a:cxnLst/>
            <a:rect l="l" t="t" r="r" b="b"/>
            <a:pathLst>
              <a:path w="586740" h="319405">
                <a:moveTo>
                  <a:pt x="41910" y="5207"/>
                </a:moveTo>
                <a:lnTo>
                  <a:pt x="0" y="5207"/>
                </a:lnTo>
                <a:lnTo>
                  <a:pt x="0" y="313944"/>
                </a:lnTo>
                <a:lnTo>
                  <a:pt x="39243" y="313944"/>
                </a:lnTo>
                <a:lnTo>
                  <a:pt x="39243" y="71374"/>
                </a:lnTo>
                <a:lnTo>
                  <a:pt x="86171" y="71374"/>
                </a:lnTo>
                <a:lnTo>
                  <a:pt x="41910" y="5207"/>
                </a:lnTo>
                <a:close/>
              </a:path>
              <a:path w="586740" h="319405">
                <a:moveTo>
                  <a:pt x="86171" y="71374"/>
                </a:moveTo>
                <a:lnTo>
                  <a:pt x="39243" y="71374"/>
                </a:lnTo>
                <a:lnTo>
                  <a:pt x="201422" y="313944"/>
                </a:lnTo>
                <a:lnTo>
                  <a:pt x="243332" y="313944"/>
                </a:lnTo>
                <a:lnTo>
                  <a:pt x="243332" y="247650"/>
                </a:lnTo>
                <a:lnTo>
                  <a:pt x="204089" y="247650"/>
                </a:lnTo>
                <a:lnTo>
                  <a:pt x="86171" y="71374"/>
                </a:lnTo>
                <a:close/>
              </a:path>
              <a:path w="586740" h="319405">
                <a:moveTo>
                  <a:pt x="243332" y="5207"/>
                </a:moveTo>
                <a:lnTo>
                  <a:pt x="204089" y="5207"/>
                </a:lnTo>
                <a:lnTo>
                  <a:pt x="204089" y="247650"/>
                </a:lnTo>
                <a:lnTo>
                  <a:pt x="243332" y="247650"/>
                </a:lnTo>
                <a:lnTo>
                  <a:pt x="243332" y="5207"/>
                </a:lnTo>
                <a:close/>
              </a:path>
              <a:path w="586740" h="319405">
                <a:moveTo>
                  <a:pt x="455675" y="0"/>
                </a:moveTo>
                <a:lnTo>
                  <a:pt x="412242" y="4699"/>
                </a:lnTo>
                <a:lnTo>
                  <a:pt x="374142" y="18923"/>
                </a:lnTo>
                <a:lnTo>
                  <a:pt x="342884" y="42894"/>
                </a:lnTo>
                <a:lnTo>
                  <a:pt x="319913" y="76962"/>
                </a:lnTo>
                <a:lnTo>
                  <a:pt x="305736" y="117522"/>
                </a:lnTo>
                <a:lnTo>
                  <a:pt x="300990" y="161036"/>
                </a:lnTo>
                <a:lnTo>
                  <a:pt x="302180" y="183253"/>
                </a:lnTo>
                <a:lnTo>
                  <a:pt x="311705" y="224401"/>
                </a:lnTo>
                <a:lnTo>
                  <a:pt x="330632" y="260715"/>
                </a:lnTo>
                <a:lnTo>
                  <a:pt x="358723" y="288909"/>
                </a:lnTo>
                <a:lnTo>
                  <a:pt x="395269" y="308221"/>
                </a:lnTo>
                <a:lnTo>
                  <a:pt x="436556" y="317936"/>
                </a:lnTo>
                <a:lnTo>
                  <a:pt x="458724" y="319150"/>
                </a:lnTo>
                <a:lnTo>
                  <a:pt x="475486" y="318408"/>
                </a:lnTo>
                <a:lnTo>
                  <a:pt x="524510" y="307086"/>
                </a:lnTo>
                <a:lnTo>
                  <a:pt x="571378" y="282321"/>
                </a:lnTo>
                <a:lnTo>
                  <a:pt x="456438" y="282321"/>
                </a:lnTo>
                <a:lnTo>
                  <a:pt x="441410" y="281485"/>
                </a:lnTo>
                <a:lnTo>
                  <a:pt x="398780" y="268859"/>
                </a:lnTo>
                <a:lnTo>
                  <a:pt x="365311" y="240587"/>
                </a:lnTo>
                <a:lnTo>
                  <a:pt x="346694" y="196421"/>
                </a:lnTo>
                <a:lnTo>
                  <a:pt x="343245" y="156463"/>
                </a:lnTo>
                <a:lnTo>
                  <a:pt x="343892" y="142041"/>
                </a:lnTo>
                <a:lnTo>
                  <a:pt x="354965" y="96393"/>
                </a:lnTo>
                <a:lnTo>
                  <a:pt x="381180" y="59293"/>
                </a:lnTo>
                <a:lnTo>
                  <a:pt x="418084" y="39693"/>
                </a:lnTo>
                <a:lnTo>
                  <a:pt x="455803" y="34925"/>
                </a:lnTo>
                <a:lnTo>
                  <a:pt x="552976" y="34925"/>
                </a:lnTo>
                <a:lnTo>
                  <a:pt x="550167" y="31851"/>
                </a:lnTo>
                <a:lnTo>
                  <a:pt x="516128" y="10795"/>
                </a:lnTo>
                <a:lnTo>
                  <a:pt x="471961" y="668"/>
                </a:lnTo>
                <a:lnTo>
                  <a:pt x="455675" y="0"/>
                </a:lnTo>
                <a:close/>
              </a:path>
              <a:path w="586740" h="319405">
                <a:moveTo>
                  <a:pt x="586613" y="156463"/>
                </a:moveTo>
                <a:lnTo>
                  <a:pt x="455803" y="156591"/>
                </a:lnTo>
                <a:lnTo>
                  <a:pt x="455803" y="192912"/>
                </a:lnTo>
                <a:lnTo>
                  <a:pt x="546608" y="192912"/>
                </a:lnTo>
                <a:lnTo>
                  <a:pt x="546608" y="250317"/>
                </a:lnTo>
                <a:lnTo>
                  <a:pt x="508254" y="272161"/>
                </a:lnTo>
                <a:lnTo>
                  <a:pt x="469677" y="281680"/>
                </a:lnTo>
                <a:lnTo>
                  <a:pt x="456438" y="282321"/>
                </a:lnTo>
                <a:lnTo>
                  <a:pt x="571378" y="282321"/>
                </a:lnTo>
                <a:lnTo>
                  <a:pt x="586613" y="271018"/>
                </a:lnTo>
                <a:lnTo>
                  <a:pt x="586613" y="156463"/>
                </a:lnTo>
                <a:close/>
              </a:path>
              <a:path w="586740" h="319405">
                <a:moveTo>
                  <a:pt x="552976" y="34925"/>
                </a:moveTo>
                <a:lnTo>
                  <a:pt x="455803" y="34925"/>
                </a:lnTo>
                <a:lnTo>
                  <a:pt x="467254" y="35427"/>
                </a:lnTo>
                <a:lnTo>
                  <a:pt x="478170" y="36941"/>
                </a:lnTo>
                <a:lnTo>
                  <a:pt x="515318" y="52466"/>
                </a:lnTo>
                <a:lnTo>
                  <a:pt x="541438" y="90539"/>
                </a:lnTo>
                <a:lnTo>
                  <a:pt x="545084" y="101726"/>
                </a:lnTo>
                <a:lnTo>
                  <a:pt x="582041" y="91567"/>
                </a:lnTo>
                <a:lnTo>
                  <a:pt x="577566" y="76704"/>
                </a:lnTo>
                <a:lnTo>
                  <a:pt x="572150" y="63341"/>
                </a:lnTo>
                <a:lnTo>
                  <a:pt x="565806" y="51454"/>
                </a:lnTo>
                <a:lnTo>
                  <a:pt x="558546" y="41021"/>
                </a:lnTo>
                <a:lnTo>
                  <a:pt x="552976" y="34925"/>
                </a:lnTo>
                <a:close/>
              </a:path>
            </a:pathLst>
          </a:custGeom>
          <a:solidFill>
            <a:srgbClr val="0000FF"/>
          </a:solidFill>
        </p:spPr>
        <p:txBody>
          <a:bodyPr wrap="square" lIns="0" tIns="0" rIns="0" bIns="0" rtlCol="0"/>
          <a:lstStyle/>
          <a:p>
            <a:endParaRPr/>
          </a:p>
        </p:txBody>
      </p:sp>
      <p:sp>
        <p:nvSpPr>
          <p:cNvPr id="79" name="object 79"/>
          <p:cNvSpPr/>
          <p:nvPr/>
        </p:nvSpPr>
        <p:spPr>
          <a:xfrm>
            <a:off x="6644385" y="1021461"/>
            <a:ext cx="243840" cy="309245"/>
          </a:xfrm>
          <a:custGeom>
            <a:avLst/>
            <a:gdLst/>
            <a:ahLst/>
            <a:cxnLst/>
            <a:rect l="l" t="t" r="r" b="b"/>
            <a:pathLst>
              <a:path w="243840" h="309244">
                <a:moveTo>
                  <a:pt x="0" y="0"/>
                </a:moveTo>
                <a:lnTo>
                  <a:pt x="41910" y="0"/>
                </a:lnTo>
                <a:lnTo>
                  <a:pt x="204089" y="242442"/>
                </a:lnTo>
                <a:lnTo>
                  <a:pt x="204089" y="0"/>
                </a:lnTo>
                <a:lnTo>
                  <a:pt x="243332" y="0"/>
                </a:lnTo>
                <a:lnTo>
                  <a:pt x="243332" y="308737"/>
                </a:lnTo>
                <a:lnTo>
                  <a:pt x="201422" y="308737"/>
                </a:lnTo>
                <a:lnTo>
                  <a:pt x="39243" y="66166"/>
                </a:lnTo>
                <a:lnTo>
                  <a:pt x="39243" y="308737"/>
                </a:lnTo>
                <a:lnTo>
                  <a:pt x="0" y="308737"/>
                </a:lnTo>
                <a:lnTo>
                  <a:pt x="0" y="0"/>
                </a:lnTo>
                <a:close/>
              </a:path>
            </a:pathLst>
          </a:custGeom>
          <a:ln w="12192">
            <a:solidFill>
              <a:srgbClr val="000000"/>
            </a:solidFill>
          </a:ln>
        </p:spPr>
        <p:txBody>
          <a:bodyPr wrap="square" lIns="0" tIns="0" rIns="0" bIns="0" rtlCol="0"/>
          <a:lstStyle/>
          <a:p>
            <a:endParaRPr/>
          </a:p>
        </p:txBody>
      </p:sp>
      <p:sp>
        <p:nvSpPr>
          <p:cNvPr id="80" name="object 80"/>
          <p:cNvSpPr/>
          <p:nvPr/>
        </p:nvSpPr>
        <p:spPr>
          <a:xfrm>
            <a:off x="6945376" y="1016253"/>
            <a:ext cx="285750" cy="319405"/>
          </a:xfrm>
          <a:custGeom>
            <a:avLst/>
            <a:gdLst/>
            <a:ahLst/>
            <a:cxnLst/>
            <a:rect l="l" t="t" r="r" b="b"/>
            <a:pathLst>
              <a:path w="285750" h="319405">
                <a:moveTo>
                  <a:pt x="154685" y="0"/>
                </a:moveTo>
                <a:lnTo>
                  <a:pt x="201209" y="6054"/>
                </a:lnTo>
                <a:lnTo>
                  <a:pt x="239299" y="23764"/>
                </a:lnTo>
                <a:lnTo>
                  <a:pt x="271160" y="63341"/>
                </a:lnTo>
                <a:lnTo>
                  <a:pt x="281050" y="91567"/>
                </a:lnTo>
                <a:lnTo>
                  <a:pt x="244094" y="101726"/>
                </a:lnTo>
                <a:lnTo>
                  <a:pt x="240448" y="90539"/>
                </a:lnTo>
                <a:lnTo>
                  <a:pt x="236362" y="80613"/>
                </a:lnTo>
                <a:lnTo>
                  <a:pt x="206408" y="47408"/>
                </a:lnTo>
                <a:lnTo>
                  <a:pt x="166264" y="35427"/>
                </a:lnTo>
                <a:lnTo>
                  <a:pt x="154813" y="34925"/>
                </a:lnTo>
                <a:lnTo>
                  <a:pt x="141287" y="35450"/>
                </a:lnTo>
                <a:lnTo>
                  <a:pt x="96712" y="48053"/>
                </a:lnTo>
                <a:lnTo>
                  <a:pt x="67530" y="73032"/>
                </a:lnTo>
                <a:lnTo>
                  <a:pt x="48807" y="110990"/>
                </a:lnTo>
                <a:lnTo>
                  <a:pt x="42164" y="158496"/>
                </a:lnTo>
                <a:lnTo>
                  <a:pt x="43047" y="178309"/>
                </a:lnTo>
                <a:lnTo>
                  <a:pt x="56388" y="227584"/>
                </a:lnTo>
                <a:lnTo>
                  <a:pt x="84998" y="261213"/>
                </a:lnTo>
                <a:lnTo>
                  <a:pt x="125809" y="278971"/>
                </a:lnTo>
                <a:lnTo>
                  <a:pt x="155448" y="282321"/>
                </a:lnTo>
                <a:lnTo>
                  <a:pt x="168687" y="281680"/>
                </a:lnTo>
                <a:lnTo>
                  <a:pt x="207264" y="272161"/>
                </a:lnTo>
                <a:lnTo>
                  <a:pt x="245618" y="250317"/>
                </a:lnTo>
                <a:lnTo>
                  <a:pt x="245618" y="192912"/>
                </a:lnTo>
                <a:lnTo>
                  <a:pt x="154813" y="192912"/>
                </a:lnTo>
                <a:lnTo>
                  <a:pt x="154813" y="156591"/>
                </a:lnTo>
                <a:lnTo>
                  <a:pt x="285623" y="156463"/>
                </a:lnTo>
                <a:lnTo>
                  <a:pt x="285623" y="271018"/>
                </a:lnTo>
                <a:lnTo>
                  <a:pt x="239402" y="300325"/>
                </a:lnTo>
                <a:lnTo>
                  <a:pt x="191055" y="316166"/>
                </a:lnTo>
                <a:lnTo>
                  <a:pt x="157733" y="319150"/>
                </a:lnTo>
                <a:lnTo>
                  <a:pt x="135566" y="317936"/>
                </a:lnTo>
                <a:lnTo>
                  <a:pt x="94279" y="308221"/>
                </a:lnTo>
                <a:lnTo>
                  <a:pt x="57733" y="288909"/>
                </a:lnTo>
                <a:lnTo>
                  <a:pt x="29642" y="260715"/>
                </a:lnTo>
                <a:lnTo>
                  <a:pt x="10715" y="224401"/>
                </a:lnTo>
                <a:lnTo>
                  <a:pt x="1190" y="183253"/>
                </a:lnTo>
                <a:lnTo>
                  <a:pt x="0" y="161036"/>
                </a:lnTo>
                <a:lnTo>
                  <a:pt x="1188" y="138916"/>
                </a:lnTo>
                <a:lnTo>
                  <a:pt x="10662" y="96867"/>
                </a:lnTo>
                <a:lnTo>
                  <a:pt x="29378" y="58677"/>
                </a:lnTo>
                <a:lnTo>
                  <a:pt x="56481" y="29634"/>
                </a:lnTo>
                <a:lnTo>
                  <a:pt x="91535" y="10608"/>
                </a:lnTo>
                <a:lnTo>
                  <a:pt x="132302" y="1170"/>
                </a:lnTo>
                <a:lnTo>
                  <a:pt x="154685" y="0"/>
                </a:lnTo>
                <a:close/>
              </a:path>
            </a:pathLst>
          </a:custGeom>
          <a:ln w="12192">
            <a:solidFill>
              <a:srgbClr val="000000"/>
            </a:solidFill>
          </a:ln>
        </p:spPr>
        <p:txBody>
          <a:bodyPr wrap="square" lIns="0" tIns="0" rIns="0" bIns="0" rtlCol="0"/>
          <a:lstStyle/>
          <a:p>
            <a:endParaRPr/>
          </a:p>
        </p:txBody>
      </p:sp>
      <p:sp>
        <p:nvSpPr>
          <p:cNvPr id="81" name="object 81"/>
          <p:cNvSpPr/>
          <p:nvPr/>
        </p:nvSpPr>
        <p:spPr>
          <a:xfrm>
            <a:off x="1034796" y="4556759"/>
            <a:ext cx="6074663" cy="758951"/>
          </a:xfrm>
          <a:prstGeom prst="rect">
            <a:avLst/>
          </a:prstGeom>
          <a:blipFill>
            <a:blip r:embed="rId15" cstate="print"/>
            <a:stretch>
              <a:fillRect/>
            </a:stretch>
          </a:blipFill>
        </p:spPr>
        <p:txBody>
          <a:bodyPr wrap="square" lIns="0" tIns="0" rIns="0" bIns="0" rtlCol="0"/>
          <a:lstStyle/>
          <a:p>
            <a:endParaRPr/>
          </a:p>
        </p:txBody>
      </p:sp>
      <p:sp>
        <p:nvSpPr>
          <p:cNvPr id="82" name="object 82"/>
          <p:cNvSpPr/>
          <p:nvPr/>
        </p:nvSpPr>
        <p:spPr>
          <a:xfrm>
            <a:off x="1114425" y="4583176"/>
            <a:ext cx="5969000" cy="652780"/>
          </a:xfrm>
          <a:custGeom>
            <a:avLst/>
            <a:gdLst/>
            <a:ahLst/>
            <a:cxnLst/>
            <a:rect l="l" t="t" r="r" b="b"/>
            <a:pathLst>
              <a:path w="5969000" h="652779">
                <a:moveTo>
                  <a:pt x="5969000" y="0"/>
                </a:moveTo>
                <a:lnTo>
                  <a:pt x="152158" y="0"/>
                </a:lnTo>
                <a:lnTo>
                  <a:pt x="104064" y="7752"/>
                </a:lnTo>
                <a:lnTo>
                  <a:pt x="62295" y="29342"/>
                </a:lnTo>
                <a:lnTo>
                  <a:pt x="29357" y="62270"/>
                </a:lnTo>
                <a:lnTo>
                  <a:pt x="7757" y="104038"/>
                </a:lnTo>
                <a:lnTo>
                  <a:pt x="0" y="152146"/>
                </a:lnTo>
                <a:lnTo>
                  <a:pt x="0" y="500253"/>
                </a:lnTo>
                <a:lnTo>
                  <a:pt x="7757" y="548360"/>
                </a:lnTo>
                <a:lnTo>
                  <a:pt x="29357" y="590128"/>
                </a:lnTo>
                <a:lnTo>
                  <a:pt x="62295" y="623056"/>
                </a:lnTo>
                <a:lnTo>
                  <a:pt x="104064" y="644646"/>
                </a:lnTo>
                <a:lnTo>
                  <a:pt x="152158" y="652399"/>
                </a:lnTo>
                <a:lnTo>
                  <a:pt x="5969000" y="652399"/>
                </a:lnTo>
                <a:lnTo>
                  <a:pt x="5969000" y="0"/>
                </a:lnTo>
                <a:close/>
              </a:path>
            </a:pathLst>
          </a:custGeom>
          <a:solidFill>
            <a:srgbClr val="FFFFFF"/>
          </a:solidFill>
        </p:spPr>
        <p:txBody>
          <a:bodyPr wrap="square" lIns="0" tIns="0" rIns="0" bIns="0" rtlCol="0"/>
          <a:lstStyle/>
          <a:p>
            <a:endParaRPr/>
          </a:p>
        </p:txBody>
      </p:sp>
      <p:sp>
        <p:nvSpPr>
          <p:cNvPr id="83" name="object 83"/>
          <p:cNvSpPr/>
          <p:nvPr/>
        </p:nvSpPr>
        <p:spPr>
          <a:xfrm>
            <a:off x="7068311" y="4556759"/>
            <a:ext cx="806196" cy="758951"/>
          </a:xfrm>
          <a:prstGeom prst="rect">
            <a:avLst/>
          </a:prstGeom>
          <a:blipFill>
            <a:blip r:embed="rId16" cstate="print"/>
            <a:stretch>
              <a:fillRect/>
            </a:stretch>
          </a:blipFill>
        </p:spPr>
        <p:txBody>
          <a:bodyPr wrap="square" lIns="0" tIns="0" rIns="0" bIns="0" rtlCol="0"/>
          <a:lstStyle/>
          <a:p>
            <a:endParaRPr/>
          </a:p>
        </p:txBody>
      </p:sp>
      <p:sp>
        <p:nvSpPr>
          <p:cNvPr id="84" name="object 84"/>
          <p:cNvSpPr/>
          <p:nvPr/>
        </p:nvSpPr>
        <p:spPr>
          <a:xfrm>
            <a:off x="7148576" y="4583048"/>
            <a:ext cx="700405" cy="652780"/>
          </a:xfrm>
          <a:custGeom>
            <a:avLst/>
            <a:gdLst/>
            <a:ahLst/>
            <a:cxnLst/>
            <a:rect l="l" t="t" r="r" b="b"/>
            <a:pathLst>
              <a:path w="700404" h="652779">
                <a:moveTo>
                  <a:pt x="473709" y="0"/>
                </a:moveTo>
                <a:lnTo>
                  <a:pt x="0" y="0"/>
                </a:lnTo>
                <a:lnTo>
                  <a:pt x="0" y="652526"/>
                </a:lnTo>
                <a:lnTo>
                  <a:pt x="473709" y="652526"/>
                </a:lnTo>
                <a:lnTo>
                  <a:pt x="519313" y="647927"/>
                </a:lnTo>
                <a:lnTo>
                  <a:pt x="561792" y="634738"/>
                </a:lnTo>
                <a:lnTo>
                  <a:pt x="600234" y="613869"/>
                </a:lnTo>
                <a:lnTo>
                  <a:pt x="633729" y="586232"/>
                </a:lnTo>
                <a:lnTo>
                  <a:pt x="661367" y="552736"/>
                </a:lnTo>
                <a:lnTo>
                  <a:pt x="682236" y="514294"/>
                </a:lnTo>
                <a:lnTo>
                  <a:pt x="695425" y="471815"/>
                </a:lnTo>
                <a:lnTo>
                  <a:pt x="700024" y="426212"/>
                </a:lnTo>
                <a:lnTo>
                  <a:pt x="700024" y="226313"/>
                </a:lnTo>
                <a:lnTo>
                  <a:pt x="695425" y="180710"/>
                </a:lnTo>
                <a:lnTo>
                  <a:pt x="682236" y="138231"/>
                </a:lnTo>
                <a:lnTo>
                  <a:pt x="661367" y="99789"/>
                </a:lnTo>
                <a:lnTo>
                  <a:pt x="633729" y="66293"/>
                </a:lnTo>
                <a:lnTo>
                  <a:pt x="600234" y="38656"/>
                </a:lnTo>
                <a:lnTo>
                  <a:pt x="561792" y="17787"/>
                </a:lnTo>
                <a:lnTo>
                  <a:pt x="519313" y="4598"/>
                </a:lnTo>
                <a:lnTo>
                  <a:pt x="473709" y="0"/>
                </a:lnTo>
                <a:close/>
              </a:path>
            </a:pathLst>
          </a:custGeom>
          <a:solidFill>
            <a:srgbClr val="FFFFFF"/>
          </a:solidFill>
        </p:spPr>
        <p:txBody>
          <a:bodyPr wrap="square" lIns="0" tIns="0" rIns="0" bIns="0" rtlCol="0"/>
          <a:lstStyle/>
          <a:p>
            <a:endParaRPr/>
          </a:p>
        </p:txBody>
      </p:sp>
      <p:sp>
        <p:nvSpPr>
          <p:cNvPr id="85" name="object 85"/>
          <p:cNvSpPr txBox="1"/>
          <p:nvPr/>
        </p:nvSpPr>
        <p:spPr>
          <a:xfrm>
            <a:off x="1207719" y="4662297"/>
            <a:ext cx="5651500" cy="45212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FF0000"/>
                </a:solidFill>
                <a:latin typeface="Arial"/>
                <a:cs typeface="Arial"/>
              </a:rPr>
              <a:t>Đặc điểm của Marketing </a:t>
            </a:r>
            <a:r>
              <a:rPr sz="2800" spc="-5" dirty="0" err="1">
                <a:solidFill>
                  <a:srgbClr val="FF0000"/>
                </a:solidFill>
                <a:latin typeface="Arial"/>
                <a:cs typeface="Arial"/>
              </a:rPr>
              <a:t>ngân</a:t>
            </a:r>
            <a:r>
              <a:rPr sz="2800" spc="90" dirty="0">
                <a:solidFill>
                  <a:srgbClr val="FF0000"/>
                </a:solidFill>
                <a:latin typeface="Arial"/>
                <a:cs typeface="Arial"/>
              </a:rPr>
              <a:t> </a:t>
            </a:r>
            <a:r>
              <a:rPr sz="2800" dirty="0">
                <a:solidFill>
                  <a:srgbClr val="FF0000"/>
                </a:solidFill>
                <a:latin typeface="Arial"/>
                <a:cs typeface="Arial"/>
              </a:rPr>
              <a:t>hàng</a:t>
            </a:r>
            <a:endParaRPr sz="2800" dirty="0">
              <a:latin typeface="Arial"/>
              <a:cs typeface="Arial"/>
            </a:endParaRPr>
          </a:p>
        </p:txBody>
      </p:sp>
      <p:sp>
        <p:nvSpPr>
          <p:cNvPr id="86" name="object 86"/>
          <p:cNvSpPr/>
          <p:nvPr/>
        </p:nvSpPr>
        <p:spPr>
          <a:xfrm>
            <a:off x="1048511" y="5471159"/>
            <a:ext cx="6050280" cy="758951"/>
          </a:xfrm>
          <a:prstGeom prst="rect">
            <a:avLst/>
          </a:prstGeom>
          <a:blipFill>
            <a:blip r:embed="rId17" cstate="print"/>
            <a:stretch>
              <a:fillRect/>
            </a:stretch>
          </a:blipFill>
        </p:spPr>
        <p:txBody>
          <a:bodyPr wrap="square" lIns="0" tIns="0" rIns="0" bIns="0" rtlCol="0"/>
          <a:lstStyle/>
          <a:p>
            <a:endParaRPr/>
          </a:p>
        </p:txBody>
      </p:sp>
      <p:sp>
        <p:nvSpPr>
          <p:cNvPr id="87" name="object 87"/>
          <p:cNvSpPr/>
          <p:nvPr/>
        </p:nvSpPr>
        <p:spPr>
          <a:xfrm>
            <a:off x="1128712" y="5497576"/>
            <a:ext cx="5944235" cy="652780"/>
          </a:xfrm>
          <a:custGeom>
            <a:avLst/>
            <a:gdLst/>
            <a:ahLst/>
            <a:cxnLst/>
            <a:rect l="l" t="t" r="r" b="b"/>
            <a:pathLst>
              <a:path w="5944234" h="652779">
                <a:moveTo>
                  <a:pt x="5943663" y="0"/>
                </a:moveTo>
                <a:lnTo>
                  <a:pt x="152209" y="0"/>
                </a:lnTo>
                <a:lnTo>
                  <a:pt x="104090" y="7751"/>
                </a:lnTo>
                <a:lnTo>
                  <a:pt x="62306" y="29338"/>
                </a:lnTo>
                <a:lnTo>
                  <a:pt x="29360" y="62259"/>
                </a:lnTo>
                <a:lnTo>
                  <a:pt x="7757" y="104012"/>
                </a:lnTo>
                <a:lnTo>
                  <a:pt x="0" y="152095"/>
                </a:lnTo>
                <a:lnTo>
                  <a:pt x="0" y="500240"/>
                </a:lnTo>
                <a:lnTo>
                  <a:pt x="7757" y="548334"/>
                </a:lnTo>
                <a:lnTo>
                  <a:pt x="29360" y="590103"/>
                </a:lnTo>
                <a:lnTo>
                  <a:pt x="62306" y="623041"/>
                </a:lnTo>
                <a:lnTo>
                  <a:pt x="104090" y="644641"/>
                </a:lnTo>
                <a:lnTo>
                  <a:pt x="152209" y="652399"/>
                </a:lnTo>
                <a:lnTo>
                  <a:pt x="5943663" y="652399"/>
                </a:lnTo>
                <a:lnTo>
                  <a:pt x="5943663" y="0"/>
                </a:lnTo>
                <a:close/>
              </a:path>
            </a:pathLst>
          </a:custGeom>
          <a:solidFill>
            <a:srgbClr val="FFFFFF"/>
          </a:solidFill>
        </p:spPr>
        <p:txBody>
          <a:bodyPr wrap="square" lIns="0" tIns="0" rIns="0" bIns="0" rtlCol="0"/>
          <a:lstStyle/>
          <a:p>
            <a:endParaRPr/>
          </a:p>
        </p:txBody>
      </p:sp>
      <p:sp>
        <p:nvSpPr>
          <p:cNvPr id="88" name="object 88"/>
          <p:cNvSpPr/>
          <p:nvPr/>
        </p:nvSpPr>
        <p:spPr>
          <a:xfrm>
            <a:off x="7068311" y="5471159"/>
            <a:ext cx="806196" cy="758951"/>
          </a:xfrm>
          <a:prstGeom prst="rect">
            <a:avLst/>
          </a:prstGeom>
          <a:blipFill>
            <a:blip r:embed="rId16" cstate="print"/>
            <a:stretch>
              <a:fillRect/>
            </a:stretch>
          </a:blipFill>
        </p:spPr>
        <p:txBody>
          <a:bodyPr wrap="square" lIns="0" tIns="0" rIns="0" bIns="0" rtlCol="0"/>
          <a:lstStyle/>
          <a:p>
            <a:endParaRPr/>
          </a:p>
        </p:txBody>
      </p:sp>
      <p:sp>
        <p:nvSpPr>
          <p:cNvPr id="89" name="object 89"/>
          <p:cNvSpPr/>
          <p:nvPr/>
        </p:nvSpPr>
        <p:spPr>
          <a:xfrm>
            <a:off x="7148576" y="5497448"/>
            <a:ext cx="700405" cy="652780"/>
          </a:xfrm>
          <a:custGeom>
            <a:avLst/>
            <a:gdLst/>
            <a:ahLst/>
            <a:cxnLst/>
            <a:rect l="l" t="t" r="r" b="b"/>
            <a:pathLst>
              <a:path w="700404" h="652779">
                <a:moveTo>
                  <a:pt x="473709" y="0"/>
                </a:moveTo>
                <a:lnTo>
                  <a:pt x="0" y="0"/>
                </a:lnTo>
                <a:lnTo>
                  <a:pt x="0" y="652526"/>
                </a:lnTo>
                <a:lnTo>
                  <a:pt x="473709" y="652526"/>
                </a:lnTo>
                <a:lnTo>
                  <a:pt x="519313" y="647928"/>
                </a:lnTo>
                <a:lnTo>
                  <a:pt x="561792" y="634744"/>
                </a:lnTo>
                <a:lnTo>
                  <a:pt x="600234" y="613882"/>
                </a:lnTo>
                <a:lnTo>
                  <a:pt x="633729" y="586252"/>
                </a:lnTo>
                <a:lnTo>
                  <a:pt x="661367" y="552765"/>
                </a:lnTo>
                <a:lnTo>
                  <a:pt x="682236" y="514331"/>
                </a:lnTo>
                <a:lnTo>
                  <a:pt x="695425" y="471860"/>
                </a:lnTo>
                <a:lnTo>
                  <a:pt x="700024" y="426262"/>
                </a:lnTo>
                <a:lnTo>
                  <a:pt x="700024" y="226326"/>
                </a:lnTo>
                <a:lnTo>
                  <a:pt x="695425" y="180725"/>
                </a:lnTo>
                <a:lnTo>
                  <a:pt x="682236" y="138247"/>
                </a:lnTo>
                <a:lnTo>
                  <a:pt x="661367" y="99803"/>
                </a:lnTo>
                <a:lnTo>
                  <a:pt x="633729" y="66305"/>
                </a:lnTo>
                <a:lnTo>
                  <a:pt x="600234" y="38663"/>
                </a:lnTo>
                <a:lnTo>
                  <a:pt x="561792" y="17791"/>
                </a:lnTo>
                <a:lnTo>
                  <a:pt x="519313" y="4599"/>
                </a:lnTo>
                <a:lnTo>
                  <a:pt x="473709" y="0"/>
                </a:lnTo>
                <a:close/>
              </a:path>
            </a:pathLst>
          </a:custGeom>
          <a:solidFill>
            <a:srgbClr val="FFFFFF"/>
          </a:solidFill>
        </p:spPr>
        <p:txBody>
          <a:bodyPr wrap="square" lIns="0" tIns="0" rIns="0" bIns="0" rtlCol="0"/>
          <a:lstStyle/>
          <a:p>
            <a:endParaRPr/>
          </a:p>
        </p:txBody>
      </p:sp>
      <p:sp>
        <p:nvSpPr>
          <p:cNvPr id="90" name="object 90"/>
          <p:cNvSpPr txBox="1"/>
          <p:nvPr/>
        </p:nvSpPr>
        <p:spPr>
          <a:xfrm>
            <a:off x="1204366" y="5577027"/>
            <a:ext cx="5522595" cy="452120"/>
          </a:xfrm>
          <a:prstGeom prst="rect">
            <a:avLst/>
          </a:prstGeom>
        </p:spPr>
        <p:txBody>
          <a:bodyPr vert="horz" wrap="square" lIns="0" tIns="12065" rIns="0" bIns="0" rtlCol="0">
            <a:spAutoFit/>
          </a:bodyPr>
          <a:lstStyle/>
          <a:p>
            <a:pPr marL="12700">
              <a:lnSpc>
                <a:spcPct val="100000"/>
              </a:lnSpc>
              <a:spcBef>
                <a:spcPts val="95"/>
              </a:spcBef>
            </a:pPr>
            <a:r>
              <a:rPr sz="2800" spc="-10" dirty="0">
                <a:latin typeface="Arial"/>
                <a:cs typeface="Arial"/>
              </a:rPr>
              <a:t>Cơ </a:t>
            </a:r>
            <a:r>
              <a:rPr sz="2800" spc="-5" dirty="0">
                <a:latin typeface="Arial"/>
                <a:cs typeface="Arial"/>
              </a:rPr>
              <a:t>cấu tổ chức bộ phận</a:t>
            </a:r>
            <a:r>
              <a:rPr sz="2800" spc="65" dirty="0">
                <a:latin typeface="Arial"/>
                <a:cs typeface="Arial"/>
              </a:rPr>
              <a:t> </a:t>
            </a:r>
            <a:r>
              <a:rPr sz="2800" spc="-5" dirty="0">
                <a:latin typeface="Arial"/>
                <a:cs typeface="Arial"/>
              </a:rPr>
              <a:t>Marketing</a:t>
            </a:r>
            <a:endParaRPr sz="2800">
              <a:latin typeface="Arial"/>
              <a:cs typeface="Arial"/>
            </a:endParaRPr>
          </a:p>
        </p:txBody>
      </p:sp>
      <p:sp>
        <p:nvSpPr>
          <p:cNvPr id="91" name="object 91"/>
          <p:cNvSpPr txBox="1"/>
          <p:nvPr/>
        </p:nvSpPr>
        <p:spPr>
          <a:xfrm>
            <a:off x="7266813" y="4256075"/>
            <a:ext cx="335280" cy="1854200"/>
          </a:xfrm>
          <a:prstGeom prst="rect">
            <a:avLst/>
          </a:prstGeom>
        </p:spPr>
        <p:txBody>
          <a:bodyPr vert="horz" wrap="square" lIns="0" tIns="317500" rIns="0" bIns="0" rtlCol="0">
            <a:spAutoFit/>
          </a:bodyPr>
          <a:lstStyle/>
          <a:p>
            <a:pPr marL="12700">
              <a:lnSpc>
                <a:spcPct val="100000"/>
              </a:lnSpc>
              <a:spcBef>
                <a:spcPts val="2500"/>
              </a:spcBef>
            </a:pPr>
            <a:r>
              <a:rPr sz="4000" b="1" spc="-5" dirty="0">
                <a:solidFill>
                  <a:srgbClr val="FF0000"/>
                </a:solidFill>
                <a:latin typeface="Comic Sans MS"/>
                <a:cs typeface="Comic Sans MS"/>
              </a:rPr>
              <a:t>4</a:t>
            </a:r>
            <a:endParaRPr sz="4000">
              <a:latin typeface="Comic Sans MS"/>
              <a:cs typeface="Comic Sans MS"/>
            </a:endParaRPr>
          </a:p>
          <a:p>
            <a:pPr marL="12700">
              <a:lnSpc>
                <a:spcPct val="100000"/>
              </a:lnSpc>
              <a:spcBef>
                <a:spcPts val="2400"/>
              </a:spcBef>
            </a:pPr>
            <a:r>
              <a:rPr sz="4000" b="1" spc="-5" dirty="0">
                <a:latin typeface="Comic Sans MS"/>
                <a:cs typeface="Comic Sans MS"/>
              </a:rPr>
              <a:t>5</a:t>
            </a:r>
            <a:endParaRPr sz="4000">
              <a:latin typeface="Comic Sans MS"/>
              <a:cs typeface="Comic Sans M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609600"/>
            <a:ext cx="3061335" cy="412292"/>
          </a:xfrm>
          <a:prstGeom prst="rect">
            <a:avLst/>
          </a:prstGeom>
        </p:spPr>
        <p:txBody>
          <a:bodyPr vert="horz" wrap="square" lIns="0" tIns="12065" rIns="0" bIns="0" rtlCol="0">
            <a:spAutoFit/>
          </a:bodyPr>
          <a:lstStyle/>
          <a:p>
            <a:pPr marL="12700">
              <a:lnSpc>
                <a:spcPct val="100000"/>
              </a:lnSpc>
              <a:spcBef>
                <a:spcPts val="95"/>
              </a:spcBef>
            </a:pPr>
            <a:r>
              <a:rPr spc="-5" dirty="0">
                <a:latin typeface="Times New Roman" panose="02020603050405020304" pitchFamily="18" charset="0"/>
                <a:cs typeface="Times New Roman" panose="02020603050405020304" pitchFamily="18" charset="0"/>
              </a:rPr>
              <a:t>1.1 </a:t>
            </a:r>
            <a:r>
              <a:rPr spc="-120" dirty="0">
                <a:latin typeface="Times New Roman" panose="02020603050405020304" pitchFamily="18" charset="0"/>
                <a:cs typeface="Times New Roman" panose="02020603050405020304" pitchFamily="18" charset="0"/>
              </a:rPr>
              <a:t>Khái</a:t>
            </a:r>
            <a:r>
              <a:rPr spc="480" dirty="0">
                <a:latin typeface="Times New Roman" panose="02020603050405020304" pitchFamily="18" charset="0"/>
                <a:cs typeface="Times New Roman" panose="02020603050405020304" pitchFamily="18" charset="0"/>
              </a:rPr>
              <a:t> </a:t>
            </a:r>
            <a:r>
              <a:rPr spc="-5" dirty="0">
                <a:latin typeface="Times New Roman" panose="02020603050405020304" pitchFamily="18" charset="0"/>
                <a:cs typeface="Times New Roman" panose="02020603050405020304" pitchFamily="18" charset="0"/>
              </a:rPr>
              <a:t>niệm</a:t>
            </a:r>
          </a:p>
        </p:txBody>
      </p:sp>
      <p:sp>
        <p:nvSpPr>
          <p:cNvPr id="3" name="object 3"/>
          <p:cNvSpPr txBox="1"/>
          <p:nvPr/>
        </p:nvSpPr>
        <p:spPr>
          <a:xfrm>
            <a:off x="533400" y="2455988"/>
            <a:ext cx="8229600" cy="4177554"/>
          </a:xfrm>
          <a:prstGeom prst="rect">
            <a:avLst/>
          </a:prstGeom>
        </p:spPr>
        <p:txBody>
          <a:bodyPr vert="horz" wrap="square" lIns="0" tIns="12700" rIns="0" bIns="0" rtlCol="0">
            <a:spAutoFit/>
          </a:bodyPr>
          <a:lstStyle/>
          <a:p>
            <a:pPr marL="355600" marR="5715" indent="-342900" algn="just">
              <a:lnSpc>
                <a:spcPct val="130000"/>
              </a:lnSpc>
              <a:spcBef>
                <a:spcPts val="100"/>
              </a:spcBef>
              <a:buChar char="•"/>
              <a:tabLst>
                <a:tab pos="355600" algn="l"/>
              </a:tabLst>
            </a:pPr>
            <a:r>
              <a:rPr sz="2800" spc="-5" dirty="0">
                <a:latin typeface="Times New Roman"/>
                <a:cs typeface="Times New Roman"/>
              </a:rPr>
              <a:t>Là toàn </a:t>
            </a:r>
            <a:r>
              <a:rPr sz="2800" dirty="0">
                <a:latin typeface="Times New Roman"/>
                <a:cs typeface="Times New Roman"/>
              </a:rPr>
              <a:t>bộ </a:t>
            </a:r>
            <a:r>
              <a:rPr sz="2800" spc="-5" dirty="0">
                <a:latin typeface="Times New Roman"/>
                <a:cs typeface="Times New Roman"/>
              </a:rPr>
              <a:t>những </a:t>
            </a:r>
            <a:r>
              <a:rPr sz="2800" spc="-10" dirty="0">
                <a:latin typeface="Times New Roman"/>
                <a:cs typeface="Times New Roman"/>
              </a:rPr>
              <a:t>nỗ </a:t>
            </a:r>
            <a:r>
              <a:rPr sz="2800" spc="-5" dirty="0">
                <a:latin typeface="Times New Roman"/>
                <a:cs typeface="Times New Roman"/>
              </a:rPr>
              <a:t>lực của </a:t>
            </a:r>
            <a:r>
              <a:rPr sz="2800" spc="-5" dirty="0" err="1">
                <a:latin typeface="Times New Roman"/>
                <a:cs typeface="Times New Roman"/>
              </a:rPr>
              <a:t>ngân</a:t>
            </a:r>
            <a:r>
              <a:rPr sz="2800" spc="-5" dirty="0">
                <a:latin typeface="Times New Roman"/>
                <a:cs typeface="Times New Roman"/>
              </a:rPr>
              <a:t> hàng </a:t>
            </a:r>
            <a:r>
              <a:rPr sz="2800" b="1" spc="-10" dirty="0">
                <a:solidFill>
                  <a:srgbClr val="6600CC"/>
                </a:solidFill>
                <a:latin typeface="Times New Roman"/>
                <a:cs typeface="Times New Roman"/>
              </a:rPr>
              <a:t>nhằm </a:t>
            </a:r>
            <a:r>
              <a:rPr sz="2800" b="1" dirty="0">
                <a:solidFill>
                  <a:srgbClr val="6600CC"/>
                </a:solidFill>
                <a:latin typeface="Times New Roman"/>
                <a:cs typeface="Times New Roman"/>
              </a:rPr>
              <a:t>thỏa  </a:t>
            </a:r>
            <a:r>
              <a:rPr sz="2800" b="1" spc="-5" dirty="0">
                <a:solidFill>
                  <a:srgbClr val="6600CC"/>
                </a:solidFill>
                <a:latin typeface="Times New Roman"/>
                <a:cs typeface="Times New Roman"/>
              </a:rPr>
              <a:t>mãn </a:t>
            </a:r>
            <a:r>
              <a:rPr sz="2800" b="1" dirty="0">
                <a:solidFill>
                  <a:srgbClr val="6600CC"/>
                </a:solidFill>
                <a:latin typeface="Times New Roman"/>
                <a:cs typeface="Times New Roman"/>
              </a:rPr>
              <a:t>nhu </a:t>
            </a:r>
            <a:r>
              <a:rPr sz="2800" b="1" spc="-5" dirty="0">
                <a:solidFill>
                  <a:srgbClr val="6600CC"/>
                </a:solidFill>
                <a:latin typeface="Times New Roman"/>
                <a:cs typeface="Times New Roman"/>
              </a:rPr>
              <a:t>cầu của khách </a:t>
            </a:r>
            <a:r>
              <a:rPr sz="2800" b="1" dirty="0">
                <a:solidFill>
                  <a:srgbClr val="6600CC"/>
                </a:solidFill>
                <a:latin typeface="Times New Roman"/>
                <a:cs typeface="Times New Roman"/>
              </a:rPr>
              <a:t>hàng </a:t>
            </a:r>
            <a:r>
              <a:rPr sz="2800" spc="-5" dirty="0">
                <a:latin typeface="Times New Roman"/>
                <a:cs typeface="Times New Roman"/>
              </a:rPr>
              <a:t>và thực hiện </a:t>
            </a:r>
            <a:r>
              <a:rPr sz="2800" spc="-15" dirty="0">
                <a:latin typeface="Times New Roman"/>
                <a:cs typeface="Times New Roman"/>
              </a:rPr>
              <a:t>các </a:t>
            </a:r>
            <a:r>
              <a:rPr sz="2800" spc="-15" dirty="0">
                <a:solidFill>
                  <a:srgbClr val="6600CC"/>
                </a:solidFill>
                <a:latin typeface="Times New Roman"/>
                <a:cs typeface="Times New Roman"/>
              </a:rPr>
              <a:t> </a:t>
            </a:r>
            <a:r>
              <a:rPr sz="2800" b="1" spc="-5" dirty="0">
                <a:solidFill>
                  <a:srgbClr val="6600CC"/>
                </a:solidFill>
                <a:latin typeface="Times New Roman"/>
                <a:cs typeface="Times New Roman"/>
              </a:rPr>
              <a:t>mục tiêu lợi </a:t>
            </a:r>
            <a:r>
              <a:rPr sz="2800" b="1" dirty="0">
                <a:solidFill>
                  <a:srgbClr val="6600CC"/>
                </a:solidFill>
                <a:latin typeface="Times New Roman"/>
                <a:cs typeface="Times New Roman"/>
              </a:rPr>
              <a:t>nhuận </a:t>
            </a:r>
            <a:r>
              <a:rPr sz="2800" spc="-5" dirty="0">
                <a:latin typeface="Times New Roman"/>
                <a:cs typeface="Times New Roman"/>
              </a:rPr>
              <a:t>cho </a:t>
            </a:r>
            <a:r>
              <a:rPr sz="2800" spc="-5" dirty="0" err="1">
                <a:latin typeface="Times New Roman"/>
                <a:cs typeface="Times New Roman"/>
              </a:rPr>
              <a:t>ngân</a:t>
            </a:r>
            <a:r>
              <a:rPr sz="2800" spc="40" dirty="0">
                <a:latin typeface="Times New Roman"/>
                <a:cs typeface="Times New Roman"/>
              </a:rPr>
              <a:t> </a:t>
            </a:r>
            <a:r>
              <a:rPr sz="2800" dirty="0">
                <a:latin typeface="Times New Roman"/>
                <a:cs typeface="Times New Roman"/>
              </a:rPr>
              <a:t>hàng</a:t>
            </a:r>
          </a:p>
          <a:p>
            <a:pPr marL="355600" marR="5080" indent="-342900" algn="just">
              <a:lnSpc>
                <a:spcPct val="130000"/>
              </a:lnSpc>
              <a:spcBef>
                <a:spcPts val="1870"/>
              </a:spcBef>
              <a:buChar char="•"/>
              <a:tabLst>
                <a:tab pos="355600" algn="l"/>
              </a:tabLst>
            </a:pPr>
            <a:r>
              <a:rPr sz="2800" spc="-5" dirty="0">
                <a:latin typeface="Times New Roman"/>
                <a:cs typeface="Times New Roman"/>
              </a:rPr>
              <a:t>Là tập hợp </a:t>
            </a:r>
            <a:r>
              <a:rPr sz="2800" spc="-10" dirty="0">
                <a:latin typeface="Times New Roman"/>
                <a:cs typeface="Times New Roman"/>
              </a:rPr>
              <a:t>các </a:t>
            </a:r>
            <a:r>
              <a:rPr sz="2800" b="1" dirty="0">
                <a:solidFill>
                  <a:srgbClr val="FF0000"/>
                </a:solidFill>
                <a:latin typeface="Times New Roman"/>
                <a:cs typeface="Times New Roman"/>
              </a:rPr>
              <a:t>hành động </a:t>
            </a:r>
            <a:r>
              <a:rPr sz="2800" spc="-5" dirty="0">
                <a:latin typeface="Times New Roman"/>
                <a:cs typeface="Times New Roman"/>
              </a:rPr>
              <a:t>khác nhau của </a:t>
            </a:r>
            <a:r>
              <a:rPr sz="2800" spc="-5" dirty="0" err="1">
                <a:latin typeface="Times New Roman"/>
                <a:cs typeface="Times New Roman"/>
              </a:rPr>
              <a:t>ngân</a:t>
            </a:r>
            <a:r>
              <a:rPr sz="2800" spc="-5" dirty="0">
                <a:latin typeface="Times New Roman"/>
                <a:cs typeface="Times New Roman"/>
              </a:rPr>
              <a:t> </a:t>
            </a:r>
            <a:r>
              <a:rPr sz="2800" spc="-5" dirty="0" err="1" smtClean="0">
                <a:latin typeface="Times New Roman"/>
                <a:cs typeface="Times New Roman"/>
              </a:rPr>
              <a:t>hàng</a:t>
            </a:r>
            <a:r>
              <a:rPr sz="2800" spc="-5" dirty="0" smtClean="0">
                <a:latin typeface="Times New Roman"/>
                <a:cs typeface="Times New Roman"/>
              </a:rPr>
              <a:t> </a:t>
            </a:r>
            <a:r>
              <a:rPr sz="2800" spc="-10" dirty="0" err="1">
                <a:latin typeface="Times New Roman"/>
                <a:cs typeface="Times New Roman"/>
              </a:rPr>
              <a:t>nhằm</a:t>
            </a:r>
            <a:r>
              <a:rPr sz="2800" spc="-10" dirty="0">
                <a:latin typeface="Times New Roman"/>
                <a:cs typeface="Times New Roman"/>
              </a:rPr>
              <a:t> </a:t>
            </a:r>
            <a:r>
              <a:rPr lang="en-US" sz="2800" b="1" spc="-100" dirty="0" err="1" smtClean="0">
                <a:solidFill>
                  <a:srgbClr val="FF0000"/>
                </a:solidFill>
                <a:latin typeface="Times New Roman"/>
                <a:cs typeface="Times New Roman"/>
              </a:rPr>
              <a:t>hư</a:t>
            </a:r>
            <a:r>
              <a:rPr sz="2800" b="1" spc="-100" dirty="0" err="1" smtClean="0">
                <a:solidFill>
                  <a:srgbClr val="FF0000"/>
                </a:solidFill>
                <a:latin typeface="Times New Roman"/>
                <a:cs typeface="Times New Roman"/>
              </a:rPr>
              <a:t>ớng</a:t>
            </a:r>
            <a:r>
              <a:rPr sz="2800" b="1" spc="-100" dirty="0" smtClean="0">
                <a:solidFill>
                  <a:srgbClr val="FF0000"/>
                </a:solidFill>
                <a:latin typeface="Times New Roman"/>
                <a:cs typeface="Times New Roman"/>
              </a:rPr>
              <a:t> </a:t>
            </a:r>
            <a:r>
              <a:rPr sz="2800" b="1" spc="-5" dirty="0">
                <a:solidFill>
                  <a:srgbClr val="FF0000"/>
                </a:solidFill>
                <a:latin typeface="Times New Roman"/>
                <a:cs typeface="Times New Roman"/>
              </a:rPr>
              <a:t>mọi nguồn lực </a:t>
            </a:r>
            <a:r>
              <a:rPr sz="2800" b="1" spc="-10" dirty="0">
                <a:solidFill>
                  <a:srgbClr val="FF0000"/>
                </a:solidFill>
                <a:latin typeface="Times New Roman"/>
                <a:cs typeface="Times New Roman"/>
              </a:rPr>
              <a:t>hiện có </a:t>
            </a:r>
            <a:r>
              <a:rPr sz="2800" b="1" spc="-5" dirty="0">
                <a:solidFill>
                  <a:srgbClr val="FF0000"/>
                </a:solidFill>
                <a:latin typeface="Times New Roman"/>
                <a:cs typeface="Times New Roman"/>
              </a:rPr>
              <a:t>của  </a:t>
            </a:r>
            <a:r>
              <a:rPr sz="2800" b="1" dirty="0" err="1">
                <a:solidFill>
                  <a:srgbClr val="FF0000"/>
                </a:solidFill>
                <a:latin typeface="Times New Roman"/>
                <a:cs typeface="Times New Roman"/>
              </a:rPr>
              <a:t>ngân</a:t>
            </a:r>
            <a:r>
              <a:rPr sz="2800" b="1" dirty="0">
                <a:solidFill>
                  <a:srgbClr val="FF0000"/>
                </a:solidFill>
                <a:latin typeface="Times New Roman"/>
                <a:cs typeface="Times New Roman"/>
              </a:rPr>
              <a:t> hàng </a:t>
            </a:r>
            <a:r>
              <a:rPr sz="2800" spc="-5" dirty="0">
                <a:latin typeface="Times New Roman"/>
                <a:cs typeface="Times New Roman"/>
              </a:rPr>
              <a:t>vào việc </a:t>
            </a:r>
            <a:r>
              <a:rPr sz="2800" b="1" dirty="0">
                <a:solidFill>
                  <a:srgbClr val="FF0000"/>
                </a:solidFill>
                <a:latin typeface="Times New Roman"/>
                <a:cs typeface="Times New Roman"/>
              </a:rPr>
              <a:t>phục </a:t>
            </a:r>
            <a:r>
              <a:rPr sz="2800" b="1" spc="5" dirty="0">
                <a:solidFill>
                  <a:srgbClr val="FF0000"/>
                </a:solidFill>
                <a:latin typeface="Times New Roman"/>
                <a:cs typeface="Times New Roman"/>
              </a:rPr>
              <a:t>vụ </a:t>
            </a:r>
            <a:r>
              <a:rPr sz="2800" b="1" dirty="0">
                <a:solidFill>
                  <a:srgbClr val="FF0000"/>
                </a:solidFill>
                <a:latin typeface="Times New Roman"/>
                <a:cs typeface="Times New Roman"/>
              </a:rPr>
              <a:t>tốt </a:t>
            </a:r>
            <a:r>
              <a:rPr sz="2800" b="1" spc="-10" dirty="0">
                <a:solidFill>
                  <a:srgbClr val="FF0000"/>
                </a:solidFill>
                <a:latin typeface="Times New Roman"/>
                <a:cs typeface="Times New Roman"/>
              </a:rPr>
              <a:t>hơn </a:t>
            </a:r>
            <a:r>
              <a:rPr sz="2800" b="1" dirty="0">
                <a:solidFill>
                  <a:srgbClr val="FF0000"/>
                </a:solidFill>
                <a:latin typeface="Times New Roman"/>
                <a:cs typeface="Times New Roman"/>
              </a:rPr>
              <a:t>nhu </a:t>
            </a:r>
            <a:r>
              <a:rPr sz="2800" b="1" spc="-5" dirty="0">
                <a:solidFill>
                  <a:srgbClr val="FF0000"/>
                </a:solidFill>
                <a:latin typeface="Times New Roman"/>
                <a:cs typeface="Times New Roman"/>
              </a:rPr>
              <a:t>cầu  khách </a:t>
            </a:r>
            <a:r>
              <a:rPr sz="2800" b="1" dirty="0">
                <a:solidFill>
                  <a:srgbClr val="FF0000"/>
                </a:solidFill>
                <a:latin typeface="Times New Roman"/>
                <a:cs typeface="Times New Roman"/>
              </a:rPr>
              <a:t>hàng</a:t>
            </a:r>
            <a:r>
              <a:rPr sz="2800" dirty="0">
                <a:latin typeface="Times New Roman"/>
                <a:cs typeface="Times New Roman"/>
              </a:rPr>
              <a:t>, </a:t>
            </a:r>
            <a:r>
              <a:rPr sz="2800" spc="-5" dirty="0">
                <a:latin typeface="Times New Roman"/>
                <a:cs typeface="Times New Roman"/>
              </a:rPr>
              <a:t>trên cơ sở </a:t>
            </a:r>
            <a:r>
              <a:rPr sz="2800" dirty="0">
                <a:latin typeface="Times New Roman"/>
                <a:cs typeface="Times New Roman"/>
              </a:rPr>
              <a:t>đó </a:t>
            </a:r>
            <a:r>
              <a:rPr sz="2800" b="1" spc="-5" dirty="0">
                <a:solidFill>
                  <a:srgbClr val="FF0000"/>
                </a:solidFill>
                <a:latin typeface="Times New Roman"/>
                <a:cs typeface="Times New Roman"/>
              </a:rPr>
              <a:t>thực </a:t>
            </a:r>
            <a:r>
              <a:rPr sz="2800" b="1" spc="-10" dirty="0">
                <a:solidFill>
                  <a:srgbClr val="FF0000"/>
                </a:solidFill>
                <a:latin typeface="Times New Roman"/>
                <a:cs typeface="Times New Roman"/>
              </a:rPr>
              <a:t>hiện </a:t>
            </a:r>
            <a:r>
              <a:rPr sz="2800" b="1" spc="-5" dirty="0">
                <a:solidFill>
                  <a:srgbClr val="FF0000"/>
                </a:solidFill>
                <a:latin typeface="Times New Roman"/>
                <a:cs typeface="Times New Roman"/>
              </a:rPr>
              <a:t>các mục </a:t>
            </a:r>
            <a:r>
              <a:rPr sz="2800" b="1" dirty="0">
                <a:solidFill>
                  <a:srgbClr val="FF0000"/>
                </a:solidFill>
                <a:latin typeface="Times New Roman"/>
                <a:cs typeface="Times New Roman"/>
              </a:rPr>
              <a:t>tiêu </a:t>
            </a:r>
            <a:r>
              <a:rPr sz="2800" b="1" dirty="0">
                <a:latin typeface="Times New Roman"/>
                <a:cs typeface="Times New Roman"/>
              </a:rPr>
              <a:t> </a:t>
            </a:r>
            <a:r>
              <a:rPr sz="2800" spc="-5" dirty="0">
                <a:latin typeface="Times New Roman"/>
                <a:cs typeface="Times New Roman"/>
              </a:rPr>
              <a:t>của </a:t>
            </a:r>
            <a:r>
              <a:rPr sz="2800" spc="-5" dirty="0" err="1">
                <a:latin typeface="Times New Roman"/>
                <a:cs typeface="Times New Roman"/>
              </a:rPr>
              <a:t>ngân</a:t>
            </a:r>
            <a:r>
              <a:rPr sz="2800" spc="-10" dirty="0">
                <a:latin typeface="Times New Roman"/>
                <a:cs typeface="Times New Roman"/>
              </a:rPr>
              <a:t> </a:t>
            </a:r>
            <a:r>
              <a:rPr sz="2800" dirty="0">
                <a:latin typeface="Times New Roman"/>
                <a:cs typeface="Times New Roman"/>
              </a:rPr>
              <a:t>hàng.</a:t>
            </a:r>
          </a:p>
        </p:txBody>
      </p:sp>
      <p:sp>
        <p:nvSpPr>
          <p:cNvPr id="4" name="object 3"/>
          <p:cNvSpPr/>
          <p:nvPr/>
        </p:nvSpPr>
        <p:spPr>
          <a:xfrm>
            <a:off x="3810000" y="152400"/>
            <a:ext cx="5105400" cy="2085093"/>
          </a:xfrm>
          <a:prstGeom prst="rect">
            <a:avLst/>
          </a:prstGeom>
          <a:blipFill>
            <a:blip r:embed="rId2" cstate="print"/>
            <a:stretch>
              <a:fillRect/>
            </a:stretch>
          </a:blipFill>
        </p:spPr>
        <p:txBody>
          <a:bodyPr wrap="square" lIns="0" tIns="0" rIns="0" bIns="0" rtlCol="0"/>
          <a:lstStyle/>
          <a:p>
            <a:endParaRPr sz="1539"/>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1935" y="546557"/>
            <a:ext cx="5967095" cy="697230"/>
          </a:xfrm>
          <a:prstGeom prst="rect">
            <a:avLst/>
          </a:prstGeom>
        </p:spPr>
        <p:txBody>
          <a:bodyPr vert="horz" wrap="square" lIns="0" tIns="13335" rIns="0" bIns="0" rtlCol="0">
            <a:spAutoFit/>
          </a:bodyPr>
          <a:lstStyle/>
          <a:p>
            <a:pPr marL="12700">
              <a:lnSpc>
                <a:spcPct val="100000"/>
              </a:lnSpc>
              <a:spcBef>
                <a:spcPts val="105"/>
              </a:spcBef>
            </a:pPr>
            <a:r>
              <a:rPr sz="4400" spc="-195" dirty="0" smtClean="0">
                <a:latin typeface="Times New Roman" panose="02020603050405020304" pitchFamily="18" charset="0"/>
                <a:cs typeface="Times New Roman" panose="02020603050405020304" pitchFamily="18" charset="0"/>
              </a:rPr>
              <a:t>CH</a:t>
            </a:r>
            <a:r>
              <a:rPr lang="en-US" sz="4400" spc="-195" dirty="0">
                <a:latin typeface="Times New Roman" panose="02020603050405020304" pitchFamily="18" charset="0"/>
                <a:cs typeface="Times New Roman" panose="02020603050405020304" pitchFamily="18" charset="0"/>
              </a:rPr>
              <a:t>Ư</a:t>
            </a:r>
            <a:r>
              <a:rPr sz="4400" spc="-195" dirty="0" smtClean="0">
                <a:latin typeface="Times New Roman" panose="02020603050405020304" pitchFamily="18" charset="0"/>
                <a:cs typeface="Times New Roman" panose="02020603050405020304" pitchFamily="18" charset="0"/>
              </a:rPr>
              <a:t>ƠNG </a:t>
            </a:r>
            <a:r>
              <a:rPr sz="4400" dirty="0">
                <a:latin typeface="Times New Roman" panose="02020603050405020304" pitchFamily="18" charset="0"/>
                <a:cs typeface="Times New Roman" panose="02020603050405020304" pitchFamily="18" charset="0"/>
              </a:rPr>
              <a:t>TRÌNH</a:t>
            </a:r>
            <a:r>
              <a:rPr sz="4400" spc="125" dirty="0">
                <a:latin typeface="Times New Roman" panose="02020603050405020304" pitchFamily="18" charset="0"/>
                <a:cs typeface="Times New Roman" panose="02020603050405020304" pitchFamily="18" charset="0"/>
              </a:rPr>
              <a:t> </a:t>
            </a:r>
            <a:r>
              <a:rPr sz="4400" spc="-5" dirty="0">
                <a:latin typeface="Times New Roman" panose="02020603050405020304" pitchFamily="18" charset="0"/>
                <a:cs typeface="Times New Roman" panose="02020603050405020304" pitchFamily="18" charset="0"/>
              </a:rPr>
              <a:t>HỌC</a:t>
            </a:r>
            <a:endParaRPr sz="4400" dirty="0">
              <a:latin typeface="Times New Roman" panose="02020603050405020304" pitchFamily="18" charset="0"/>
              <a:cs typeface="Times New Roman" panose="02020603050405020304" pitchFamily="18" charset="0"/>
            </a:endParaRPr>
          </a:p>
        </p:txBody>
      </p:sp>
      <p:sp>
        <p:nvSpPr>
          <p:cNvPr id="3" name="object 3"/>
          <p:cNvSpPr txBox="1"/>
          <p:nvPr/>
        </p:nvSpPr>
        <p:spPr>
          <a:xfrm>
            <a:off x="383540" y="1390310"/>
            <a:ext cx="8395335" cy="1129665"/>
          </a:xfrm>
          <a:prstGeom prst="rect">
            <a:avLst/>
          </a:prstGeom>
        </p:spPr>
        <p:txBody>
          <a:bodyPr vert="horz" wrap="square" lIns="0" tIns="167640" rIns="0" bIns="0" rtlCol="0">
            <a:spAutoFit/>
          </a:bodyPr>
          <a:lstStyle/>
          <a:p>
            <a:pPr marL="355600" indent="-342900">
              <a:lnSpc>
                <a:spcPct val="100000"/>
              </a:lnSpc>
              <a:spcBef>
                <a:spcPts val="1320"/>
              </a:spcBef>
              <a:buFont typeface="Times New Roman"/>
              <a:buChar char="•"/>
              <a:tabLst>
                <a:tab pos="354965" algn="l"/>
                <a:tab pos="355600" algn="l"/>
              </a:tabLst>
            </a:pPr>
            <a:r>
              <a:rPr sz="2600" b="1" dirty="0" err="1">
                <a:latin typeface="Times New Roman"/>
                <a:cs typeface="Times New Roman"/>
              </a:rPr>
              <a:t>Thời</a:t>
            </a:r>
            <a:r>
              <a:rPr sz="2600" b="1" dirty="0">
                <a:latin typeface="Times New Roman"/>
                <a:cs typeface="Times New Roman"/>
              </a:rPr>
              <a:t> </a:t>
            </a:r>
            <a:r>
              <a:rPr sz="2600" b="1" spc="-65" dirty="0" err="1" smtClean="0">
                <a:latin typeface="Times New Roman"/>
                <a:cs typeface="Times New Roman"/>
              </a:rPr>
              <a:t>l</a:t>
            </a:r>
            <a:r>
              <a:rPr lang="en-US" sz="2600" b="1" spc="-65" dirty="0" err="1">
                <a:latin typeface="Times New Roman"/>
                <a:cs typeface="Times New Roman"/>
              </a:rPr>
              <a:t>ư</a:t>
            </a:r>
            <a:r>
              <a:rPr sz="2600" b="1" spc="-65" dirty="0" err="1" smtClean="0">
                <a:latin typeface="Times New Roman"/>
                <a:cs typeface="Times New Roman"/>
              </a:rPr>
              <a:t>ợng</a:t>
            </a:r>
            <a:r>
              <a:rPr sz="2600" spc="-65" dirty="0">
                <a:latin typeface="Times New Roman"/>
                <a:cs typeface="Times New Roman"/>
              </a:rPr>
              <a:t>: </a:t>
            </a:r>
            <a:r>
              <a:rPr sz="2600" dirty="0">
                <a:latin typeface="Times New Roman"/>
                <a:cs typeface="Times New Roman"/>
              </a:rPr>
              <a:t>45</a:t>
            </a:r>
            <a:r>
              <a:rPr sz="2600" spc="45" dirty="0">
                <a:latin typeface="Times New Roman"/>
                <a:cs typeface="Times New Roman"/>
              </a:rPr>
              <a:t> </a:t>
            </a:r>
            <a:r>
              <a:rPr sz="2600" spc="-75" dirty="0">
                <a:latin typeface="Times New Roman"/>
                <a:cs typeface="Times New Roman"/>
              </a:rPr>
              <a:t>tiết</a:t>
            </a:r>
            <a:endParaRPr sz="2600" dirty="0">
              <a:latin typeface="Times New Roman"/>
              <a:cs typeface="Times New Roman"/>
            </a:endParaRPr>
          </a:p>
          <a:p>
            <a:pPr marL="355600" indent="-342900">
              <a:lnSpc>
                <a:spcPct val="100000"/>
              </a:lnSpc>
              <a:spcBef>
                <a:spcPts val="1230"/>
              </a:spcBef>
              <a:buFont typeface="Times New Roman"/>
              <a:buChar char="•"/>
              <a:tabLst>
                <a:tab pos="354965" algn="l"/>
                <a:tab pos="355600" algn="l"/>
              </a:tabLst>
            </a:pPr>
            <a:r>
              <a:rPr sz="2600" b="1" spc="-5" dirty="0">
                <a:latin typeface="Times New Roman"/>
                <a:cs typeface="Times New Roman"/>
              </a:rPr>
              <a:t>Điểm </a:t>
            </a:r>
            <a:r>
              <a:rPr sz="2600" b="1" dirty="0">
                <a:latin typeface="Times New Roman"/>
                <a:cs typeface="Times New Roman"/>
              </a:rPr>
              <a:t>học phần = </a:t>
            </a:r>
            <a:r>
              <a:rPr lang="en-US" sz="2600" dirty="0">
                <a:latin typeface="Times New Roman"/>
                <a:cs typeface="Times New Roman"/>
              </a:rPr>
              <a:t>4</a:t>
            </a:r>
            <a:r>
              <a:rPr sz="2600" dirty="0" smtClean="0">
                <a:latin typeface="Times New Roman"/>
                <a:cs typeface="Times New Roman"/>
              </a:rPr>
              <a:t>0</a:t>
            </a:r>
            <a:r>
              <a:rPr sz="2600" dirty="0">
                <a:latin typeface="Times New Roman"/>
                <a:cs typeface="Times New Roman"/>
              </a:rPr>
              <a:t>%*điểm quá trình + </a:t>
            </a:r>
            <a:r>
              <a:rPr lang="en-US" sz="2600" dirty="0" smtClean="0">
                <a:latin typeface="Times New Roman"/>
                <a:cs typeface="Times New Roman"/>
              </a:rPr>
              <a:t>6</a:t>
            </a:r>
            <a:r>
              <a:rPr sz="2600" dirty="0" smtClean="0">
                <a:latin typeface="Times New Roman"/>
                <a:cs typeface="Times New Roman"/>
              </a:rPr>
              <a:t>0</a:t>
            </a:r>
            <a:r>
              <a:rPr sz="2600" dirty="0">
                <a:latin typeface="Times New Roman"/>
                <a:cs typeface="Times New Roman"/>
              </a:rPr>
              <a:t>%*điểm cuối</a:t>
            </a:r>
            <a:r>
              <a:rPr sz="2600" spc="-160" dirty="0">
                <a:latin typeface="Times New Roman"/>
                <a:cs typeface="Times New Roman"/>
              </a:rPr>
              <a:t> </a:t>
            </a:r>
            <a:r>
              <a:rPr sz="2600" dirty="0">
                <a:latin typeface="Times New Roman"/>
                <a:cs typeface="Times New Roman"/>
              </a:rPr>
              <a:t>kỳ</a:t>
            </a:r>
          </a:p>
        </p:txBody>
      </p:sp>
      <p:sp>
        <p:nvSpPr>
          <p:cNvPr id="4" name="object 4"/>
          <p:cNvSpPr/>
          <p:nvPr/>
        </p:nvSpPr>
        <p:spPr>
          <a:xfrm>
            <a:off x="3334511" y="3599688"/>
            <a:ext cx="3857243" cy="2497836"/>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762000" y="3876344"/>
            <a:ext cx="2277110" cy="874394"/>
          </a:xfrm>
          <a:prstGeom prst="rect">
            <a:avLst/>
          </a:prstGeom>
          <a:solidFill>
            <a:srgbClr val="FFFF00">
              <a:alpha val="41960"/>
            </a:srgbClr>
          </a:solidFill>
          <a:ln w="28575">
            <a:solidFill>
              <a:srgbClr val="000000"/>
            </a:solidFill>
          </a:ln>
        </p:spPr>
        <p:txBody>
          <a:bodyPr vert="horz" wrap="square" lIns="0" tIns="33655" rIns="0" bIns="0" rtlCol="0">
            <a:spAutoFit/>
          </a:bodyPr>
          <a:lstStyle/>
          <a:p>
            <a:pPr marL="389890" marR="384175" indent="30480">
              <a:lnSpc>
                <a:spcPct val="78100"/>
              </a:lnSpc>
              <a:spcBef>
                <a:spcPts val="265"/>
              </a:spcBef>
            </a:pPr>
            <a:r>
              <a:rPr sz="3200" dirty="0">
                <a:latin typeface="Corbel"/>
                <a:cs typeface="Corbel"/>
              </a:rPr>
              <a:t>Kiểm </a:t>
            </a:r>
            <a:r>
              <a:rPr sz="3200" spc="-5" dirty="0">
                <a:latin typeface="Corbel"/>
                <a:cs typeface="Corbel"/>
              </a:rPr>
              <a:t>tra  </a:t>
            </a:r>
            <a:r>
              <a:rPr sz="3200" dirty="0">
                <a:latin typeface="Corbel"/>
                <a:cs typeface="Corbel"/>
              </a:rPr>
              <a:t>giữa kỳ</a:t>
            </a:r>
            <a:r>
              <a:rPr sz="3200" spc="-120" dirty="0">
                <a:latin typeface="Corbel"/>
                <a:cs typeface="Corbel"/>
              </a:rPr>
              <a:t> </a:t>
            </a:r>
            <a:r>
              <a:rPr sz="3200" dirty="0">
                <a:latin typeface="Corbel"/>
                <a:cs typeface="Corbel"/>
              </a:rPr>
              <a:t>1</a:t>
            </a:r>
            <a:endParaRPr sz="3200">
              <a:latin typeface="Corbel"/>
              <a:cs typeface="Corbel"/>
            </a:endParaRPr>
          </a:p>
        </p:txBody>
      </p:sp>
      <p:sp>
        <p:nvSpPr>
          <p:cNvPr id="6" name="object 6"/>
          <p:cNvSpPr txBox="1"/>
          <p:nvPr/>
        </p:nvSpPr>
        <p:spPr>
          <a:xfrm>
            <a:off x="762000" y="5329656"/>
            <a:ext cx="2423160" cy="874394"/>
          </a:xfrm>
          <a:prstGeom prst="rect">
            <a:avLst/>
          </a:prstGeom>
          <a:solidFill>
            <a:srgbClr val="FFFF00">
              <a:alpha val="41960"/>
            </a:srgbClr>
          </a:solidFill>
          <a:ln w="28575">
            <a:solidFill>
              <a:srgbClr val="000000"/>
            </a:solidFill>
          </a:ln>
        </p:spPr>
        <p:txBody>
          <a:bodyPr vert="horz" wrap="square" lIns="0" tIns="33020" rIns="0" bIns="0" rtlCol="0">
            <a:spAutoFit/>
          </a:bodyPr>
          <a:lstStyle/>
          <a:p>
            <a:pPr marL="451484" marR="442595" indent="40640">
              <a:lnSpc>
                <a:spcPct val="78200"/>
              </a:lnSpc>
              <a:spcBef>
                <a:spcPts val="260"/>
              </a:spcBef>
            </a:pPr>
            <a:r>
              <a:rPr sz="3200" dirty="0">
                <a:latin typeface="Corbel"/>
                <a:cs typeface="Corbel"/>
              </a:rPr>
              <a:t>Kiểm </a:t>
            </a:r>
            <a:r>
              <a:rPr sz="3200" spc="-5" dirty="0">
                <a:latin typeface="Corbel"/>
                <a:cs typeface="Corbel"/>
              </a:rPr>
              <a:t>tra  </a:t>
            </a:r>
            <a:r>
              <a:rPr sz="3200" dirty="0">
                <a:latin typeface="Corbel"/>
                <a:cs typeface="Corbel"/>
              </a:rPr>
              <a:t>giữa kỳ</a:t>
            </a:r>
            <a:r>
              <a:rPr sz="3200" spc="-114" dirty="0">
                <a:latin typeface="Corbel"/>
                <a:cs typeface="Corbel"/>
              </a:rPr>
              <a:t> </a:t>
            </a:r>
            <a:r>
              <a:rPr sz="3200" dirty="0">
                <a:latin typeface="Corbel"/>
                <a:cs typeface="Corbel"/>
              </a:rPr>
              <a:t>2</a:t>
            </a:r>
            <a:endParaRPr sz="3200">
              <a:latin typeface="Corbel"/>
              <a:cs typeface="Corbel"/>
            </a:endParaRPr>
          </a:p>
        </p:txBody>
      </p:sp>
      <p:sp>
        <p:nvSpPr>
          <p:cNvPr id="7" name="object 7"/>
          <p:cNvSpPr txBox="1"/>
          <p:nvPr/>
        </p:nvSpPr>
        <p:spPr>
          <a:xfrm>
            <a:off x="1832864" y="2895561"/>
            <a:ext cx="2488565" cy="477520"/>
          </a:xfrm>
          <a:prstGeom prst="rect">
            <a:avLst/>
          </a:prstGeom>
          <a:solidFill>
            <a:srgbClr val="FFFF00">
              <a:alpha val="41960"/>
            </a:srgbClr>
          </a:solidFill>
          <a:ln w="28575">
            <a:solidFill>
              <a:srgbClr val="000000"/>
            </a:solidFill>
          </a:ln>
        </p:spPr>
        <p:txBody>
          <a:bodyPr vert="horz" wrap="square" lIns="0" tIns="0" rIns="0" bIns="0" rtlCol="0">
            <a:spAutoFit/>
          </a:bodyPr>
          <a:lstStyle/>
          <a:p>
            <a:pPr marL="268605">
              <a:lnSpc>
                <a:spcPts val="3260"/>
              </a:lnSpc>
            </a:pPr>
            <a:r>
              <a:rPr sz="3200" spc="-5" dirty="0">
                <a:latin typeface="Corbel"/>
                <a:cs typeface="Corbel"/>
              </a:rPr>
              <a:t>Chuyên</a:t>
            </a:r>
            <a:r>
              <a:rPr sz="3200" spc="-25" dirty="0">
                <a:latin typeface="Corbel"/>
                <a:cs typeface="Corbel"/>
              </a:rPr>
              <a:t> </a:t>
            </a:r>
            <a:r>
              <a:rPr sz="3200" spc="-5" dirty="0">
                <a:latin typeface="Corbel"/>
                <a:cs typeface="Corbel"/>
              </a:rPr>
              <a:t>cần</a:t>
            </a:r>
            <a:endParaRPr sz="3200">
              <a:latin typeface="Corbel"/>
              <a:cs typeface="Corbel"/>
            </a:endParaRPr>
          </a:p>
        </p:txBody>
      </p:sp>
      <p:sp>
        <p:nvSpPr>
          <p:cNvPr id="8" name="object 8"/>
          <p:cNvSpPr txBox="1"/>
          <p:nvPr/>
        </p:nvSpPr>
        <p:spPr>
          <a:xfrm>
            <a:off x="6734047" y="3818851"/>
            <a:ext cx="2300605" cy="489584"/>
          </a:xfrm>
          <a:prstGeom prst="rect">
            <a:avLst/>
          </a:prstGeom>
          <a:solidFill>
            <a:srgbClr val="DDF3EA">
              <a:alpha val="54116"/>
            </a:srgbClr>
          </a:solidFill>
          <a:ln w="28575">
            <a:solidFill>
              <a:srgbClr val="001F5F"/>
            </a:solidFill>
          </a:ln>
        </p:spPr>
        <p:txBody>
          <a:bodyPr vert="horz" wrap="square" lIns="0" tIns="0" rIns="0" bIns="0" rtlCol="0">
            <a:spAutoFit/>
          </a:bodyPr>
          <a:lstStyle/>
          <a:p>
            <a:pPr marL="255904">
              <a:lnSpc>
                <a:spcPts val="3265"/>
              </a:lnSpc>
            </a:pPr>
            <a:r>
              <a:rPr sz="3200" spc="-5" dirty="0">
                <a:latin typeface="Corbel"/>
                <a:cs typeface="Corbel"/>
              </a:rPr>
              <a:t>Thi cuối</a:t>
            </a:r>
            <a:r>
              <a:rPr sz="3200" spc="-40" dirty="0">
                <a:latin typeface="Corbel"/>
                <a:cs typeface="Corbel"/>
              </a:rPr>
              <a:t> </a:t>
            </a:r>
            <a:r>
              <a:rPr sz="3200" dirty="0">
                <a:latin typeface="Corbel"/>
                <a:cs typeface="Corbel"/>
              </a:rPr>
              <a:t>kỳ</a:t>
            </a:r>
            <a:endParaRPr sz="3200">
              <a:latin typeface="Corbel"/>
              <a:cs typeface="Corbel"/>
            </a:endParaRPr>
          </a:p>
        </p:txBody>
      </p:sp>
      <p:sp>
        <p:nvSpPr>
          <p:cNvPr id="9" name="object 9"/>
          <p:cNvSpPr/>
          <p:nvPr/>
        </p:nvSpPr>
        <p:spPr>
          <a:xfrm>
            <a:off x="3994277" y="3387090"/>
            <a:ext cx="327025" cy="501015"/>
          </a:xfrm>
          <a:custGeom>
            <a:avLst/>
            <a:gdLst/>
            <a:ahLst/>
            <a:cxnLst/>
            <a:rect l="l" t="t" r="r" b="b"/>
            <a:pathLst>
              <a:path w="327025" h="501014">
                <a:moveTo>
                  <a:pt x="0" y="0"/>
                </a:moveTo>
                <a:lnTo>
                  <a:pt x="326771" y="501015"/>
                </a:lnTo>
              </a:path>
            </a:pathLst>
          </a:custGeom>
          <a:ln w="38100">
            <a:solidFill>
              <a:srgbClr val="252525"/>
            </a:solidFill>
          </a:ln>
        </p:spPr>
        <p:txBody>
          <a:bodyPr wrap="square" lIns="0" tIns="0" rIns="0" bIns="0" rtlCol="0"/>
          <a:lstStyle/>
          <a:p>
            <a:endParaRPr/>
          </a:p>
        </p:txBody>
      </p:sp>
      <p:sp>
        <p:nvSpPr>
          <p:cNvPr id="10" name="object 10"/>
          <p:cNvSpPr/>
          <p:nvPr/>
        </p:nvSpPr>
        <p:spPr>
          <a:xfrm>
            <a:off x="3071114" y="4326763"/>
            <a:ext cx="1003300" cy="245745"/>
          </a:xfrm>
          <a:custGeom>
            <a:avLst/>
            <a:gdLst/>
            <a:ahLst/>
            <a:cxnLst/>
            <a:rect l="l" t="t" r="r" b="b"/>
            <a:pathLst>
              <a:path w="1003300" h="245745">
                <a:moveTo>
                  <a:pt x="0" y="0"/>
                </a:moveTo>
                <a:lnTo>
                  <a:pt x="1003173" y="245237"/>
                </a:lnTo>
              </a:path>
            </a:pathLst>
          </a:custGeom>
          <a:ln w="38100">
            <a:solidFill>
              <a:srgbClr val="252525"/>
            </a:solidFill>
          </a:ln>
        </p:spPr>
        <p:txBody>
          <a:bodyPr wrap="square" lIns="0" tIns="0" rIns="0" bIns="0" rtlCol="0"/>
          <a:lstStyle/>
          <a:p>
            <a:endParaRPr/>
          </a:p>
        </p:txBody>
      </p:sp>
      <p:sp>
        <p:nvSpPr>
          <p:cNvPr id="11" name="object 11"/>
          <p:cNvSpPr/>
          <p:nvPr/>
        </p:nvSpPr>
        <p:spPr>
          <a:xfrm>
            <a:off x="3240913" y="5164201"/>
            <a:ext cx="833755" cy="573405"/>
          </a:xfrm>
          <a:custGeom>
            <a:avLst/>
            <a:gdLst/>
            <a:ahLst/>
            <a:cxnLst/>
            <a:rect l="l" t="t" r="r" b="b"/>
            <a:pathLst>
              <a:path w="833754" h="573404">
                <a:moveTo>
                  <a:pt x="0" y="572808"/>
                </a:moveTo>
                <a:lnTo>
                  <a:pt x="833374" y="0"/>
                </a:lnTo>
              </a:path>
            </a:pathLst>
          </a:custGeom>
          <a:ln w="38100">
            <a:solidFill>
              <a:srgbClr val="252525"/>
            </a:solidFill>
          </a:ln>
        </p:spPr>
        <p:txBody>
          <a:bodyPr wrap="square" lIns="0" tIns="0" rIns="0" bIns="0" rtlCol="0"/>
          <a:lstStyle/>
          <a:p>
            <a:endParaRPr/>
          </a:p>
        </p:txBody>
      </p:sp>
      <p:sp>
        <p:nvSpPr>
          <p:cNvPr id="12" name="object 12"/>
          <p:cNvSpPr/>
          <p:nvPr/>
        </p:nvSpPr>
        <p:spPr>
          <a:xfrm>
            <a:off x="6141084" y="4063491"/>
            <a:ext cx="593090" cy="250190"/>
          </a:xfrm>
          <a:custGeom>
            <a:avLst/>
            <a:gdLst/>
            <a:ahLst/>
            <a:cxnLst/>
            <a:rect l="l" t="t" r="r" b="b"/>
            <a:pathLst>
              <a:path w="593090" h="250189">
                <a:moveTo>
                  <a:pt x="0" y="249935"/>
                </a:moveTo>
                <a:lnTo>
                  <a:pt x="592963" y="0"/>
                </a:lnTo>
              </a:path>
            </a:pathLst>
          </a:custGeom>
          <a:ln w="38100">
            <a:solidFill>
              <a:srgbClr val="252525"/>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0548" y="496500"/>
            <a:ext cx="6813252" cy="410527"/>
          </a:xfrm>
          <a:prstGeom prst="rect">
            <a:avLst/>
          </a:prstGeom>
        </p:spPr>
        <p:txBody>
          <a:bodyPr vert="horz" wrap="square" lIns="0" tIns="10317" rIns="0" bIns="0" rtlCol="0" anchor="ctr">
            <a:spAutoFit/>
          </a:bodyPr>
          <a:lstStyle/>
          <a:p>
            <a:pPr marL="10860">
              <a:lnSpc>
                <a:spcPct val="100000"/>
              </a:lnSpc>
              <a:spcBef>
                <a:spcPts val="81"/>
              </a:spcBef>
            </a:pPr>
            <a:r>
              <a:rPr spc="-4" dirty="0">
                <a:latin typeface="Times New Roman" panose="02020603050405020304" pitchFamily="18" charset="0"/>
                <a:cs typeface="Times New Roman" panose="02020603050405020304" pitchFamily="18" charset="0"/>
              </a:rPr>
              <a:t>1. </a:t>
            </a:r>
            <a:r>
              <a:rPr spc="-9" dirty="0">
                <a:latin typeface="Times New Roman" panose="02020603050405020304" pitchFamily="18" charset="0"/>
                <a:cs typeface="Times New Roman" panose="02020603050405020304" pitchFamily="18" charset="0"/>
              </a:rPr>
              <a:t>KHÁI </a:t>
            </a:r>
            <a:r>
              <a:rPr spc="-4" dirty="0">
                <a:latin typeface="Times New Roman" panose="02020603050405020304" pitchFamily="18" charset="0"/>
                <a:cs typeface="Times New Roman" panose="02020603050405020304" pitchFamily="18" charset="0"/>
              </a:rPr>
              <a:t>NIỆM MARKETING NGÂN</a:t>
            </a:r>
            <a:r>
              <a:rPr spc="13" dirty="0">
                <a:latin typeface="Times New Roman" panose="02020603050405020304" pitchFamily="18" charset="0"/>
                <a:cs typeface="Times New Roman" panose="02020603050405020304" pitchFamily="18" charset="0"/>
              </a:rPr>
              <a:t> </a:t>
            </a:r>
            <a:r>
              <a:rPr spc="-4" dirty="0">
                <a:latin typeface="Times New Roman" panose="02020603050405020304" pitchFamily="18" charset="0"/>
                <a:cs typeface="Times New Roman" panose="02020603050405020304" pitchFamily="18" charset="0"/>
              </a:rPr>
              <a:t>HÀNG</a:t>
            </a:r>
          </a:p>
        </p:txBody>
      </p:sp>
      <p:sp>
        <p:nvSpPr>
          <p:cNvPr id="3" name="object 3"/>
          <p:cNvSpPr txBox="1"/>
          <p:nvPr/>
        </p:nvSpPr>
        <p:spPr>
          <a:xfrm>
            <a:off x="76200" y="2209800"/>
            <a:ext cx="8915400" cy="3577749"/>
          </a:xfrm>
          <a:prstGeom prst="rect">
            <a:avLst/>
          </a:prstGeom>
        </p:spPr>
        <p:txBody>
          <a:bodyPr vert="horz" wrap="square" lIns="0" tIns="102083" rIns="0" bIns="0" rtlCol="0">
            <a:spAutoFit/>
          </a:bodyPr>
          <a:lstStyle/>
          <a:p>
            <a:pPr marL="10860">
              <a:spcBef>
                <a:spcPts val="804"/>
              </a:spcBef>
            </a:pPr>
            <a:r>
              <a:rPr sz="2800" b="1" spc="-4" dirty="0">
                <a:latin typeface="Times New Roman" panose="02020603050405020304" pitchFamily="18" charset="0"/>
                <a:cs typeface="Times New Roman" panose="02020603050405020304" pitchFamily="18" charset="0"/>
              </a:rPr>
              <a:t>Những điểm cơ bản </a:t>
            </a:r>
            <a:r>
              <a:rPr sz="2800" b="1" dirty="0">
                <a:latin typeface="Times New Roman" panose="02020603050405020304" pitchFamily="18" charset="0"/>
                <a:cs typeface="Times New Roman" panose="02020603050405020304" pitchFamily="18" charset="0"/>
              </a:rPr>
              <a:t>trong marketing </a:t>
            </a:r>
            <a:r>
              <a:rPr sz="2800" b="1" spc="-4" dirty="0" err="1">
                <a:latin typeface="Times New Roman" panose="02020603050405020304" pitchFamily="18" charset="0"/>
                <a:cs typeface="Times New Roman" panose="02020603050405020304" pitchFamily="18" charset="0"/>
              </a:rPr>
              <a:t>ngân</a:t>
            </a:r>
            <a:r>
              <a:rPr sz="2800" b="1" spc="-9" dirty="0">
                <a:latin typeface="Times New Roman" panose="02020603050405020304" pitchFamily="18" charset="0"/>
                <a:cs typeface="Times New Roman" panose="02020603050405020304" pitchFamily="18" charset="0"/>
              </a:rPr>
              <a:t> </a:t>
            </a:r>
            <a:r>
              <a:rPr sz="2800" b="1" spc="-4" dirty="0">
                <a:latin typeface="Times New Roman" panose="02020603050405020304" pitchFamily="18" charset="0"/>
                <a:cs typeface="Times New Roman" panose="02020603050405020304" pitchFamily="18" charset="0"/>
              </a:rPr>
              <a:t>hàng:</a:t>
            </a:r>
            <a:endParaRPr sz="2800" dirty="0">
              <a:latin typeface="Times New Roman" panose="02020603050405020304" pitchFamily="18" charset="0"/>
              <a:cs typeface="Times New Roman" panose="02020603050405020304" pitchFamily="18" charset="0"/>
            </a:endParaRPr>
          </a:p>
          <a:p>
            <a:pPr marL="352943" indent="-245431">
              <a:spcBef>
                <a:spcPts val="718"/>
              </a:spcBef>
              <a:buChar char="•"/>
              <a:tabLst>
                <a:tab pos="352943" algn="l"/>
                <a:tab pos="353485" algn="l"/>
              </a:tabLst>
            </a:pPr>
            <a:r>
              <a:rPr sz="2800" dirty="0">
                <a:latin typeface="Times New Roman" panose="02020603050405020304" pitchFamily="18" charset="0"/>
                <a:cs typeface="Times New Roman" panose="02020603050405020304" pitchFamily="18" charset="0"/>
              </a:rPr>
              <a:t>Dựa </a:t>
            </a:r>
            <a:r>
              <a:rPr sz="2800" spc="-4" dirty="0">
                <a:latin typeface="Times New Roman" panose="02020603050405020304" pitchFamily="18" charset="0"/>
                <a:cs typeface="Times New Roman" panose="02020603050405020304" pitchFamily="18" charset="0"/>
              </a:rPr>
              <a:t>trên những </a:t>
            </a:r>
            <a:r>
              <a:rPr sz="2800" dirty="0">
                <a:latin typeface="Times New Roman" panose="02020603050405020304" pitchFamily="18" charset="0"/>
                <a:cs typeface="Times New Roman" panose="02020603050405020304" pitchFamily="18" charset="0"/>
              </a:rPr>
              <a:t>nguyên lý </a:t>
            </a:r>
            <a:r>
              <a:rPr sz="2800" spc="-9" dirty="0">
                <a:latin typeface="Times New Roman" panose="02020603050405020304" pitchFamily="18" charset="0"/>
                <a:cs typeface="Times New Roman" panose="02020603050405020304" pitchFamily="18" charset="0"/>
              </a:rPr>
              <a:t>của </a:t>
            </a:r>
            <a:r>
              <a:rPr sz="2800" spc="-4" dirty="0">
                <a:latin typeface="Times New Roman" panose="02020603050405020304" pitchFamily="18" charset="0"/>
                <a:cs typeface="Times New Roman" panose="02020603050405020304" pitchFamily="18" charset="0"/>
              </a:rPr>
              <a:t>marketing </a:t>
            </a:r>
            <a:r>
              <a:rPr sz="2800" dirty="0">
                <a:latin typeface="Times New Roman" panose="02020603050405020304" pitchFamily="18" charset="0"/>
                <a:cs typeface="Times New Roman" panose="02020603050405020304" pitchFamily="18" charset="0"/>
              </a:rPr>
              <a:t>hiện</a:t>
            </a:r>
            <a:r>
              <a:rPr sz="2800" spc="13" dirty="0">
                <a:latin typeface="Times New Roman" panose="02020603050405020304" pitchFamily="18" charset="0"/>
                <a:cs typeface="Times New Roman" panose="02020603050405020304" pitchFamily="18" charset="0"/>
              </a:rPr>
              <a:t> </a:t>
            </a:r>
            <a:r>
              <a:rPr sz="2800" spc="-4" dirty="0">
                <a:latin typeface="Times New Roman" panose="02020603050405020304" pitchFamily="18" charset="0"/>
                <a:cs typeface="Times New Roman" panose="02020603050405020304" pitchFamily="18" charset="0"/>
              </a:rPr>
              <a:t>đại;</a:t>
            </a:r>
            <a:endParaRPr sz="2800" dirty="0">
              <a:latin typeface="Times New Roman" panose="02020603050405020304" pitchFamily="18" charset="0"/>
              <a:cs typeface="Times New Roman" panose="02020603050405020304" pitchFamily="18" charset="0"/>
            </a:endParaRPr>
          </a:p>
          <a:p>
            <a:pPr marL="352943" marR="4344" indent="-244888">
              <a:lnSpc>
                <a:spcPct val="115799"/>
              </a:lnSpc>
              <a:spcBef>
                <a:spcPts val="423"/>
              </a:spcBef>
              <a:buChar char="•"/>
              <a:tabLst>
                <a:tab pos="352943" algn="l"/>
                <a:tab pos="353485" algn="l"/>
              </a:tabLst>
            </a:pPr>
            <a:r>
              <a:rPr sz="2800" spc="-4" dirty="0">
                <a:latin typeface="Times New Roman" panose="02020603050405020304" pitchFamily="18" charset="0"/>
                <a:cs typeface="Times New Roman" panose="02020603050405020304" pitchFamily="18" charset="0"/>
              </a:rPr>
              <a:t>Nhiệm vụ then chốt </a:t>
            </a:r>
            <a:r>
              <a:rPr sz="2800" dirty="0">
                <a:latin typeface="Times New Roman" panose="02020603050405020304" pitchFamily="18" charset="0"/>
                <a:cs typeface="Times New Roman" panose="02020603050405020304" pitchFamily="18" charset="0"/>
              </a:rPr>
              <a:t>là </a:t>
            </a:r>
            <a:r>
              <a:rPr sz="2800" spc="-4" dirty="0">
                <a:latin typeface="Times New Roman" panose="02020603050405020304" pitchFamily="18" charset="0"/>
                <a:cs typeface="Times New Roman" panose="02020603050405020304" pitchFamily="18" charset="0"/>
              </a:rPr>
              <a:t>xác định nhu cầu </a:t>
            </a:r>
            <a:r>
              <a:rPr sz="2800" dirty="0">
                <a:latin typeface="Times New Roman" panose="02020603050405020304" pitchFamily="18" charset="0"/>
                <a:cs typeface="Times New Roman" panose="02020603050405020304" pitchFamily="18" charset="0"/>
              </a:rPr>
              <a:t>- đáp </a:t>
            </a:r>
            <a:r>
              <a:rPr sz="2800" spc="-4" dirty="0">
                <a:latin typeface="Times New Roman" panose="02020603050405020304" pitchFamily="18" charset="0"/>
                <a:cs typeface="Times New Roman" panose="02020603050405020304" pitchFamily="18" charset="0"/>
              </a:rPr>
              <a:t>ứng nhu </a:t>
            </a:r>
            <a:r>
              <a:rPr sz="2800" spc="-9" dirty="0">
                <a:latin typeface="Times New Roman" panose="02020603050405020304" pitchFamily="18" charset="0"/>
                <a:cs typeface="Times New Roman" panose="02020603050405020304" pitchFamily="18" charset="0"/>
              </a:rPr>
              <a:t>cầu </a:t>
            </a:r>
            <a:r>
              <a:rPr sz="2800" dirty="0">
                <a:latin typeface="Times New Roman" panose="02020603050405020304" pitchFamily="18" charset="0"/>
                <a:cs typeface="Times New Roman" panose="02020603050405020304" pitchFamily="18" charset="0"/>
              </a:rPr>
              <a:t>bằng </a:t>
            </a:r>
            <a:r>
              <a:rPr sz="2800" spc="-9" dirty="0">
                <a:latin typeface="Times New Roman" panose="02020603050405020304" pitchFamily="18" charset="0"/>
                <a:cs typeface="Times New Roman" panose="02020603050405020304" pitchFamily="18" charset="0"/>
              </a:rPr>
              <a:t>những </a:t>
            </a:r>
            <a:r>
              <a:rPr sz="2800" spc="-4" dirty="0">
                <a:latin typeface="Times New Roman" panose="02020603050405020304" pitchFamily="18" charset="0"/>
                <a:cs typeface="Times New Roman" panose="02020603050405020304" pitchFamily="18" charset="0"/>
              </a:rPr>
              <a:t>biện </a:t>
            </a:r>
            <a:r>
              <a:rPr sz="2800" dirty="0">
                <a:latin typeface="Times New Roman" panose="02020603050405020304" pitchFamily="18" charset="0"/>
                <a:cs typeface="Times New Roman" panose="02020603050405020304" pitchFamily="18" charset="0"/>
              </a:rPr>
              <a:t>pháp  </a:t>
            </a:r>
            <a:r>
              <a:rPr sz="2800" spc="-4" dirty="0">
                <a:latin typeface="Times New Roman" panose="02020603050405020304" pitchFamily="18" charset="0"/>
                <a:cs typeface="Times New Roman" panose="02020603050405020304" pitchFamily="18" charset="0"/>
              </a:rPr>
              <a:t>tốt hơn so với đối thủ cạnh</a:t>
            </a:r>
            <a:r>
              <a:rPr sz="2800" dirty="0">
                <a:latin typeface="Times New Roman" panose="02020603050405020304" pitchFamily="18" charset="0"/>
                <a:cs typeface="Times New Roman" panose="02020603050405020304" pitchFamily="18" charset="0"/>
              </a:rPr>
              <a:t> </a:t>
            </a:r>
            <a:r>
              <a:rPr sz="2800" spc="-4" dirty="0">
                <a:latin typeface="Times New Roman" panose="02020603050405020304" pitchFamily="18" charset="0"/>
                <a:cs typeface="Times New Roman" panose="02020603050405020304" pitchFamily="18" charset="0"/>
              </a:rPr>
              <a:t>tranh;</a:t>
            </a:r>
            <a:endParaRPr sz="2800" dirty="0">
              <a:latin typeface="Times New Roman" panose="02020603050405020304" pitchFamily="18" charset="0"/>
              <a:cs typeface="Times New Roman" panose="02020603050405020304" pitchFamily="18" charset="0"/>
            </a:endParaRPr>
          </a:p>
          <a:p>
            <a:pPr marL="352943" indent="-245431">
              <a:spcBef>
                <a:spcPts val="718"/>
              </a:spcBef>
              <a:buChar char="•"/>
              <a:tabLst>
                <a:tab pos="352943" algn="l"/>
                <a:tab pos="353485" algn="l"/>
              </a:tabLst>
            </a:pPr>
            <a:r>
              <a:rPr sz="2800" dirty="0">
                <a:latin typeface="Times New Roman" panose="02020603050405020304" pitchFamily="18" charset="0"/>
                <a:cs typeface="Times New Roman" panose="02020603050405020304" pitchFamily="18" charset="0"/>
              </a:rPr>
              <a:t>Là </a:t>
            </a:r>
            <a:r>
              <a:rPr sz="2800" spc="-4" dirty="0">
                <a:latin typeface="Times New Roman" panose="02020603050405020304" pitchFamily="18" charset="0"/>
                <a:cs typeface="Times New Roman" panose="02020603050405020304" pitchFamily="18" charset="0"/>
              </a:rPr>
              <a:t>nhiệm vụ của tất cả </a:t>
            </a:r>
            <a:r>
              <a:rPr sz="2800" dirty="0">
                <a:latin typeface="Times New Roman" panose="02020603050405020304" pitchFamily="18" charset="0"/>
                <a:cs typeface="Times New Roman" panose="02020603050405020304" pitchFamily="18" charset="0"/>
              </a:rPr>
              <a:t>mọi </a:t>
            </a:r>
            <a:r>
              <a:rPr sz="2800" spc="-4" dirty="0">
                <a:latin typeface="Times New Roman" panose="02020603050405020304" pitchFamily="18" charset="0"/>
                <a:cs typeface="Times New Roman" panose="02020603050405020304" pitchFamily="18" charset="0"/>
              </a:rPr>
              <a:t>người trong </a:t>
            </a:r>
            <a:r>
              <a:rPr sz="2800" dirty="0" err="1">
                <a:latin typeface="Times New Roman" panose="02020603050405020304" pitchFamily="18" charset="0"/>
                <a:cs typeface="Times New Roman" panose="02020603050405020304" pitchFamily="18" charset="0"/>
              </a:rPr>
              <a:t>ngân</a:t>
            </a:r>
            <a:r>
              <a:rPr sz="2800" dirty="0">
                <a:latin typeface="Times New Roman" panose="02020603050405020304" pitchFamily="18" charset="0"/>
                <a:cs typeface="Times New Roman" panose="02020603050405020304" pitchFamily="18" charset="0"/>
              </a:rPr>
              <a:t> hàng;</a:t>
            </a:r>
          </a:p>
          <a:p>
            <a:pPr marL="352943" indent="-245431">
              <a:spcBef>
                <a:spcPts val="723"/>
              </a:spcBef>
              <a:buChar char="•"/>
              <a:tabLst>
                <a:tab pos="352943" algn="l"/>
                <a:tab pos="353485" algn="l"/>
              </a:tabLst>
            </a:pPr>
            <a:r>
              <a:rPr sz="2800" spc="-4" dirty="0">
                <a:latin typeface="Times New Roman" panose="02020603050405020304" pitchFamily="18" charset="0"/>
                <a:cs typeface="Times New Roman" panose="02020603050405020304" pitchFamily="18" charset="0"/>
              </a:rPr>
              <a:t>Lợi</a:t>
            </a:r>
            <a:r>
              <a:rPr sz="2800" spc="355" dirty="0">
                <a:latin typeface="Times New Roman" panose="02020603050405020304" pitchFamily="18" charset="0"/>
                <a:cs typeface="Times New Roman" panose="02020603050405020304" pitchFamily="18" charset="0"/>
              </a:rPr>
              <a:t> </a:t>
            </a:r>
            <a:r>
              <a:rPr sz="2800" spc="-4" dirty="0">
                <a:latin typeface="Times New Roman" panose="02020603050405020304" pitchFamily="18" charset="0"/>
                <a:cs typeface="Times New Roman" panose="02020603050405020304" pitchFamily="18" charset="0"/>
              </a:rPr>
              <a:t>nhuận</a:t>
            </a:r>
            <a:r>
              <a:rPr sz="2800" spc="35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là</a:t>
            </a:r>
            <a:r>
              <a:rPr sz="2800" spc="355" dirty="0">
                <a:latin typeface="Times New Roman" panose="02020603050405020304" pitchFamily="18" charset="0"/>
                <a:cs typeface="Times New Roman" panose="02020603050405020304" pitchFamily="18" charset="0"/>
              </a:rPr>
              <a:t> </a:t>
            </a:r>
            <a:r>
              <a:rPr sz="2800" spc="-4" dirty="0">
                <a:latin typeface="Times New Roman" panose="02020603050405020304" pitchFamily="18" charset="0"/>
                <a:cs typeface="Times New Roman" panose="02020603050405020304" pitchFamily="18" charset="0"/>
              </a:rPr>
              <a:t>mục</a:t>
            </a:r>
            <a:r>
              <a:rPr sz="2800" spc="342" dirty="0">
                <a:latin typeface="Times New Roman" panose="02020603050405020304" pitchFamily="18" charset="0"/>
                <a:cs typeface="Times New Roman" panose="02020603050405020304" pitchFamily="18" charset="0"/>
              </a:rPr>
              <a:t> </a:t>
            </a:r>
            <a:r>
              <a:rPr sz="2800" spc="-4" dirty="0">
                <a:latin typeface="Times New Roman" panose="02020603050405020304" pitchFamily="18" charset="0"/>
                <a:cs typeface="Times New Roman" panose="02020603050405020304" pitchFamily="18" charset="0"/>
              </a:rPr>
              <a:t>tiêu</a:t>
            </a:r>
            <a:r>
              <a:rPr sz="2800" spc="350" dirty="0">
                <a:latin typeface="Times New Roman" panose="02020603050405020304" pitchFamily="18" charset="0"/>
                <a:cs typeface="Times New Roman" panose="02020603050405020304" pitchFamily="18" charset="0"/>
              </a:rPr>
              <a:t> </a:t>
            </a:r>
            <a:r>
              <a:rPr sz="2800" spc="-4" dirty="0">
                <a:latin typeface="Times New Roman" panose="02020603050405020304" pitchFamily="18" charset="0"/>
                <a:cs typeface="Times New Roman" panose="02020603050405020304" pitchFamily="18" charset="0"/>
              </a:rPr>
              <a:t>cuối</a:t>
            </a:r>
            <a:r>
              <a:rPr sz="2800" spc="355" dirty="0">
                <a:latin typeface="Times New Roman" panose="02020603050405020304" pitchFamily="18" charset="0"/>
                <a:cs typeface="Times New Roman" panose="02020603050405020304" pitchFamily="18" charset="0"/>
              </a:rPr>
              <a:t> </a:t>
            </a:r>
            <a:r>
              <a:rPr sz="2800" spc="-4" dirty="0">
                <a:latin typeface="Times New Roman" panose="02020603050405020304" pitchFamily="18" charset="0"/>
                <a:cs typeface="Times New Roman" panose="02020603050405020304" pitchFamily="18" charset="0"/>
              </a:rPr>
              <a:t>cùng</a:t>
            </a:r>
            <a:r>
              <a:rPr sz="2800" spc="342"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và</a:t>
            </a:r>
            <a:r>
              <a:rPr sz="2800" spc="338"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là</a:t>
            </a:r>
            <a:r>
              <a:rPr sz="2800" spc="346" dirty="0">
                <a:latin typeface="Times New Roman" panose="02020603050405020304" pitchFamily="18" charset="0"/>
                <a:cs typeface="Times New Roman" panose="02020603050405020304" pitchFamily="18" charset="0"/>
              </a:rPr>
              <a:t> </a:t>
            </a:r>
            <a:r>
              <a:rPr sz="2800" spc="-4" dirty="0">
                <a:latin typeface="Times New Roman" panose="02020603050405020304" pitchFamily="18" charset="0"/>
                <a:cs typeface="Times New Roman" panose="02020603050405020304" pitchFamily="18" charset="0"/>
              </a:rPr>
              <a:t>thước</a:t>
            </a:r>
            <a:r>
              <a:rPr sz="2800" spc="333"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đo</a:t>
            </a:r>
            <a:r>
              <a:rPr sz="2800" spc="342"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quan</a:t>
            </a:r>
            <a:r>
              <a:rPr sz="2800" spc="342" dirty="0">
                <a:latin typeface="Times New Roman" panose="02020603050405020304" pitchFamily="18" charset="0"/>
                <a:cs typeface="Times New Roman" panose="02020603050405020304" pitchFamily="18" charset="0"/>
              </a:rPr>
              <a:t> </a:t>
            </a:r>
            <a:r>
              <a:rPr sz="2800" spc="-4" dirty="0">
                <a:latin typeface="Times New Roman" panose="02020603050405020304" pitchFamily="18" charset="0"/>
                <a:cs typeface="Times New Roman" panose="02020603050405020304" pitchFamily="18" charset="0"/>
              </a:rPr>
              <a:t>trọng</a:t>
            </a:r>
            <a:r>
              <a:rPr sz="2800" spc="338"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đánh</a:t>
            </a:r>
            <a:r>
              <a:rPr sz="2800" spc="342"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giá</a:t>
            </a:r>
            <a:r>
              <a:rPr sz="2800" spc="338" dirty="0">
                <a:latin typeface="Times New Roman" panose="02020603050405020304" pitchFamily="18" charset="0"/>
                <a:cs typeface="Times New Roman" panose="02020603050405020304" pitchFamily="18" charset="0"/>
              </a:rPr>
              <a:t> </a:t>
            </a:r>
            <a:r>
              <a:rPr sz="2800" spc="-4" dirty="0" err="1">
                <a:latin typeface="Times New Roman" panose="02020603050405020304" pitchFamily="18" charset="0"/>
                <a:cs typeface="Times New Roman" panose="02020603050405020304" pitchFamily="18" charset="0"/>
              </a:rPr>
              <a:t>trình</a:t>
            </a:r>
            <a:r>
              <a:rPr sz="2800" spc="333" dirty="0">
                <a:latin typeface="Times New Roman" panose="02020603050405020304" pitchFamily="18" charset="0"/>
                <a:cs typeface="Times New Roman" panose="02020603050405020304" pitchFamily="18" charset="0"/>
              </a:rPr>
              <a:t> </a:t>
            </a:r>
            <a:r>
              <a:rPr sz="2800" spc="-9" dirty="0" err="1" smtClean="0">
                <a:latin typeface="Times New Roman" panose="02020603050405020304" pitchFamily="18" charset="0"/>
                <a:cs typeface="Times New Roman" panose="02020603050405020304" pitchFamily="18" charset="0"/>
              </a:rPr>
              <a:t>độ</a:t>
            </a:r>
            <a:r>
              <a:rPr lang="en-US" sz="2800" spc="-9" dirty="0" smtClean="0">
                <a:latin typeface="Times New Roman" panose="02020603050405020304" pitchFamily="18" charset="0"/>
                <a:cs typeface="Times New Roman" panose="02020603050405020304" pitchFamily="18" charset="0"/>
              </a:rPr>
              <a:t> </a:t>
            </a:r>
            <a:r>
              <a:rPr sz="2800" dirty="0" smtClean="0">
                <a:latin typeface="Times New Roman" panose="02020603050405020304" pitchFamily="18" charset="0"/>
                <a:cs typeface="Times New Roman" panose="02020603050405020304" pitchFamily="18" charset="0"/>
              </a:rPr>
              <a:t>marketing</a:t>
            </a:r>
            <a:r>
              <a:rPr sz="2800" dirty="0">
                <a:latin typeface="Times New Roman" panose="02020603050405020304" pitchFamily="18" charset="0"/>
                <a:cs typeface="Times New Roman" panose="02020603050405020304" pitchFamily="18" charset="0"/>
              </a:rPr>
              <a:t>.</a:t>
            </a:r>
          </a:p>
        </p:txBody>
      </p:sp>
      <p:sp>
        <p:nvSpPr>
          <p:cNvPr id="4" name="object 4"/>
          <p:cNvSpPr/>
          <p:nvPr/>
        </p:nvSpPr>
        <p:spPr>
          <a:xfrm>
            <a:off x="4016312" y="1474551"/>
            <a:ext cx="279532" cy="84706"/>
          </a:xfrm>
          <a:prstGeom prst="rect">
            <a:avLst/>
          </a:prstGeom>
          <a:blipFill>
            <a:blip r:embed="rId2" cstate="print"/>
            <a:stretch>
              <a:fillRect/>
            </a:stretch>
          </a:blipFill>
        </p:spPr>
        <p:txBody>
          <a:bodyPr wrap="square" lIns="0" tIns="0" rIns="0" bIns="0" rtlCol="0"/>
          <a:lstStyle/>
          <a:p>
            <a:endParaRPr sz="1539"/>
          </a:p>
        </p:txBody>
      </p:sp>
      <p:sp>
        <p:nvSpPr>
          <p:cNvPr id="5" name="object 5"/>
          <p:cNvSpPr/>
          <p:nvPr/>
        </p:nvSpPr>
        <p:spPr>
          <a:xfrm>
            <a:off x="4355139" y="1474551"/>
            <a:ext cx="533653" cy="84706"/>
          </a:xfrm>
          <a:prstGeom prst="rect">
            <a:avLst/>
          </a:prstGeom>
          <a:blipFill>
            <a:blip r:embed="rId3" cstate="print"/>
            <a:stretch>
              <a:fillRect/>
            </a:stretch>
          </a:blipFill>
        </p:spPr>
        <p:txBody>
          <a:bodyPr wrap="square" lIns="0" tIns="0" rIns="0" bIns="0" rtlCol="0"/>
          <a:lstStyle/>
          <a:p>
            <a:endParaRPr sz="1539"/>
          </a:p>
        </p:txBody>
      </p:sp>
      <p:sp>
        <p:nvSpPr>
          <p:cNvPr id="6" name="object 6"/>
          <p:cNvSpPr/>
          <p:nvPr/>
        </p:nvSpPr>
        <p:spPr>
          <a:xfrm>
            <a:off x="4016312" y="1559259"/>
            <a:ext cx="872480" cy="203296"/>
          </a:xfrm>
          <a:prstGeom prst="rect">
            <a:avLst/>
          </a:prstGeom>
          <a:blipFill>
            <a:blip r:embed="rId4" cstate="print"/>
            <a:stretch>
              <a:fillRect/>
            </a:stretch>
          </a:blipFill>
        </p:spPr>
        <p:txBody>
          <a:bodyPr wrap="square" lIns="0" tIns="0" rIns="0" bIns="0" rtlCol="0"/>
          <a:lstStyle/>
          <a:p>
            <a:endParaRPr sz="1539"/>
          </a:p>
        </p:txBody>
      </p:sp>
      <p:sp>
        <p:nvSpPr>
          <p:cNvPr id="7" name="object 7"/>
          <p:cNvSpPr/>
          <p:nvPr/>
        </p:nvSpPr>
        <p:spPr>
          <a:xfrm>
            <a:off x="1524000" y="1143000"/>
            <a:ext cx="5109754" cy="1089461"/>
          </a:xfrm>
          <a:prstGeom prst="rect">
            <a:avLst/>
          </a:prstGeom>
          <a:blipFill>
            <a:blip r:embed="rId5" cstate="print"/>
            <a:stretch>
              <a:fillRect/>
            </a:stretch>
          </a:blipFill>
        </p:spPr>
        <p:txBody>
          <a:bodyPr wrap="square" lIns="0" tIns="0" rIns="0" bIns="0" rtlCol="0"/>
          <a:lstStyle/>
          <a:p>
            <a:endParaRPr sz="1539"/>
          </a:p>
        </p:txBody>
      </p:sp>
    </p:spTree>
    <p:extLst>
      <p:ext uri="{BB962C8B-B14F-4D97-AF65-F5344CB8AC3E}">
        <p14:creationId xmlns:p14="http://schemas.microsoft.com/office/powerpoint/2010/main" val="36630189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0548" y="481110"/>
            <a:ext cx="5213052" cy="441305"/>
          </a:xfrm>
          <a:prstGeom prst="rect">
            <a:avLst/>
          </a:prstGeom>
        </p:spPr>
        <p:txBody>
          <a:bodyPr vert="horz" wrap="square" lIns="0" tIns="10317" rIns="0" bIns="0" rtlCol="0" anchor="ctr">
            <a:spAutoFit/>
          </a:bodyPr>
          <a:lstStyle/>
          <a:p>
            <a:pPr marL="10860">
              <a:lnSpc>
                <a:spcPct val="100000"/>
              </a:lnSpc>
              <a:spcBef>
                <a:spcPts val="81"/>
              </a:spcBef>
            </a:pPr>
            <a:r>
              <a:rPr sz="2800" spc="-4" dirty="0">
                <a:latin typeface="Times New Roman" panose="02020603050405020304" pitchFamily="18" charset="0"/>
                <a:cs typeface="Times New Roman" panose="02020603050405020304" pitchFamily="18" charset="0"/>
              </a:rPr>
              <a:t>CÂU HỎI THẢO</a:t>
            </a:r>
            <a:r>
              <a:rPr sz="2800" spc="-38" dirty="0">
                <a:latin typeface="Times New Roman" panose="02020603050405020304" pitchFamily="18" charset="0"/>
                <a:cs typeface="Times New Roman" panose="02020603050405020304" pitchFamily="18" charset="0"/>
              </a:rPr>
              <a:t> </a:t>
            </a:r>
            <a:r>
              <a:rPr sz="2800" spc="-4" dirty="0">
                <a:latin typeface="Times New Roman" panose="02020603050405020304" pitchFamily="18" charset="0"/>
                <a:cs typeface="Times New Roman" panose="02020603050405020304" pitchFamily="18" charset="0"/>
              </a:rPr>
              <a:t>LUẬN</a:t>
            </a:r>
          </a:p>
        </p:txBody>
      </p:sp>
      <p:sp>
        <p:nvSpPr>
          <p:cNvPr id="3" name="object 3"/>
          <p:cNvSpPr/>
          <p:nvPr/>
        </p:nvSpPr>
        <p:spPr>
          <a:xfrm>
            <a:off x="792888" y="4142818"/>
            <a:ext cx="7558461" cy="781910"/>
          </a:xfrm>
          <a:custGeom>
            <a:avLst/>
            <a:gdLst/>
            <a:ahLst/>
            <a:cxnLst/>
            <a:rect l="l" t="t" r="r" b="b"/>
            <a:pathLst>
              <a:path w="8839200" h="914400">
                <a:moveTo>
                  <a:pt x="8839200" y="761999"/>
                </a:moveTo>
                <a:lnTo>
                  <a:pt x="8839200" y="152399"/>
                </a:lnTo>
                <a:lnTo>
                  <a:pt x="8831397" y="104363"/>
                </a:lnTo>
                <a:lnTo>
                  <a:pt x="8809695" y="62544"/>
                </a:lnTo>
                <a:lnTo>
                  <a:pt x="8776655" y="29504"/>
                </a:lnTo>
                <a:lnTo>
                  <a:pt x="8734836" y="7802"/>
                </a:lnTo>
                <a:lnTo>
                  <a:pt x="8686800" y="0"/>
                </a:lnTo>
                <a:lnTo>
                  <a:pt x="152400" y="0"/>
                </a:lnTo>
                <a:lnTo>
                  <a:pt x="104363" y="7802"/>
                </a:lnTo>
                <a:lnTo>
                  <a:pt x="62544" y="29504"/>
                </a:lnTo>
                <a:lnTo>
                  <a:pt x="29504" y="62544"/>
                </a:lnTo>
                <a:lnTo>
                  <a:pt x="7802" y="104363"/>
                </a:lnTo>
                <a:lnTo>
                  <a:pt x="0" y="152400"/>
                </a:lnTo>
                <a:lnTo>
                  <a:pt x="0" y="762000"/>
                </a:lnTo>
                <a:lnTo>
                  <a:pt x="7802" y="810036"/>
                </a:lnTo>
                <a:lnTo>
                  <a:pt x="29504" y="851855"/>
                </a:lnTo>
                <a:lnTo>
                  <a:pt x="62544" y="884895"/>
                </a:lnTo>
                <a:lnTo>
                  <a:pt x="104363" y="906597"/>
                </a:lnTo>
                <a:lnTo>
                  <a:pt x="152400" y="914400"/>
                </a:lnTo>
                <a:lnTo>
                  <a:pt x="8686800" y="914399"/>
                </a:lnTo>
                <a:lnTo>
                  <a:pt x="8734836" y="906597"/>
                </a:lnTo>
                <a:lnTo>
                  <a:pt x="8776655" y="884895"/>
                </a:lnTo>
                <a:lnTo>
                  <a:pt x="8809695" y="851855"/>
                </a:lnTo>
                <a:lnTo>
                  <a:pt x="8831397" y="810036"/>
                </a:lnTo>
                <a:lnTo>
                  <a:pt x="8839200" y="761999"/>
                </a:lnTo>
                <a:close/>
              </a:path>
            </a:pathLst>
          </a:custGeom>
          <a:solidFill>
            <a:srgbClr val="800000"/>
          </a:solidFill>
        </p:spPr>
        <p:txBody>
          <a:bodyPr wrap="square" lIns="0" tIns="0" rIns="0" bIns="0" rtlCol="0"/>
          <a:lstStyle/>
          <a:p>
            <a:endParaRPr sz="1539"/>
          </a:p>
        </p:txBody>
      </p:sp>
      <p:sp>
        <p:nvSpPr>
          <p:cNvPr id="4" name="object 4"/>
          <p:cNvSpPr/>
          <p:nvPr/>
        </p:nvSpPr>
        <p:spPr>
          <a:xfrm>
            <a:off x="792888" y="4142818"/>
            <a:ext cx="7558461" cy="781910"/>
          </a:xfrm>
          <a:custGeom>
            <a:avLst/>
            <a:gdLst/>
            <a:ahLst/>
            <a:cxnLst/>
            <a:rect l="l" t="t" r="r" b="b"/>
            <a:pathLst>
              <a:path w="8839200" h="914400">
                <a:moveTo>
                  <a:pt x="152400" y="0"/>
                </a:moveTo>
                <a:lnTo>
                  <a:pt x="104363" y="7802"/>
                </a:lnTo>
                <a:lnTo>
                  <a:pt x="62544" y="29504"/>
                </a:lnTo>
                <a:lnTo>
                  <a:pt x="29504" y="62544"/>
                </a:lnTo>
                <a:lnTo>
                  <a:pt x="7802" y="104363"/>
                </a:lnTo>
                <a:lnTo>
                  <a:pt x="0" y="152400"/>
                </a:lnTo>
                <a:lnTo>
                  <a:pt x="0" y="762000"/>
                </a:lnTo>
                <a:lnTo>
                  <a:pt x="7802" y="810036"/>
                </a:lnTo>
                <a:lnTo>
                  <a:pt x="29504" y="851855"/>
                </a:lnTo>
                <a:lnTo>
                  <a:pt x="62544" y="884895"/>
                </a:lnTo>
                <a:lnTo>
                  <a:pt x="104363" y="906597"/>
                </a:lnTo>
                <a:lnTo>
                  <a:pt x="152400" y="914400"/>
                </a:lnTo>
                <a:lnTo>
                  <a:pt x="8686800" y="914399"/>
                </a:lnTo>
                <a:lnTo>
                  <a:pt x="8734836" y="906597"/>
                </a:lnTo>
                <a:lnTo>
                  <a:pt x="8776655" y="884895"/>
                </a:lnTo>
                <a:lnTo>
                  <a:pt x="8809695" y="851855"/>
                </a:lnTo>
                <a:lnTo>
                  <a:pt x="8831397" y="810036"/>
                </a:lnTo>
                <a:lnTo>
                  <a:pt x="8839200" y="761999"/>
                </a:lnTo>
                <a:lnTo>
                  <a:pt x="8839200" y="152399"/>
                </a:lnTo>
                <a:lnTo>
                  <a:pt x="8831397" y="104363"/>
                </a:lnTo>
                <a:lnTo>
                  <a:pt x="8809695" y="62544"/>
                </a:lnTo>
                <a:lnTo>
                  <a:pt x="8776655" y="29504"/>
                </a:lnTo>
                <a:lnTo>
                  <a:pt x="8734836" y="7802"/>
                </a:lnTo>
                <a:lnTo>
                  <a:pt x="8686800" y="0"/>
                </a:lnTo>
                <a:lnTo>
                  <a:pt x="152400" y="0"/>
                </a:lnTo>
                <a:close/>
              </a:path>
            </a:pathLst>
          </a:custGeom>
          <a:ln w="9525">
            <a:solidFill>
              <a:srgbClr val="800000"/>
            </a:solidFill>
          </a:ln>
        </p:spPr>
        <p:txBody>
          <a:bodyPr wrap="square" lIns="0" tIns="0" rIns="0" bIns="0" rtlCol="0"/>
          <a:lstStyle/>
          <a:p>
            <a:endParaRPr sz="1539"/>
          </a:p>
        </p:txBody>
      </p:sp>
      <p:sp>
        <p:nvSpPr>
          <p:cNvPr id="5" name="object 5"/>
          <p:cNvSpPr txBox="1"/>
          <p:nvPr/>
        </p:nvSpPr>
        <p:spPr>
          <a:xfrm>
            <a:off x="898659" y="4191000"/>
            <a:ext cx="7348323" cy="725008"/>
          </a:xfrm>
          <a:prstGeom prst="rect">
            <a:avLst/>
          </a:prstGeom>
        </p:spPr>
        <p:txBody>
          <a:bodyPr vert="horz" wrap="square" lIns="0" tIns="10860" rIns="0" bIns="0" rtlCol="0">
            <a:spAutoFit/>
          </a:bodyPr>
          <a:lstStyle/>
          <a:p>
            <a:pPr marL="10860" marR="4344">
              <a:lnSpc>
                <a:spcPct val="115799"/>
              </a:lnSpc>
              <a:spcBef>
                <a:spcPts val="86"/>
              </a:spcBef>
            </a:pPr>
            <a:r>
              <a:rPr sz="2000" spc="-4" dirty="0">
                <a:solidFill>
                  <a:srgbClr val="FFFFFF"/>
                </a:solidFill>
                <a:latin typeface="Times New Roman" panose="02020603050405020304" pitchFamily="18" charset="0"/>
                <a:cs typeface="Times New Roman" panose="02020603050405020304" pitchFamily="18" charset="0"/>
              </a:rPr>
              <a:t>Theo quan </a:t>
            </a:r>
            <a:r>
              <a:rPr sz="2000" dirty="0">
                <a:solidFill>
                  <a:srgbClr val="FFFFFF"/>
                </a:solidFill>
                <a:latin typeface="Times New Roman" panose="02020603050405020304" pitchFamily="18" charset="0"/>
                <a:cs typeface="Times New Roman" panose="02020603050405020304" pitchFamily="18" charset="0"/>
              </a:rPr>
              <a:t>điểm </a:t>
            </a:r>
            <a:r>
              <a:rPr sz="2000" spc="-4" dirty="0">
                <a:solidFill>
                  <a:srgbClr val="FFFFFF"/>
                </a:solidFill>
                <a:latin typeface="Times New Roman" panose="02020603050405020304" pitchFamily="18" charset="0"/>
                <a:cs typeface="Times New Roman" panose="02020603050405020304" pitchFamily="18" charset="0"/>
              </a:rPr>
              <a:t>trong marketing </a:t>
            </a:r>
            <a:r>
              <a:rPr sz="2000" spc="-4" dirty="0" err="1">
                <a:solidFill>
                  <a:srgbClr val="FFFFFF"/>
                </a:solidFill>
                <a:latin typeface="Times New Roman" panose="02020603050405020304" pitchFamily="18" charset="0"/>
                <a:cs typeface="Times New Roman" panose="02020603050405020304" pitchFamily="18" charset="0"/>
              </a:rPr>
              <a:t>ngân</a:t>
            </a:r>
            <a:r>
              <a:rPr sz="2000" spc="-4" dirty="0">
                <a:solidFill>
                  <a:srgbClr val="FFFFFF"/>
                </a:solidFill>
                <a:latin typeface="Times New Roman" panose="02020603050405020304" pitchFamily="18" charset="0"/>
                <a:cs typeface="Times New Roman" panose="02020603050405020304" pitchFamily="18" charset="0"/>
              </a:rPr>
              <a:t> </a:t>
            </a:r>
            <a:r>
              <a:rPr sz="2000" dirty="0">
                <a:solidFill>
                  <a:srgbClr val="FFFFFF"/>
                </a:solidFill>
                <a:latin typeface="Times New Roman" panose="02020603050405020304" pitchFamily="18" charset="0"/>
                <a:cs typeface="Times New Roman" panose="02020603050405020304" pitchFamily="18" charset="0"/>
              </a:rPr>
              <a:t>hàng, </a:t>
            </a:r>
            <a:r>
              <a:rPr sz="2000" spc="-4" dirty="0">
                <a:solidFill>
                  <a:srgbClr val="FFFFFF"/>
                </a:solidFill>
                <a:latin typeface="Times New Roman" panose="02020603050405020304" pitchFamily="18" charset="0"/>
                <a:cs typeface="Times New Roman" panose="02020603050405020304" pitchFamily="18" charset="0"/>
              </a:rPr>
              <a:t>vì sao lợi nhuận </a:t>
            </a:r>
            <a:r>
              <a:rPr sz="2000" dirty="0">
                <a:solidFill>
                  <a:srgbClr val="FFFFFF"/>
                </a:solidFill>
                <a:latin typeface="Times New Roman" panose="02020603050405020304" pitchFamily="18" charset="0"/>
                <a:cs typeface="Times New Roman" panose="02020603050405020304" pitchFamily="18" charset="0"/>
              </a:rPr>
              <a:t>là </a:t>
            </a:r>
            <a:r>
              <a:rPr sz="2000" spc="-4" dirty="0">
                <a:solidFill>
                  <a:srgbClr val="FFFFFF"/>
                </a:solidFill>
                <a:latin typeface="Times New Roman" panose="02020603050405020304" pitchFamily="18" charset="0"/>
                <a:cs typeface="Times New Roman" panose="02020603050405020304" pitchFamily="18" charset="0"/>
              </a:rPr>
              <a:t>mục tiêu cuối cùng  </a:t>
            </a:r>
            <a:r>
              <a:rPr sz="2000" dirty="0">
                <a:solidFill>
                  <a:srgbClr val="FFFFFF"/>
                </a:solidFill>
                <a:latin typeface="Times New Roman" panose="02020603050405020304" pitchFamily="18" charset="0"/>
                <a:cs typeface="Times New Roman" panose="02020603050405020304" pitchFamily="18" charset="0"/>
              </a:rPr>
              <a:t>và là </a:t>
            </a:r>
            <a:r>
              <a:rPr sz="2000" spc="-4" dirty="0">
                <a:solidFill>
                  <a:srgbClr val="FFFFFF"/>
                </a:solidFill>
                <a:latin typeface="Times New Roman" panose="02020603050405020304" pitchFamily="18" charset="0"/>
                <a:cs typeface="Times New Roman" panose="02020603050405020304" pitchFamily="18" charset="0"/>
              </a:rPr>
              <a:t>thước </a:t>
            </a:r>
            <a:r>
              <a:rPr sz="2000" dirty="0">
                <a:solidFill>
                  <a:srgbClr val="FFFFFF"/>
                </a:solidFill>
                <a:latin typeface="Times New Roman" panose="02020603050405020304" pitchFamily="18" charset="0"/>
                <a:cs typeface="Times New Roman" panose="02020603050405020304" pitchFamily="18" charset="0"/>
              </a:rPr>
              <a:t>đo quan </a:t>
            </a:r>
            <a:r>
              <a:rPr sz="2000" spc="-4" dirty="0">
                <a:solidFill>
                  <a:srgbClr val="FFFFFF"/>
                </a:solidFill>
                <a:latin typeface="Times New Roman" panose="02020603050405020304" pitchFamily="18" charset="0"/>
                <a:cs typeface="Times New Roman" panose="02020603050405020304" pitchFamily="18" charset="0"/>
              </a:rPr>
              <a:t>trọng </a:t>
            </a:r>
            <a:r>
              <a:rPr sz="2000" dirty="0">
                <a:solidFill>
                  <a:srgbClr val="FFFFFF"/>
                </a:solidFill>
                <a:latin typeface="Times New Roman" panose="02020603050405020304" pitchFamily="18" charset="0"/>
                <a:cs typeface="Times New Roman" panose="02020603050405020304" pitchFamily="18" charset="0"/>
              </a:rPr>
              <a:t>đánh giá trình </a:t>
            </a:r>
            <a:r>
              <a:rPr sz="2000" spc="-4" dirty="0">
                <a:solidFill>
                  <a:srgbClr val="FFFFFF"/>
                </a:solidFill>
                <a:latin typeface="Times New Roman" panose="02020603050405020304" pitchFamily="18" charset="0"/>
                <a:cs typeface="Times New Roman" panose="02020603050405020304" pitchFamily="18" charset="0"/>
              </a:rPr>
              <a:t>độ</a:t>
            </a:r>
            <a:r>
              <a:rPr sz="2000" spc="-38" dirty="0">
                <a:solidFill>
                  <a:srgbClr val="FFFFFF"/>
                </a:solidFill>
                <a:latin typeface="Times New Roman" panose="02020603050405020304" pitchFamily="18" charset="0"/>
                <a:cs typeface="Times New Roman" panose="02020603050405020304" pitchFamily="18" charset="0"/>
              </a:rPr>
              <a:t> </a:t>
            </a:r>
            <a:r>
              <a:rPr sz="2000" dirty="0">
                <a:solidFill>
                  <a:srgbClr val="FFFFFF"/>
                </a:solidFill>
                <a:latin typeface="Times New Roman" panose="02020603050405020304" pitchFamily="18" charset="0"/>
                <a:cs typeface="Times New Roman" panose="02020603050405020304" pitchFamily="18" charset="0"/>
              </a:rPr>
              <a:t>marketing?</a:t>
            </a:r>
            <a:endParaRPr sz="2000" dirty="0">
              <a:latin typeface="Times New Roman" panose="02020603050405020304" pitchFamily="18" charset="0"/>
              <a:cs typeface="Times New Roman" panose="02020603050405020304" pitchFamily="18" charset="0"/>
            </a:endParaRPr>
          </a:p>
        </p:txBody>
      </p:sp>
      <p:sp>
        <p:nvSpPr>
          <p:cNvPr id="6" name="object 6"/>
          <p:cNvSpPr/>
          <p:nvPr/>
        </p:nvSpPr>
        <p:spPr>
          <a:xfrm>
            <a:off x="2971800" y="1363010"/>
            <a:ext cx="2971800" cy="2339212"/>
          </a:xfrm>
          <a:prstGeom prst="rect">
            <a:avLst/>
          </a:prstGeom>
          <a:blipFill>
            <a:blip r:embed="rId2" cstate="print"/>
            <a:stretch>
              <a:fillRect/>
            </a:stretch>
          </a:blipFill>
        </p:spPr>
        <p:txBody>
          <a:bodyPr wrap="square" lIns="0" tIns="0" rIns="0" bIns="0" rtlCol="0"/>
          <a:lstStyle/>
          <a:p>
            <a:endParaRPr sz="1539"/>
          </a:p>
        </p:txBody>
      </p:sp>
    </p:spTree>
    <p:extLst>
      <p:ext uri="{BB962C8B-B14F-4D97-AF65-F5344CB8AC3E}">
        <p14:creationId xmlns:p14="http://schemas.microsoft.com/office/powerpoint/2010/main" val="41950195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1316482"/>
            <a:ext cx="835025" cy="1150620"/>
          </a:xfrm>
          <a:custGeom>
            <a:avLst/>
            <a:gdLst/>
            <a:ahLst/>
            <a:cxnLst/>
            <a:rect l="l" t="t" r="r" b="b"/>
            <a:pathLst>
              <a:path w="835025" h="1150620">
                <a:moveTo>
                  <a:pt x="695617" y="0"/>
                </a:moveTo>
                <a:lnTo>
                  <a:pt x="139128" y="0"/>
                </a:lnTo>
                <a:lnTo>
                  <a:pt x="95154" y="7099"/>
                </a:lnTo>
                <a:lnTo>
                  <a:pt x="56962" y="26867"/>
                </a:lnTo>
                <a:lnTo>
                  <a:pt x="26844" y="57003"/>
                </a:lnTo>
                <a:lnTo>
                  <a:pt x="7093" y="95211"/>
                </a:lnTo>
                <a:lnTo>
                  <a:pt x="0" y="139191"/>
                </a:lnTo>
                <a:lnTo>
                  <a:pt x="0" y="1010919"/>
                </a:lnTo>
                <a:lnTo>
                  <a:pt x="7093" y="1054900"/>
                </a:lnTo>
                <a:lnTo>
                  <a:pt x="26844" y="1093108"/>
                </a:lnTo>
                <a:lnTo>
                  <a:pt x="56962" y="1123244"/>
                </a:lnTo>
                <a:lnTo>
                  <a:pt x="95154" y="1143012"/>
                </a:lnTo>
                <a:lnTo>
                  <a:pt x="139128" y="1150112"/>
                </a:lnTo>
                <a:lnTo>
                  <a:pt x="695617" y="1150112"/>
                </a:lnTo>
                <a:lnTo>
                  <a:pt x="739595" y="1143012"/>
                </a:lnTo>
                <a:lnTo>
                  <a:pt x="777788" y="1123244"/>
                </a:lnTo>
                <a:lnTo>
                  <a:pt x="807904" y="1093108"/>
                </a:lnTo>
                <a:lnTo>
                  <a:pt x="827653" y="1054900"/>
                </a:lnTo>
                <a:lnTo>
                  <a:pt x="834745" y="1010919"/>
                </a:lnTo>
                <a:lnTo>
                  <a:pt x="834745" y="139191"/>
                </a:lnTo>
                <a:lnTo>
                  <a:pt x="827653" y="95211"/>
                </a:lnTo>
                <a:lnTo>
                  <a:pt x="807904" y="57003"/>
                </a:lnTo>
                <a:lnTo>
                  <a:pt x="777788" y="26867"/>
                </a:lnTo>
                <a:lnTo>
                  <a:pt x="739595" y="7099"/>
                </a:lnTo>
                <a:lnTo>
                  <a:pt x="695617" y="0"/>
                </a:lnTo>
                <a:close/>
              </a:path>
            </a:pathLst>
          </a:custGeom>
          <a:solidFill>
            <a:srgbClr val="FFCCCC"/>
          </a:solidFill>
        </p:spPr>
        <p:txBody>
          <a:bodyPr wrap="square" lIns="0" tIns="0" rIns="0" bIns="0" rtlCol="0"/>
          <a:lstStyle/>
          <a:p>
            <a:endParaRPr/>
          </a:p>
        </p:txBody>
      </p:sp>
      <p:sp>
        <p:nvSpPr>
          <p:cNvPr id="3" name="object 3"/>
          <p:cNvSpPr/>
          <p:nvPr/>
        </p:nvSpPr>
        <p:spPr>
          <a:xfrm>
            <a:off x="381000" y="1316482"/>
            <a:ext cx="835025" cy="1150620"/>
          </a:xfrm>
          <a:custGeom>
            <a:avLst/>
            <a:gdLst/>
            <a:ahLst/>
            <a:cxnLst/>
            <a:rect l="l" t="t" r="r" b="b"/>
            <a:pathLst>
              <a:path w="835025" h="1150620">
                <a:moveTo>
                  <a:pt x="695617" y="0"/>
                </a:moveTo>
                <a:lnTo>
                  <a:pt x="739595" y="7099"/>
                </a:lnTo>
                <a:lnTo>
                  <a:pt x="777788" y="26867"/>
                </a:lnTo>
                <a:lnTo>
                  <a:pt x="807904" y="57003"/>
                </a:lnTo>
                <a:lnTo>
                  <a:pt x="827653" y="95211"/>
                </a:lnTo>
                <a:lnTo>
                  <a:pt x="834745" y="139191"/>
                </a:lnTo>
                <a:lnTo>
                  <a:pt x="834745" y="1010919"/>
                </a:lnTo>
                <a:lnTo>
                  <a:pt x="827653" y="1054900"/>
                </a:lnTo>
                <a:lnTo>
                  <a:pt x="807904" y="1093108"/>
                </a:lnTo>
                <a:lnTo>
                  <a:pt x="777788" y="1123244"/>
                </a:lnTo>
                <a:lnTo>
                  <a:pt x="739595" y="1143012"/>
                </a:lnTo>
                <a:lnTo>
                  <a:pt x="695617" y="1150112"/>
                </a:lnTo>
                <a:lnTo>
                  <a:pt x="139128" y="1150112"/>
                </a:lnTo>
                <a:lnTo>
                  <a:pt x="95154" y="1143012"/>
                </a:lnTo>
                <a:lnTo>
                  <a:pt x="56962" y="1123244"/>
                </a:lnTo>
                <a:lnTo>
                  <a:pt x="26844" y="1093108"/>
                </a:lnTo>
                <a:lnTo>
                  <a:pt x="7093" y="1054900"/>
                </a:lnTo>
                <a:lnTo>
                  <a:pt x="0" y="1010919"/>
                </a:lnTo>
                <a:lnTo>
                  <a:pt x="0" y="139191"/>
                </a:lnTo>
                <a:lnTo>
                  <a:pt x="7093" y="95211"/>
                </a:lnTo>
                <a:lnTo>
                  <a:pt x="26844" y="57003"/>
                </a:lnTo>
                <a:lnTo>
                  <a:pt x="56962" y="26867"/>
                </a:lnTo>
                <a:lnTo>
                  <a:pt x="95154" y="7099"/>
                </a:lnTo>
                <a:lnTo>
                  <a:pt x="139128" y="0"/>
                </a:lnTo>
                <a:lnTo>
                  <a:pt x="695617" y="0"/>
                </a:lnTo>
                <a:close/>
              </a:path>
            </a:pathLst>
          </a:custGeom>
          <a:ln w="25400">
            <a:solidFill>
              <a:srgbClr val="FFCCCC"/>
            </a:solidFill>
          </a:ln>
        </p:spPr>
        <p:txBody>
          <a:bodyPr wrap="square" lIns="0" tIns="0" rIns="0" bIns="0" rtlCol="0"/>
          <a:lstStyle/>
          <a:p>
            <a:endParaRPr/>
          </a:p>
        </p:txBody>
      </p:sp>
      <p:sp>
        <p:nvSpPr>
          <p:cNvPr id="4" name="object 4"/>
          <p:cNvSpPr txBox="1"/>
          <p:nvPr/>
        </p:nvSpPr>
        <p:spPr>
          <a:xfrm>
            <a:off x="633171" y="1452498"/>
            <a:ext cx="330200" cy="756920"/>
          </a:xfrm>
          <a:prstGeom prst="rect">
            <a:avLst/>
          </a:prstGeom>
        </p:spPr>
        <p:txBody>
          <a:bodyPr vert="horz" wrap="square" lIns="0" tIns="12700" rIns="0" bIns="0" rtlCol="0">
            <a:spAutoFit/>
          </a:bodyPr>
          <a:lstStyle/>
          <a:p>
            <a:pPr marL="12700">
              <a:lnSpc>
                <a:spcPct val="100000"/>
              </a:lnSpc>
              <a:spcBef>
                <a:spcPts val="100"/>
              </a:spcBef>
            </a:pPr>
            <a:r>
              <a:rPr sz="4800" dirty="0">
                <a:latin typeface="Times New Roman"/>
                <a:cs typeface="Times New Roman"/>
              </a:rPr>
              <a:t>1</a:t>
            </a:r>
            <a:endParaRPr sz="4800">
              <a:latin typeface="Times New Roman"/>
              <a:cs typeface="Times New Roman"/>
            </a:endParaRPr>
          </a:p>
        </p:txBody>
      </p:sp>
      <p:sp>
        <p:nvSpPr>
          <p:cNvPr id="5" name="object 5"/>
          <p:cNvSpPr/>
          <p:nvPr/>
        </p:nvSpPr>
        <p:spPr>
          <a:xfrm>
            <a:off x="1215745" y="1374521"/>
            <a:ext cx="7700009" cy="1048385"/>
          </a:xfrm>
          <a:custGeom>
            <a:avLst/>
            <a:gdLst/>
            <a:ahLst/>
            <a:cxnLst/>
            <a:rect l="l" t="t" r="r" b="b"/>
            <a:pathLst>
              <a:path w="7700009" h="1048385">
                <a:moveTo>
                  <a:pt x="7525029" y="0"/>
                </a:moveTo>
                <a:lnTo>
                  <a:pt x="0" y="0"/>
                </a:lnTo>
                <a:lnTo>
                  <a:pt x="0" y="1048003"/>
                </a:lnTo>
                <a:lnTo>
                  <a:pt x="7525029" y="1048003"/>
                </a:lnTo>
                <a:lnTo>
                  <a:pt x="7571434" y="1041762"/>
                </a:lnTo>
                <a:lnTo>
                  <a:pt x="7613143" y="1024151"/>
                </a:lnTo>
                <a:lnTo>
                  <a:pt x="7648489" y="996838"/>
                </a:lnTo>
                <a:lnTo>
                  <a:pt x="7675801" y="961493"/>
                </a:lnTo>
                <a:lnTo>
                  <a:pt x="7693413" y="919783"/>
                </a:lnTo>
                <a:lnTo>
                  <a:pt x="7699654" y="873378"/>
                </a:lnTo>
                <a:lnTo>
                  <a:pt x="7699654" y="174625"/>
                </a:lnTo>
                <a:lnTo>
                  <a:pt x="7693413" y="128220"/>
                </a:lnTo>
                <a:lnTo>
                  <a:pt x="7675801" y="86510"/>
                </a:lnTo>
                <a:lnTo>
                  <a:pt x="7648489" y="51165"/>
                </a:lnTo>
                <a:lnTo>
                  <a:pt x="7613143" y="23852"/>
                </a:lnTo>
                <a:lnTo>
                  <a:pt x="7571434" y="6241"/>
                </a:lnTo>
                <a:lnTo>
                  <a:pt x="7525029" y="0"/>
                </a:lnTo>
                <a:close/>
              </a:path>
            </a:pathLst>
          </a:custGeom>
          <a:solidFill>
            <a:srgbClr val="FFFFFF">
              <a:alpha val="90194"/>
            </a:srgbClr>
          </a:solidFill>
        </p:spPr>
        <p:txBody>
          <a:bodyPr wrap="square" lIns="0" tIns="0" rIns="0" bIns="0" rtlCol="0"/>
          <a:lstStyle/>
          <a:p>
            <a:endParaRPr/>
          </a:p>
        </p:txBody>
      </p:sp>
      <p:sp>
        <p:nvSpPr>
          <p:cNvPr id="6" name="object 6"/>
          <p:cNvSpPr/>
          <p:nvPr/>
        </p:nvSpPr>
        <p:spPr>
          <a:xfrm>
            <a:off x="1215745" y="1374521"/>
            <a:ext cx="7700009" cy="1048385"/>
          </a:xfrm>
          <a:custGeom>
            <a:avLst/>
            <a:gdLst/>
            <a:ahLst/>
            <a:cxnLst/>
            <a:rect l="l" t="t" r="r" b="b"/>
            <a:pathLst>
              <a:path w="7700009" h="1048385">
                <a:moveTo>
                  <a:pt x="7699654" y="174625"/>
                </a:moveTo>
                <a:lnTo>
                  <a:pt x="7699654" y="873378"/>
                </a:lnTo>
                <a:lnTo>
                  <a:pt x="7693413" y="919783"/>
                </a:lnTo>
                <a:lnTo>
                  <a:pt x="7675801" y="961493"/>
                </a:lnTo>
                <a:lnTo>
                  <a:pt x="7648489" y="996838"/>
                </a:lnTo>
                <a:lnTo>
                  <a:pt x="7613143" y="1024151"/>
                </a:lnTo>
                <a:lnTo>
                  <a:pt x="7571434" y="1041762"/>
                </a:lnTo>
                <a:lnTo>
                  <a:pt x="7525029" y="1048003"/>
                </a:lnTo>
                <a:lnTo>
                  <a:pt x="0" y="1048003"/>
                </a:lnTo>
                <a:lnTo>
                  <a:pt x="0" y="0"/>
                </a:lnTo>
                <a:lnTo>
                  <a:pt x="7525029" y="0"/>
                </a:lnTo>
                <a:lnTo>
                  <a:pt x="7571434" y="6241"/>
                </a:lnTo>
                <a:lnTo>
                  <a:pt x="7613143" y="23852"/>
                </a:lnTo>
                <a:lnTo>
                  <a:pt x="7648489" y="51165"/>
                </a:lnTo>
                <a:lnTo>
                  <a:pt x="7675801" y="86510"/>
                </a:lnTo>
                <a:lnTo>
                  <a:pt x="7693413" y="128220"/>
                </a:lnTo>
                <a:lnTo>
                  <a:pt x="7699654" y="174625"/>
                </a:lnTo>
                <a:close/>
              </a:path>
            </a:pathLst>
          </a:custGeom>
          <a:ln w="25400">
            <a:solidFill>
              <a:srgbClr val="FFCCCC"/>
            </a:solidFill>
          </a:ln>
        </p:spPr>
        <p:txBody>
          <a:bodyPr wrap="square" lIns="0" tIns="0" rIns="0" bIns="0" rtlCol="0"/>
          <a:lstStyle/>
          <a:p>
            <a:endParaRPr/>
          </a:p>
        </p:txBody>
      </p:sp>
      <p:sp>
        <p:nvSpPr>
          <p:cNvPr id="7" name="object 7"/>
          <p:cNvSpPr txBox="1"/>
          <p:nvPr/>
        </p:nvSpPr>
        <p:spPr>
          <a:xfrm>
            <a:off x="1402461" y="1453972"/>
            <a:ext cx="7543669" cy="819150"/>
          </a:xfrm>
          <a:prstGeom prst="rect">
            <a:avLst/>
          </a:prstGeom>
        </p:spPr>
        <p:txBody>
          <a:bodyPr vert="horz" wrap="square" lIns="0" tIns="74295" rIns="0" bIns="0" rtlCol="0">
            <a:spAutoFit/>
          </a:bodyPr>
          <a:lstStyle/>
          <a:p>
            <a:pPr marL="12700" marR="5080">
              <a:lnSpc>
                <a:spcPts val="2890"/>
              </a:lnSpc>
              <a:spcBef>
                <a:spcPts val="585"/>
              </a:spcBef>
              <a:buSzPct val="96428"/>
              <a:buChar char="•"/>
              <a:tabLst>
                <a:tab pos="137795" algn="l"/>
              </a:tabLst>
            </a:pPr>
            <a:r>
              <a:rPr lang="en-US" sz="2800" spc="-10" dirty="0" smtClean="0">
                <a:latin typeface="Times New Roman"/>
                <a:cs typeface="Times New Roman"/>
              </a:rPr>
              <a:t> </a:t>
            </a:r>
            <a:r>
              <a:rPr sz="2800" spc="-10" dirty="0" err="1" smtClean="0">
                <a:latin typeface="Times New Roman"/>
                <a:cs typeface="Times New Roman"/>
              </a:rPr>
              <a:t>Cầu</a:t>
            </a:r>
            <a:r>
              <a:rPr sz="2800" spc="-10" dirty="0" smtClean="0">
                <a:latin typeface="Times New Roman"/>
                <a:cs typeface="Times New Roman"/>
              </a:rPr>
              <a:t> </a:t>
            </a:r>
            <a:r>
              <a:rPr sz="2800" spc="-5" dirty="0">
                <a:latin typeface="Times New Roman"/>
                <a:cs typeface="Times New Roman"/>
              </a:rPr>
              <a:t>nối gắn kết hoạt động </a:t>
            </a:r>
            <a:r>
              <a:rPr sz="2800" dirty="0">
                <a:latin typeface="Times New Roman"/>
                <a:cs typeface="Times New Roman"/>
              </a:rPr>
              <a:t>kinh doanh </a:t>
            </a:r>
            <a:r>
              <a:rPr sz="2800" spc="-5" dirty="0">
                <a:latin typeface="Times New Roman"/>
                <a:cs typeface="Times New Roman"/>
              </a:rPr>
              <a:t>của </a:t>
            </a:r>
            <a:r>
              <a:rPr sz="2800" dirty="0" err="1">
                <a:latin typeface="Times New Roman"/>
                <a:cs typeface="Times New Roman"/>
              </a:rPr>
              <a:t>ngân</a:t>
            </a:r>
            <a:r>
              <a:rPr sz="2800" dirty="0">
                <a:latin typeface="Times New Roman"/>
                <a:cs typeface="Times New Roman"/>
              </a:rPr>
              <a:t> </a:t>
            </a:r>
            <a:r>
              <a:rPr sz="2800" dirty="0" err="1" smtClean="0">
                <a:latin typeface="Times New Roman"/>
                <a:cs typeface="Times New Roman"/>
              </a:rPr>
              <a:t>hàng</a:t>
            </a:r>
            <a:r>
              <a:rPr sz="2800" dirty="0" smtClean="0">
                <a:latin typeface="Times New Roman"/>
                <a:cs typeface="Times New Roman"/>
              </a:rPr>
              <a:t> </a:t>
            </a:r>
            <a:r>
              <a:rPr sz="2800" spc="-5" dirty="0">
                <a:latin typeface="Times New Roman"/>
                <a:cs typeface="Times New Roman"/>
              </a:rPr>
              <a:t>với </a:t>
            </a:r>
            <a:r>
              <a:rPr sz="2800" dirty="0">
                <a:latin typeface="Times New Roman"/>
                <a:cs typeface="Times New Roman"/>
              </a:rPr>
              <a:t>thị</a:t>
            </a:r>
            <a:r>
              <a:rPr sz="2800" spc="-10" dirty="0">
                <a:latin typeface="Times New Roman"/>
                <a:cs typeface="Times New Roman"/>
              </a:rPr>
              <a:t> </a:t>
            </a:r>
            <a:r>
              <a:rPr sz="2800" spc="-5" dirty="0">
                <a:latin typeface="Times New Roman"/>
                <a:cs typeface="Times New Roman"/>
              </a:rPr>
              <a:t>trường</a:t>
            </a:r>
            <a:endParaRPr sz="2800" dirty="0">
              <a:latin typeface="Times New Roman"/>
              <a:cs typeface="Times New Roman"/>
            </a:endParaRPr>
          </a:p>
        </p:txBody>
      </p:sp>
      <p:sp>
        <p:nvSpPr>
          <p:cNvPr id="8" name="object 8"/>
          <p:cNvSpPr/>
          <p:nvPr/>
        </p:nvSpPr>
        <p:spPr>
          <a:xfrm>
            <a:off x="381000" y="2540761"/>
            <a:ext cx="803910" cy="1193165"/>
          </a:xfrm>
          <a:custGeom>
            <a:avLst/>
            <a:gdLst/>
            <a:ahLst/>
            <a:cxnLst/>
            <a:rect l="l" t="t" r="r" b="b"/>
            <a:pathLst>
              <a:path w="803910" h="1193164">
                <a:moveTo>
                  <a:pt x="669531" y="0"/>
                </a:moveTo>
                <a:lnTo>
                  <a:pt x="133908" y="0"/>
                </a:lnTo>
                <a:lnTo>
                  <a:pt x="91584" y="6825"/>
                </a:lnTo>
                <a:lnTo>
                  <a:pt x="54825" y="25830"/>
                </a:lnTo>
                <a:lnTo>
                  <a:pt x="25837" y="54809"/>
                </a:lnTo>
                <a:lnTo>
                  <a:pt x="6827" y="91553"/>
                </a:lnTo>
                <a:lnTo>
                  <a:pt x="0" y="133858"/>
                </a:lnTo>
                <a:lnTo>
                  <a:pt x="0" y="1059179"/>
                </a:lnTo>
                <a:lnTo>
                  <a:pt x="6827" y="1101484"/>
                </a:lnTo>
                <a:lnTo>
                  <a:pt x="25837" y="1138228"/>
                </a:lnTo>
                <a:lnTo>
                  <a:pt x="54825" y="1167207"/>
                </a:lnTo>
                <a:lnTo>
                  <a:pt x="91584" y="1186212"/>
                </a:lnTo>
                <a:lnTo>
                  <a:pt x="133908" y="1193038"/>
                </a:lnTo>
                <a:lnTo>
                  <a:pt x="669531" y="1193038"/>
                </a:lnTo>
                <a:lnTo>
                  <a:pt x="711860" y="1186212"/>
                </a:lnTo>
                <a:lnTo>
                  <a:pt x="748619" y="1167207"/>
                </a:lnTo>
                <a:lnTo>
                  <a:pt x="777606" y="1138228"/>
                </a:lnTo>
                <a:lnTo>
                  <a:pt x="796614" y="1101484"/>
                </a:lnTo>
                <a:lnTo>
                  <a:pt x="803440" y="1059179"/>
                </a:lnTo>
                <a:lnTo>
                  <a:pt x="803440" y="133858"/>
                </a:lnTo>
                <a:lnTo>
                  <a:pt x="796614" y="91553"/>
                </a:lnTo>
                <a:lnTo>
                  <a:pt x="777606" y="54809"/>
                </a:lnTo>
                <a:lnTo>
                  <a:pt x="748619" y="25830"/>
                </a:lnTo>
                <a:lnTo>
                  <a:pt x="711860" y="6825"/>
                </a:lnTo>
                <a:lnTo>
                  <a:pt x="669531" y="0"/>
                </a:lnTo>
                <a:close/>
              </a:path>
            </a:pathLst>
          </a:custGeom>
          <a:solidFill>
            <a:srgbClr val="99CCFF"/>
          </a:solidFill>
        </p:spPr>
        <p:txBody>
          <a:bodyPr wrap="square" lIns="0" tIns="0" rIns="0" bIns="0" rtlCol="0"/>
          <a:lstStyle/>
          <a:p>
            <a:endParaRPr/>
          </a:p>
        </p:txBody>
      </p:sp>
      <p:sp>
        <p:nvSpPr>
          <p:cNvPr id="9" name="object 9"/>
          <p:cNvSpPr/>
          <p:nvPr/>
        </p:nvSpPr>
        <p:spPr>
          <a:xfrm>
            <a:off x="381000" y="2540761"/>
            <a:ext cx="803910" cy="1193165"/>
          </a:xfrm>
          <a:custGeom>
            <a:avLst/>
            <a:gdLst/>
            <a:ahLst/>
            <a:cxnLst/>
            <a:rect l="l" t="t" r="r" b="b"/>
            <a:pathLst>
              <a:path w="803910" h="1193164">
                <a:moveTo>
                  <a:pt x="669531" y="0"/>
                </a:moveTo>
                <a:lnTo>
                  <a:pt x="711860" y="6825"/>
                </a:lnTo>
                <a:lnTo>
                  <a:pt x="748619" y="25830"/>
                </a:lnTo>
                <a:lnTo>
                  <a:pt x="777606" y="54809"/>
                </a:lnTo>
                <a:lnTo>
                  <a:pt x="796614" y="91553"/>
                </a:lnTo>
                <a:lnTo>
                  <a:pt x="803440" y="133858"/>
                </a:lnTo>
                <a:lnTo>
                  <a:pt x="803440" y="1059179"/>
                </a:lnTo>
                <a:lnTo>
                  <a:pt x="796614" y="1101484"/>
                </a:lnTo>
                <a:lnTo>
                  <a:pt x="777606" y="1138228"/>
                </a:lnTo>
                <a:lnTo>
                  <a:pt x="748619" y="1167207"/>
                </a:lnTo>
                <a:lnTo>
                  <a:pt x="711860" y="1186212"/>
                </a:lnTo>
                <a:lnTo>
                  <a:pt x="669531" y="1193038"/>
                </a:lnTo>
                <a:lnTo>
                  <a:pt x="133908" y="1193038"/>
                </a:lnTo>
                <a:lnTo>
                  <a:pt x="91584" y="1186212"/>
                </a:lnTo>
                <a:lnTo>
                  <a:pt x="54825" y="1167207"/>
                </a:lnTo>
                <a:lnTo>
                  <a:pt x="25837" y="1138228"/>
                </a:lnTo>
                <a:lnTo>
                  <a:pt x="6827" y="1101484"/>
                </a:lnTo>
                <a:lnTo>
                  <a:pt x="0" y="1059179"/>
                </a:lnTo>
                <a:lnTo>
                  <a:pt x="0" y="133858"/>
                </a:lnTo>
                <a:lnTo>
                  <a:pt x="6827" y="91553"/>
                </a:lnTo>
                <a:lnTo>
                  <a:pt x="25837" y="54809"/>
                </a:lnTo>
                <a:lnTo>
                  <a:pt x="54825" y="25830"/>
                </a:lnTo>
                <a:lnTo>
                  <a:pt x="91584" y="6825"/>
                </a:lnTo>
                <a:lnTo>
                  <a:pt x="133908" y="0"/>
                </a:lnTo>
                <a:lnTo>
                  <a:pt x="669531" y="0"/>
                </a:lnTo>
                <a:close/>
              </a:path>
            </a:pathLst>
          </a:custGeom>
          <a:ln w="25400">
            <a:solidFill>
              <a:srgbClr val="99CCFF"/>
            </a:solidFill>
          </a:ln>
        </p:spPr>
        <p:txBody>
          <a:bodyPr wrap="square" lIns="0" tIns="0" rIns="0" bIns="0" rtlCol="0"/>
          <a:lstStyle/>
          <a:p>
            <a:endParaRPr/>
          </a:p>
        </p:txBody>
      </p:sp>
      <p:sp>
        <p:nvSpPr>
          <p:cNvPr id="10" name="object 10"/>
          <p:cNvSpPr txBox="1"/>
          <p:nvPr/>
        </p:nvSpPr>
        <p:spPr>
          <a:xfrm>
            <a:off x="617931" y="2698496"/>
            <a:ext cx="330200" cy="756920"/>
          </a:xfrm>
          <a:prstGeom prst="rect">
            <a:avLst/>
          </a:prstGeom>
        </p:spPr>
        <p:txBody>
          <a:bodyPr vert="horz" wrap="square" lIns="0" tIns="12700" rIns="0" bIns="0" rtlCol="0">
            <a:spAutoFit/>
          </a:bodyPr>
          <a:lstStyle/>
          <a:p>
            <a:pPr marL="12700">
              <a:lnSpc>
                <a:spcPct val="100000"/>
              </a:lnSpc>
              <a:spcBef>
                <a:spcPts val="100"/>
              </a:spcBef>
            </a:pPr>
            <a:r>
              <a:rPr sz="4800" dirty="0">
                <a:latin typeface="Times New Roman"/>
                <a:cs typeface="Times New Roman"/>
              </a:rPr>
              <a:t>2</a:t>
            </a:r>
            <a:endParaRPr sz="4800">
              <a:latin typeface="Times New Roman"/>
              <a:cs typeface="Times New Roman"/>
            </a:endParaRPr>
          </a:p>
        </p:txBody>
      </p:sp>
      <p:sp>
        <p:nvSpPr>
          <p:cNvPr id="11" name="object 11"/>
          <p:cNvSpPr/>
          <p:nvPr/>
        </p:nvSpPr>
        <p:spPr>
          <a:xfrm>
            <a:off x="1200099" y="2601595"/>
            <a:ext cx="7700009" cy="1103630"/>
          </a:xfrm>
          <a:custGeom>
            <a:avLst/>
            <a:gdLst/>
            <a:ahLst/>
            <a:cxnLst/>
            <a:rect l="l" t="t" r="r" b="b"/>
            <a:pathLst>
              <a:path w="7700009" h="1103629">
                <a:moveTo>
                  <a:pt x="7515656" y="0"/>
                </a:moveTo>
                <a:lnTo>
                  <a:pt x="0" y="0"/>
                </a:lnTo>
                <a:lnTo>
                  <a:pt x="0" y="1103629"/>
                </a:lnTo>
                <a:lnTo>
                  <a:pt x="7515656" y="1103629"/>
                </a:lnTo>
                <a:lnTo>
                  <a:pt x="7564565" y="1097054"/>
                </a:lnTo>
                <a:lnTo>
                  <a:pt x="7608522" y="1078502"/>
                </a:lnTo>
                <a:lnTo>
                  <a:pt x="7645768" y="1049734"/>
                </a:lnTo>
                <a:lnTo>
                  <a:pt x="7674547" y="1012509"/>
                </a:lnTo>
                <a:lnTo>
                  <a:pt x="7693104" y="968589"/>
                </a:lnTo>
                <a:lnTo>
                  <a:pt x="7699679" y="919733"/>
                </a:lnTo>
                <a:lnTo>
                  <a:pt x="7699679" y="184022"/>
                </a:lnTo>
                <a:lnTo>
                  <a:pt x="7693104" y="135113"/>
                </a:lnTo>
                <a:lnTo>
                  <a:pt x="7674547" y="91157"/>
                </a:lnTo>
                <a:lnTo>
                  <a:pt x="7645768" y="53911"/>
                </a:lnTo>
                <a:lnTo>
                  <a:pt x="7608522" y="25131"/>
                </a:lnTo>
                <a:lnTo>
                  <a:pt x="7564565" y="6575"/>
                </a:lnTo>
                <a:lnTo>
                  <a:pt x="7515656" y="0"/>
                </a:lnTo>
                <a:close/>
              </a:path>
            </a:pathLst>
          </a:custGeom>
          <a:solidFill>
            <a:srgbClr val="FFFFFF">
              <a:alpha val="90194"/>
            </a:srgbClr>
          </a:solidFill>
        </p:spPr>
        <p:txBody>
          <a:bodyPr wrap="square" lIns="0" tIns="0" rIns="0" bIns="0" rtlCol="0"/>
          <a:lstStyle/>
          <a:p>
            <a:endParaRPr/>
          </a:p>
        </p:txBody>
      </p:sp>
      <p:sp>
        <p:nvSpPr>
          <p:cNvPr id="12" name="object 12"/>
          <p:cNvSpPr/>
          <p:nvPr/>
        </p:nvSpPr>
        <p:spPr>
          <a:xfrm>
            <a:off x="1200099" y="2601595"/>
            <a:ext cx="7700009" cy="1103630"/>
          </a:xfrm>
          <a:custGeom>
            <a:avLst/>
            <a:gdLst/>
            <a:ahLst/>
            <a:cxnLst/>
            <a:rect l="l" t="t" r="r" b="b"/>
            <a:pathLst>
              <a:path w="7700009" h="1103629">
                <a:moveTo>
                  <a:pt x="7699679" y="184022"/>
                </a:moveTo>
                <a:lnTo>
                  <a:pt x="7699679" y="919733"/>
                </a:lnTo>
                <a:lnTo>
                  <a:pt x="7693104" y="968589"/>
                </a:lnTo>
                <a:lnTo>
                  <a:pt x="7674547" y="1012509"/>
                </a:lnTo>
                <a:lnTo>
                  <a:pt x="7645768" y="1049734"/>
                </a:lnTo>
                <a:lnTo>
                  <a:pt x="7608522" y="1078502"/>
                </a:lnTo>
                <a:lnTo>
                  <a:pt x="7564565" y="1097054"/>
                </a:lnTo>
                <a:lnTo>
                  <a:pt x="7515656" y="1103629"/>
                </a:lnTo>
                <a:lnTo>
                  <a:pt x="0" y="1103629"/>
                </a:lnTo>
                <a:lnTo>
                  <a:pt x="0" y="0"/>
                </a:lnTo>
                <a:lnTo>
                  <a:pt x="7515656" y="0"/>
                </a:lnTo>
                <a:lnTo>
                  <a:pt x="7564565" y="6575"/>
                </a:lnTo>
                <a:lnTo>
                  <a:pt x="7608522" y="25131"/>
                </a:lnTo>
                <a:lnTo>
                  <a:pt x="7645768" y="53911"/>
                </a:lnTo>
                <a:lnTo>
                  <a:pt x="7674547" y="91157"/>
                </a:lnTo>
                <a:lnTo>
                  <a:pt x="7693104" y="135113"/>
                </a:lnTo>
                <a:lnTo>
                  <a:pt x="7699679" y="184022"/>
                </a:lnTo>
                <a:close/>
              </a:path>
            </a:pathLst>
          </a:custGeom>
          <a:ln w="25400">
            <a:solidFill>
              <a:srgbClr val="99CCFF"/>
            </a:solidFill>
          </a:ln>
        </p:spPr>
        <p:txBody>
          <a:bodyPr wrap="square" lIns="0" tIns="0" rIns="0" bIns="0" rtlCol="0"/>
          <a:lstStyle/>
          <a:p>
            <a:endParaRPr/>
          </a:p>
        </p:txBody>
      </p:sp>
      <p:sp>
        <p:nvSpPr>
          <p:cNvPr id="13" name="object 13"/>
          <p:cNvSpPr txBox="1"/>
          <p:nvPr/>
        </p:nvSpPr>
        <p:spPr>
          <a:xfrm>
            <a:off x="1386586" y="2708859"/>
            <a:ext cx="7372350" cy="819785"/>
          </a:xfrm>
          <a:prstGeom prst="rect">
            <a:avLst/>
          </a:prstGeom>
        </p:spPr>
        <p:txBody>
          <a:bodyPr vert="horz" wrap="square" lIns="0" tIns="74295" rIns="0" bIns="0" rtlCol="0">
            <a:spAutoFit/>
          </a:bodyPr>
          <a:lstStyle/>
          <a:p>
            <a:pPr marL="12700" marR="5080">
              <a:lnSpc>
                <a:spcPts val="2890"/>
              </a:lnSpc>
              <a:spcBef>
                <a:spcPts val="585"/>
              </a:spcBef>
              <a:buSzPct val="96428"/>
              <a:buChar char="•"/>
              <a:tabLst>
                <a:tab pos="137795" algn="l"/>
              </a:tabLst>
            </a:pPr>
            <a:r>
              <a:rPr lang="en-US" sz="2800" spc="-5" dirty="0" smtClean="0">
                <a:latin typeface="Times New Roman"/>
                <a:cs typeface="Times New Roman"/>
              </a:rPr>
              <a:t> </a:t>
            </a:r>
            <a:r>
              <a:rPr sz="2800" spc="-5" dirty="0" err="1" smtClean="0">
                <a:latin typeface="Times New Roman"/>
                <a:cs typeface="Times New Roman"/>
              </a:rPr>
              <a:t>Tham</a:t>
            </a:r>
            <a:r>
              <a:rPr sz="2800" spc="-5" dirty="0" smtClean="0">
                <a:latin typeface="Times New Roman"/>
                <a:cs typeface="Times New Roman"/>
              </a:rPr>
              <a:t> </a:t>
            </a:r>
            <a:r>
              <a:rPr sz="2800" spc="-5" dirty="0">
                <a:latin typeface="Times New Roman"/>
                <a:cs typeface="Times New Roman"/>
              </a:rPr>
              <a:t>gia giải quyết những vấn đề </a:t>
            </a:r>
            <a:r>
              <a:rPr sz="2800" dirty="0">
                <a:latin typeface="Times New Roman"/>
                <a:cs typeface="Times New Roman"/>
              </a:rPr>
              <a:t>kinh </a:t>
            </a:r>
            <a:r>
              <a:rPr sz="2800" spc="-5" dirty="0">
                <a:latin typeface="Times New Roman"/>
                <a:cs typeface="Times New Roman"/>
              </a:rPr>
              <a:t>tế </a:t>
            </a:r>
            <a:r>
              <a:rPr sz="2800" spc="-10" dirty="0">
                <a:latin typeface="Times New Roman"/>
                <a:cs typeface="Times New Roman"/>
              </a:rPr>
              <a:t>cơ </a:t>
            </a:r>
            <a:r>
              <a:rPr sz="2800" spc="-5" dirty="0">
                <a:latin typeface="Times New Roman"/>
                <a:cs typeface="Times New Roman"/>
              </a:rPr>
              <a:t>bản  của </a:t>
            </a:r>
            <a:r>
              <a:rPr sz="2800" dirty="0">
                <a:latin typeface="Times New Roman"/>
                <a:cs typeface="Times New Roman"/>
              </a:rPr>
              <a:t>hoạt động </a:t>
            </a:r>
            <a:r>
              <a:rPr sz="2800" spc="-5" dirty="0">
                <a:latin typeface="Times New Roman"/>
                <a:cs typeface="Times New Roman"/>
              </a:rPr>
              <a:t>kinh doanh </a:t>
            </a:r>
            <a:r>
              <a:rPr sz="2800" spc="-5" dirty="0" err="1">
                <a:latin typeface="Times New Roman"/>
                <a:cs typeface="Times New Roman"/>
              </a:rPr>
              <a:t>ngân</a:t>
            </a:r>
            <a:r>
              <a:rPr sz="2800" dirty="0">
                <a:latin typeface="Times New Roman"/>
                <a:cs typeface="Times New Roman"/>
              </a:rPr>
              <a:t> hàng</a:t>
            </a:r>
          </a:p>
        </p:txBody>
      </p:sp>
      <p:sp>
        <p:nvSpPr>
          <p:cNvPr id="14" name="object 14"/>
          <p:cNvSpPr/>
          <p:nvPr/>
        </p:nvSpPr>
        <p:spPr>
          <a:xfrm>
            <a:off x="381000" y="3810000"/>
            <a:ext cx="803910" cy="1193165"/>
          </a:xfrm>
          <a:custGeom>
            <a:avLst/>
            <a:gdLst/>
            <a:ahLst/>
            <a:cxnLst/>
            <a:rect l="l" t="t" r="r" b="b"/>
            <a:pathLst>
              <a:path w="803910" h="1193164">
                <a:moveTo>
                  <a:pt x="669531" y="0"/>
                </a:moveTo>
                <a:lnTo>
                  <a:pt x="133908" y="0"/>
                </a:lnTo>
                <a:lnTo>
                  <a:pt x="91584" y="6825"/>
                </a:lnTo>
                <a:lnTo>
                  <a:pt x="54825" y="25830"/>
                </a:lnTo>
                <a:lnTo>
                  <a:pt x="25837" y="54809"/>
                </a:lnTo>
                <a:lnTo>
                  <a:pt x="6827" y="91553"/>
                </a:lnTo>
                <a:lnTo>
                  <a:pt x="0" y="133857"/>
                </a:lnTo>
                <a:lnTo>
                  <a:pt x="0" y="1059180"/>
                </a:lnTo>
                <a:lnTo>
                  <a:pt x="6827" y="1101484"/>
                </a:lnTo>
                <a:lnTo>
                  <a:pt x="25837" y="1138228"/>
                </a:lnTo>
                <a:lnTo>
                  <a:pt x="54825" y="1167207"/>
                </a:lnTo>
                <a:lnTo>
                  <a:pt x="91584" y="1186212"/>
                </a:lnTo>
                <a:lnTo>
                  <a:pt x="133908" y="1193038"/>
                </a:lnTo>
                <a:lnTo>
                  <a:pt x="669531" y="1193038"/>
                </a:lnTo>
                <a:lnTo>
                  <a:pt x="711860" y="1186212"/>
                </a:lnTo>
                <a:lnTo>
                  <a:pt x="748619" y="1167207"/>
                </a:lnTo>
                <a:lnTo>
                  <a:pt x="777606" y="1138228"/>
                </a:lnTo>
                <a:lnTo>
                  <a:pt x="796614" y="1101484"/>
                </a:lnTo>
                <a:lnTo>
                  <a:pt x="803440" y="1059180"/>
                </a:lnTo>
                <a:lnTo>
                  <a:pt x="803440" y="133857"/>
                </a:lnTo>
                <a:lnTo>
                  <a:pt x="796614" y="91553"/>
                </a:lnTo>
                <a:lnTo>
                  <a:pt x="777606" y="54809"/>
                </a:lnTo>
                <a:lnTo>
                  <a:pt x="748619" y="25830"/>
                </a:lnTo>
                <a:lnTo>
                  <a:pt x="711860" y="6825"/>
                </a:lnTo>
                <a:lnTo>
                  <a:pt x="669531" y="0"/>
                </a:lnTo>
                <a:close/>
              </a:path>
            </a:pathLst>
          </a:custGeom>
          <a:solidFill>
            <a:srgbClr val="FF9900"/>
          </a:solidFill>
        </p:spPr>
        <p:txBody>
          <a:bodyPr wrap="square" lIns="0" tIns="0" rIns="0" bIns="0" rtlCol="0"/>
          <a:lstStyle/>
          <a:p>
            <a:endParaRPr/>
          </a:p>
        </p:txBody>
      </p:sp>
      <p:sp>
        <p:nvSpPr>
          <p:cNvPr id="15" name="object 15"/>
          <p:cNvSpPr/>
          <p:nvPr/>
        </p:nvSpPr>
        <p:spPr>
          <a:xfrm>
            <a:off x="381000" y="3810000"/>
            <a:ext cx="803910" cy="1193165"/>
          </a:xfrm>
          <a:custGeom>
            <a:avLst/>
            <a:gdLst/>
            <a:ahLst/>
            <a:cxnLst/>
            <a:rect l="l" t="t" r="r" b="b"/>
            <a:pathLst>
              <a:path w="803910" h="1193164">
                <a:moveTo>
                  <a:pt x="669531" y="0"/>
                </a:moveTo>
                <a:lnTo>
                  <a:pt x="711860" y="6825"/>
                </a:lnTo>
                <a:lnTo>
                  <a:pt x="748619" y="25830"/>
                </a:lnTo>
                <a:lnTo>
                  <a:pt x="777606" y="54809"/>
                </a:lnTo>
                <a:lnTo>
                  <a:pt x="796614" y="91553"/>
                </a:lnTo>
                <a:lnTo>
                  <a:pt x="803440" y="133857"/>
                </a:lnTo>
                <a:lnTo>
                  <a:pt x="803440" y="1059180"/>
                </a:lnTo>
                <a:lnTo>
                  <a:pt x="796614" y="1101484"/>
                </a:lnTo>
                <a:lnTo>
                  <a:pt x="777606" y="1138228"/>
                </a:lnTo>
                <a:lnTo>
                  <a:pt x="748619" y="1167207"/>
                </a:lnTo>
                <a:lnTo>
                  <a:pt x="711860" y="1186212"/>
                </a:lnTo>
                <a:lnTo>
                  <a:pt x="669531" y="1193038"/>
                </a:lnTo>
                <a:lnTo>
                  <a:pt x="133908" y="1193038"/>
                </a:lnTo>
                <a:lnTo>
                  <a:pt x="91584" y="1186212"/>
                </a:lnTo>
                <a:lnTo>
                  <a:pt x="54825" y="1167207"/>
                </a:lnTo>
                <a:lnTo>
                  <a:pt x="25837" y="1138228"/>
                </a:lnTo>
                <a:lnTo>
                  <a:pt x="6827" y="1101484"/>
                </a:lnTo>
                <a:lnTo>
                  <a:pt x="0" y="1059180"/>
                </a:lnTo>
                <a:lnTo>
                  <a:pt x="0" y="133857"/>
                </a:lnTo>
                <a:lnTo>
                  <a:pt x="6827" y="91553"/>
                </a:lnTo>
                <a:lnTo>
                  <a:pt x="25837" y="54809"/>
                </a:lnTo>
                <a:lnTo>
                  <a:pt x="54825" y="25830"/>
                </a:lnTo>
                <a:lnTo>
                  <a:pt x="91584" y="6825"/>
                </a:lnTo>
                <a:lnTo>
                  <a:pt x="133908" y="0"/>
                </a:lnTo>
                <a:lnTo>
                  <a:pt x="669531" y="0"/>
                </a:lnTo>
                <a:close/>
              </a:path>
            </a:pathLst>
          </a:custGeom>
          <a:ln w="25400">
            <a:solidFill>
              <a:srgbClr val="FF9900"/>
            </a:solidFill>
          </a:ln>
        </p:spPr>
        <p:txBody>
          <a:bodyPr wrap="square" lIns="0" tIns="0" rIns="0" bIns="0" rtlCol="0"/>
          <a:lstStyle/>
          <a:p>
            <a:endParaRPr/>
          </a:p>
        </p:txBody>
      </p:sp>
      <p:sp>
        <p:nvSpPr>
          <p:cNvPr id="16" name="object 16"/>
          <p:cNvSpPr txBox="1"/>
          <p:nvPr/>
        </p:nvSpPr>
        <p:spPr>
          <a:xfrm>
            <a:off x="617931" y="3967988"/>
            <a:ext cx="330200" cy="756920"/>
          </a:xfrm>
          <a:prstGeom prst="rect">
            <a:avLst/>
          </a:prstGeom>
        </p:spPr>
        <p:txBody>
          <a:bodyPr vert="horz" wrap="square" lIns="0" tIns="12700" rIns="0" bIns="0" rtlCol="0">
            <a:spAutoFit/>
          </a:bodyPr>
          <a:lstStyle/>
          <a:p>
            <a:pPr marL="12700">
              <a:lnSpc>
                <a:spcPct val="100000"/>
              </a:lnSpc>
              <a:spcBef>
                <a:spcPts val="100"/>
              </a:spcBef>
            </a:pPr>
            <a:r>
              <a:rPr sz="4800" dirty="0">
                <a:latin typeface="Times New Roman"/>
                <a:cs typeface="Times New Roman"/>
              </a:rPr>
              <a:t>3</a:t>
            </a:r>
            <a:endParaRPr sz="4800">
              <a:latin typeface="Times New Roman"/>
              <a:cs typeface="Times New Roman"/>
            </a:endParaRPr>
          </a:p>
        </p:txBody>
      </p:sp>
      <p:sp>
        <p:nvSpPr>
          <p:cNvPr id="17" name="object 17"/>
          <p:cNvSpPr/>
          <p:nvPr/>
        </p:nvSpPr>
        <p:spPr>
          <a:xfrm>
            <a:off x="1200099" y="3883278"/>
            <a:ext cx="7700009" cy="1004569"/>
          </a:xfrm>
          <a:custGeom>
            <a:avLst/>
            <a:gdLst/>
            <a:ahLst/>
            <a:cxnLst/>
            <a:rect l="l" t="t" r="r" b="b"/>
            <a:pathLst>
              <a:path w="7700009" h="1004570">
                <a:moveTo>
                  <a:pt x="7532293" y="0"/>
                </a:moveTo>
                <a:lnTo>
                  <a:pt x="0" y="0"/>
                </a:lnTo>
                <a:lnTo>
                  <a:pt x="0" y="1004062"/>
                </a:lnTo>
                <a:lnTo>
                  <a:pt x="7532293" y="1004062"/>
                </a:lnTo>
                <a:lnTo>
                  <a:pt x="7576795" y="998083"/>
                </a:lnTo>
                <a:lnTo>
                  <a:pt x="7616781" y="981211"/>
                </a:lnTo>
                <a:lnTo>
                  <a:pt x="7650657" y="955040"/>
                </a:lnTo>
                <a:lnTo>
                  <a:pt x="7676829" y="921163"/>
                </a:lnTo>
                <a:lnTo>
                  <a:pt x="7693701" y="881177"/>
                </a:lnTo>
                <a:lnTo>
                  <a:pt x="7699679" y="836676"/>
                </a:lnTo>
                <a:lnTo>
                  <a:pt x="7699679" y="167386"/>
                </a:lnTo>
                <a:lnTo>
                  <a:pt x="7693701" y="122884"/>
                </a:lnTo>
                <a:lnTo>
                  <a:pt x="7676829" y="82898"/>
                </a:lnTo>
                <a:lnTo>
                  <a:pt x="7650657" y="49022"/>
                </a:lnTo>
                <a:lnTo>
                  <a:pt x="7616781" y="22850"/>
                </a:lnTo>
                <a:lnTo>
                  <a:pt x="7576795" y="5978"/>
                </a:lnTo>
                <a:lnTo>
                  <a:pt x="7532293" y="0"/>
                </a:lnTo>
                <a:close/>
              </a:path>
            </a:pathLst>
          </a:custGeom>
          <a:solidFill>
            <a:srgbClr val="FFFFFF">
              <a:alpha val="90194"/>
            </a:srgbClr>
          </a:solidFill>
        </p:spPr>
        <p:txBody>
          <a:bodyPr wrap="square" lIns="0" tIns="0" rIns="0" bIns="0" rtlCol="0"/>
          <a:lstStyle/>
          <a:p>
            <a:endParaRPr/>
          </a:p>
        </p:txBody>
      </p:sp>
      <p:sp>
        <p:nvSpPr>
          <p:cNvPr id="18" name="object 18"/>
          <p:cNvSpPr/>
          <p:nvPr/>
        </p:nvSpPr>
        <p:spPr>
          <a:xfrm>
            <a:off x="1200099" y="3883278"/>
            <a:ext cx="7700009" cy="1004569"/>
          </a:xfrm>
          <a:custGeom>
            <a:avLst/>
            <a:gdLst/>
            <a:ahLst/>
            <a:cxnLst/>
            <a:rect l="l" t="t" r="r" b="b"/>
            <a:pathLst>
              <a:path w="7700009" h="1004570">
                <a:moveTo>
                  <a:pt x="7699679" y="167386"/>
                </a:moveTo>
                <a:lnTo>
                  <a:pt x="7699679" y="836676"/>
                </a:lnTo>
                <a:lnTo>
                  <a:pt x="7693701" y="881177"/>
                </a:lnTo>
                <a:lnTo>
                  <a:pt x="7676829" y="921163"/>
                </a:lnTo>
                <a:lnTo>
                  <a:pt x="7650657" y="955040"/>
                </a:lnTo>
                <a:lnTo>
                  <a:pt x="7616781" y="981211"/>
                </a:lnTo>
                <a:lnTo>
                  <a:pt x="7576795" y="998083"/>
                </a:lnTo>
                <a:lnTo>
                  <a:pt x="7532293" y="1004062"/>
                </a:lnTo>
                <a:lnTo>
                  <a:pt x="0" y="1004062"/>
                </a:lnTo>
                <a:lnTo>
                  <a:pt x="0" y="0"/>
                </a:lnTo>
                <a:lnTo>
                  <a:pt x="7532293" y="0"/>
                </a:lnTo>
                <a:lnTo>
                  <a:pt x="7576795" y="5978"/>
                </a:lnTo>
                <a:lnTo>
                  <a:pt x="7616781" y="22850"/>
                </a:lnTo>
                <a:lnTo>
                  <a:pt x="7650657" y="49022"/>
                </a:lnTo>
                <a:lnTo>
                  <a:pt x="7676829" y="82898"/>
                </a:lnTo>
                <a:lnTo>
                  <a:pt x="7693701" y="122884"/>
                </a:lnTo>
                <a:lnTo>
                  <a:pt x="7699679" y="167386"/>
                </a:lnTo>
                <a:close/>
              </a:path>
            </a:pathLst>
          </a:custGeom>
          <a:ln w="25400">
            <a:solidFill>
              <a:srgbClr val="FF9900"/>
            </a:solidFill>
          </a:ln>
        </p:spPr>
        <p:txBody>
          <a:bodyPr wrap="square" lIns="0" tIns="0" rIns="0" bIns="0" rtlCol="0"/>
          <a:lstStyle/>
          <a:p>
            <a:endParaRPr/>
          </a:p>
        </p:txBody>
      </p:sp>
      <p:sp>
        <p:nvSpPr>
          <p:cNvPr id="19" name="object 19"/>
          <p:cNvSpPr txBox="1"/>
          <p:nvPr/>
        </p:nvSpPr>
        <p:spPr>
          <a:xfrm>
            <a:off x="1386586" y="4125595"/>
            <a:ext cx="7229068" cy="443070"/>
          </a:xfrm>
          <a:prstGeom prst="rect">
            <a:avLst/>
          </a:prstGeom>
        </p:spPr>
        <p:txBody>
          <a:bodyPr vert="horz" wrap="square" lIns="0" tIns="12065" rIns="0" bIns="0" rtlCol="0">
            <a:spAutoFit/>
          </a:bodyPr>
          <a:lstStyle/>
          <a:p>
            <a:pPr marL="137160" indent="-125095">
              <a:lnSpc>
                <a:spcPct val="100000"/>
              </a:lnSpc>
              <a:spcBef>
                <a:spcPts val="95"/>
              </a:spcBef>
              <a:buSzPct val="96428"/>
              <a:buChar char="•"/>
              <a:tabLst>
                <a:tab pos="137795" algn="l"/>
              </a:tabLst>
            </a:pPr>
            <a:r>
              <a:rPr lang="en-US" sz="2800" spc="-5" dirty="0" smtClean="0">
                <a:latin typeface="Times New Roman"/>
                <a:cs typeface="Times New Roman"/>
              </a:rPr>
              <a:t> </a:t>
            </a:r>
            <a:r>
              <a:rPr sz="2800" spc="-5" dirty="0" err="1" smtClean="0">
                <a:latin typeface="Times New Roman"/>
                <a:cs typeface="Times New Roman"/>
              </a:rPr>
              <a:t>Góp</a:t>
            </a:r>
            <a:r>
              <a:rPr sz="2800" spc="-5" dirty="0" smtClean="0">
                <a:latin typeface="Times New Roman"/>
                <a:cs typeface="Times New Roman"/>
              </a:rPr>
              <a:t> </a:t>
            </a:r>
            <a:r>
              <a:rPr sz="2800" spc="-5" dirty="0">
                <a:latin typeface="Times New Roman"/>
                <a:cs typeface="Times New Roman"/>
              </a:rPr>
              <a:t>phần tạo </a:t>
            </a:r>
            <a:r>
              <a:rPr sz="2800" dirty="0">
                <a:latin typeface="Times New Roman"/>
                <a:cs typeface="Times New Roman"/>
              </a:rPr>
              <a:t>vị thế </a:t>
            </a:r>
            <a:r>
              <a:rPr sz="2800" spc="-5" dirty="0">
                <a:latin typeface="Times New Roman"/>
                <a:cs typeface="Times New Roman"/>
              </a:rPr>
              <a:t>cạnh tranh của </a:t>
            </a:r>
            <a:r>
              <a:rPr sz="2800" spc="-5" dirty="0" err="1">
                <a:latin typeface="Times New Roman"/>
                <a:cs typeface="Times New Roman"/>
              </a:rPr>
              <a:t>ngân</a:t>
            </a:r>
            <a:r>
              <a:rPr sz="2800" spc="80" dirty="0">
                <a:latin typeface="Times New Roman"/>
                <a:cs typeface="Times New Roman"/>
              </a:rPr>
              <a:t> </a:t>
            </a:r>
            <a:r>
              <a:rPr sz="2800" spc="-5" dirty="0">
                <a:latin typeface="Times New Roman"/>
                <a:cs typeface="Times New Roman"/>
              </a:rPr>
              <a:t>hàng</a:t>
            </a:r>
            <a:endParaRPr sz="2800" dirty="0">
              <a:latin typeface="Times New Roman"/>
              <a:cs typeface="Times New Roman"/>
            </a:endParaRPr>
          </a:p>
        </p:txBody>
      </p:sp>
      <p:sp>
        <p:nvSpPr>
          <p:cNvPr id="20" name="object 20"/>
          <p:cNvSpPr/>
          <p:nvPr/>
        </p:nvSpPr>
        <p:spPr>
          <a:xfrm>
            <a:off x="381000" y="5105400"/>
            <a:ext cx="803910" cy="1193165"/>
          </a:xfrm>
          <a:custGeom>
            <a:avLst/>
            <a:gdLst/>
            <a:ahLst/>
            <a:cxnLst/>
            <a:rect l="l" t="t" r="r" b="b"/>
            <a:pathLst>
              <a:path w="803910" h="1193164">
                <a:moveTo>
                  <a:pt x="669531" y="0"/>
                </a:moveTo>
                <a:lnTo>
                  <a:pt x="133908" y="0"/>
                </a:lnTo>
                <a:lnTo>
                  <a:pt x="91584" y="6825"/>
                </a:lnTo>
                <a:lnTo>
                  <a:pt x="54825" y="25830"/>
                </a:lnTo>
                <a:lnTo>
                  <a:pt x="25837" y="54809"/>
                </a:lnTo>
                <a:lnTo>
                  <a:pt x="6827" y="91553"/>
                </a:lnTo>
                <a:lnTo>
                  <a:pt x="0" y="133857"/>
                </a:lnTo>
                <a:lnTo>
                  <a:pt x="0" y="1059154"/>
                </a:lnTo>
                <a:lnTo>
                  <a:pt x="6827" y="1101478"/>
                </a:lnTo>
                <a:lnTo>
                  <a:pt x="25837" y="1138237"/>
                </a:lnTo>
                <a:lnTo>
                  <a:pt x="54825" y="1167225"/>
                </a:lnTo>
                <a:lnTo>
                  <a:pt x="91584" y="1186236"/>
                </a:lnTo>
                <a:lnTo>
                  <a:pt x="133908" y="1193063"/>
                </a:lnTo>
                <a:lnTo>
                  <a:pt x="669531" y="1193063"/>
                </a:lnTo>
                <a:lnTo>
                  <a:pt x="711860" y="1186236"/>
                </a:lnTo>
                <a:lnTo>
                  <a:pt x="748619" y="1167225"/>
                </a:lnTo>
                <a:lnTo>
                  <a:pt x="777606" y="1138237"/>
                </a:lnTo>
                <a:lnTo>
                  <a:pt x="796614" y="1101478"/>
                </a:lnTo>
                <a:lnTo>
                  <a:pt x="803440" y="1059154"/>
                </a:lnTo>
                <a:lnTo>
                  <a:pt x="803440" y="133858"/>
                </a:lnTo>
                <a:lnTo>
                  <a:pt x="796614" y="91553"/>
                </a:lnTo>
                <a:lnTo>
                  <a:pt x="777606" y="54809"/>
                </a:lnTo>
                <a:lnTo>
                  <a:pt x="748619" y="25830"/>
                </a:lnTo>
                <a:lnTo>
                  <a:pt x="711860" y="6825"/>
                </a:lnTo>
                <a:lnTo>
                  <a:pt x="669531" y="0"/>
                </a:lnTo>
                <a:close/>
              </a:path>
            </a:pathLst>
          </a:custGeom>
          <a:solidFill>
            <a:srgbClr val="00AF50"/>
          </a:solidFill>
        </p:spPr>
        <p:txBody>
          <a:bodyPr wrap="square" lIns="0" tIns="0" rIns="0" bIns="0" rtlCol="0"/>
          <a:lstStyle/>
          <a:p>
            <a:endParaRPr/>
          </a:p>
        </p:txBody>
      </p:sp>
      <p:sp>
        <p:nvSpPr>
          <p:cNvPr id="21" name="object 21"/>
          <p:cNvSpPr/>
          <p:nvPr/>
        </p:nvSpPr>
        <p:spPr>
          <a:xfrm>
            <a:off x="381000" y="5105400"/>
            <a:ext cx="803910" cy="1193165"/>
          </a:xfrm>
          <a:custGeom>
            <a:avLst/>
            <a:gdLst/>
            <a:ahLst/>
            <a:cxnLst/>
            <a:rect l="l" t="t" r="r" b="b"/>
            <a:pathLst>
              <a:path w="803910" h="1193164">
                <a:moveTo>
                  <a:pt x="669531" y="0"/>
                </a:moveTo>
                <a:lnTo>
                  <a:pt x="711860" y="6825"/>
                </a:lnTo>
                <a:lnTo>
                  <a:pt x="748619" y="25830"/>
                </a:lnTo>
                <a:lnTo>
                  <a:pt x="777606" y="54809"/>
                </a:lnTo>
                <a:lnTo>
                  <a:pt x="796614" y="91553"/>
                </a:lnTo>
                <a:lnTo>
                  <a:pt x="803440" y="133858"/>
                </a:lnTo>
                <a:lnTo>
                  <a:pt x="803440" y="1059154"/>
                </a:lnTo>
                <a:lnTo>
                  <a:pt x="796614" y="1101478"/>
                </a:lnTo>
                <a:lnTo>
                  <a:pt x="777606" y="1138237"/>
                </a:lnTo>
                <a:lnTo>
                  <a:pt x="748619" y="1167225"/>
                </a:lnTo>
                <a:lnTo>
                  <a:pt x="711860" y="1186236"/>
                </a:lnTo>
                <a:lnTo>
                  <a:pt x="669531" y="1193063"/>
                </a:lnTo>
                <a:lnTo>
                  <a:pt x="133908" y="1193063"/>
                </a:lnTo>
                <a:lnTo>
                  <a:pt x="91584" y="1186236"/>
                </a:lnTo>
                <a:lnTo>
                  <a:pt x="54825" y="1167225"/>
                </a:lnTo>
                <a:lnTo>
                  <a:pt x="25837" y="1138237"/>
                </a:lnTo>
                <a:lnTo>
                  <a:pt x="6827" y="1101478"/>
                </a:lnTo>
                <a:lnTo>
                  <a:pt x="0" y="1059154"/>
                </a:lnTo>
                <a:lnTo>
                  <a:pt x="0" y="133858"/>
                </a:lnTo>
                <a:lnTo>
                  <a:pt x="6827" y="91553"/>
                </a:lnTo>
                <a:lnTo>
                  <a:pt x="25837" y="54809"/>
                </a:lnTo>
                <a:lnTo>
                  <a:pt x="54825" y="25830"/>
                </a:lnTo>
                <a:lnTo>
                  <a:pt x="91584" y="6825"/>
                </a:lnTo>
                <a:lnTo>
                  <a:pt x="133908" y="0"/>
                </a:lnTo>
                <a:lnTo>
                  <a:pt x="669531" y="0"/>
                </a:lnTo>
                <a:close/>
              </a:path>
            </a:pathLst>
          </a:custGeom>
          <a:ln w="25400">
            <a:solidFill>
              <a:srgbClr val="00AF50"/>
            </a:solidFill>
          </a:ln>
        </p:spPr>
        <p:txBody>
          <a:bodyPr wrap="square" lIns="0" tIns="0" rIns="0" bIns="0" rtlCol="0"/>
          <a:lstStyle/>
          <a:p>
            <a:endParaRPr/>
          </a:p>
        </p:txBody>
      </p:sp>
      <p:sp>
        <p:nvSpPr>
          <p:cNvPr id="22" name="object 22"/>
          <p:cNvSpPr txBox="1"/>
          <p:nvPr/>
        </p:nvSpPr>
        <p:spPr>
          <a:xfrm>
            <a:off x="617931" y="5263692"/>
            <a:ext cx="330200" cy="756920"/>
          </a:xfrm>
          <a:prstGeom prst="rect">
            <a:avLst/>
          </a:prstGeom>
        </p:spPr>
        <p:txBody>
          <a:bodyPr vert="horz" wrap="square" lIns="0" tIns="12700" rIns="0" bIns="0" rtlCol="0">
            <a:spAutoFit/>
          </a:bodyPr>
          <a:lstStyle/>
          <a:p>
            <a:pPr marL="12700">
              <a:lnSpc>
                <a:spcPct val="100000"/>
              </a:lnSpc>
              <a:spcBef>
                <a:spcPts val="100"/>
              </a:spcBef>
            </a:pPr>
            <a:r>
              <a:rPr sz="4800" dirty="0">
                <a:latin typeface="Times New Roman"/>
                <a:cs typeface="Times New Roman"/>
              </a:rPr>
              <a:t>4</a:t>
            </a:r>
            <a:endParaRPr sz="4800">
              <a:latin typeface="Times New Roman"/>
              <a:cs typeface="Times New Roman"/>
            </a:endParaRPr>
          </a:p>
        </p:txBody>
      </p:sp>
      <p:sp>
        <p:nvSpPr>
          <p:cNvPr id="23" name="object 23"/>
          <p:cNvSpPr/>
          <p:nvPr/>
        </p:nvSpPr>
        <p:spPr>
          <a:xfrm>
            <a:off x="1215744" y="5086599"/>
            <a:ext cx="7699553" cy="1004569"/>
          </a:xfrm>
          <a:custGeom>
            <a:avLst/>
            <a:gdLst/>
            <a:ahLst/>
            <a:cxnLst/>
            <a:rect l="l" t="t" r="r" b="b"/>
            <a:pathLst>
              <a:path w="7700009" h="1004570">
                <a:moveTo>
                  <a:pt x="7532293" y="0"/>
                </a:moveTo>
                <a:lnTo>
                  <a:pt x="0" y="0"/>
                </a:lnTo>
                <a:lnTo>
                  <a:pt x="0" y="1004074"/>
                </a:lnTo>
                <a:lnTo>
                  <a:pt x="7532293" y="1004074"/>
                </a:lnTo>
                <a:lnTo>
                  <a:pt x="7576795" y="998097"/>
                </a:lnTo>
                <a:lnTo>
                  <a:pt x="7616781" y="981228"/>
                </a:lnTo>
                <a:lnTo>
                  <a:pt x="7650657" y="955063"/>
                </a:lnTo>
                <a:lnTo>
                  <a:pt x="7676829" y="921197"/>
                </a:lnTo>
                <a:lnTo>
                  <a:pt x="7693701" y="881224"/>
                </a:lnTo>
                <a:lnTo>
                  <a:pt x="7699679" y="836739"/>
                </a:lnTo>
                <a:lnTo>
                  <a:pt x="7699679" y="167386"/>
                </a:lnTo>
                <a:lnTo>
                  <a:pt x="7693701" y="122884"/>
                </a:lnTo>
                <a:lnTo>
                  <a:pt x="7676829" y="82898"/>
                </a:lnTo>
                <a:lnTo>
                  <a:pt x="7650657" y="49022"/>
                </a:lnTo>
                <a:lnTo>
                  <a:pt x="7616781" y="22850"/>
                </a:lnTo>
                <a:lnTo>
                  <a:pt x="7576795" y="5978"/>
                </a:lnTo>
                <a:lnTo>
                  <a:pt x="7532293" y="0"/>
                </a:lnTo>
                <a:close/>
              </a:path>
            </a:pathLst>
          </a:custGeom>
          <a:solidFill>
            <a:srgbClr val="FFFFFF">
              <a:alpha val="90194"/>
            </a:srgbClr>
          </a:solidFill>
        </p:spPr>
        <p:txBody>
          <a:bodyPr wrap="square" lIns="0" tIns="0" rIns="0" bIns="0" rtlCol="0"/>
          <a:lstStyle/>
          <a:p>
            <a:endParaRPr/>
          </a:p>
        </p:txBody>
      </p:sp>
      <p:sp>
        <p:nvSpPr>
          <p:cNvPr id="24" name="object 24"/>
          <p:cNvSpPr/>
          <p:nvPr/>
        </p:nvSpPr>
        <p:spPr>
          <a:xfrm>
            <a:off x="1200099" y="5178678"/>
            <a:ext cx="7700009" cy="1004569"/>
          </a:xfrm>
          <a:custGeom>
            <a:avLst/>
            <a:gdLst/>
            <a:ahLst/>
            <a:cxnLst/>
            <a:rect l="l" t="t" r="r" b="b"/>
            <a:pathLst>
              <a:path w="7700009" h="1004570">
                <a:moveTo>
                  <a:pt x="7699679" y="167386"/>
                </a:moveTo>
                <a:lnTo>
                  <a:pt x="7699679" y="836739"/>
                </a:lnTo>
                <a:lnTo>
                  <a:pt x="7693701" y="881224"/>
                </a:lnTo>
                <a:lnTo>
                  <a:pt x="7676829" y="921197"/>
                </a:lnTo>
                <a:lnTo>
                  <a:pt x="7650657" y="955063"/>
                </a:lnTo>
                <a:lnTo>
                  <a:pt x="7616781" y="981228"/>
                </a:lnTo>
                <a:lnTo>
                  <a:pt x="7576795" y="998097"/>
                </a:lnTo>
                <a:lnTo>
                  <a:pt x="7532293" y="1004074"/>
                </a:lnTo>
                <a:lnTo>
                  <a:pt x="0" y="1004074"/>
                </a:lnTo>
                <a:lnTo>
                  <a:pt x="0" y="0"/>
                </a:lnTo>
                <a:lnTo>
                  <a:pt x="7532293" y="0"/>
                </a:lnTo>
                <a:lnTo>
                  <a:pt x="7576795" y="5978"/>
                </a:lnTo>
                <a:lnTo>
                  <a:pt x="7616781" y="22850"/>
                </a:lnTo>
                <a:lnTo>
                  <a:pt x="7650657" y="49022"/>
                </a:lnTo>
                <a:lnTo>
                  <a:pt x="7676829" y="82898"/>
                </a:lnTo>
                <a:lnTo>
                  <a:pt x="7693701" y="122884"/>
                </a:lnTo>
                <a:lnTo>
                  <a:pt x="7699679" y="167386"/>
                </a:lnTo>
                <a:close/>
              </a:path>
            </a:pathLst>
          </a:custGeom>
          <a:ln w="25399">
            <a:solidFill>
              <a:srgbClr val="00AF50"/>
            </a:solidFill>
          </a:ln>
        </p:spPr>
        <p:txBody>
          <a:bodyPr wrap="square" lIns="0" tIns="0" rIns="0" bIns="0" rtlCol="0"/>
          <a:lstStyle/>
          <a:p>
            <a:endParaRPr/>
          </a:p>
        </p:txBody>
      </p:sp>
      <p:sp>
        <p:nvSpPr>
          <p:cNvPr id="25" name="object 25"/>
          <p:cNvSpPr txBox="1"/>
          <p:nvPr/>
        </p:nvSpPr>
        <p:spPr>
          <a:xfrm>
            <a:off x="1386585" y="5421274"/>
            <a:ext cx="7559545" cy="443070"/>
          </a:xfrm>
          <a:prstGeom prst="rect">
            <a:avLst/>
          </a:prstGeom>
        </p:spPr>
        <p:txBody>
          <a:bodyPr vert="horz" wrap="square" lIns="0" tIns="12065" rIns="0" bIns="0" rtlCol="0">
            <a:spAutoFit/>
          </a:bodyPr>
          <a:lstStyle/>
          <a:p>
            <a:pPr marL="137160" indent="-125095">
              <a:lnSpc>
                <a:spcPct val="100000"/>
              </a:lnSpc>
              <a:spcBef>
                <a:spcPts val="95"/>
              </a:spcBef>
              <a:buSzPct val="96428"/>
              <a:buChar char="•"/>
              <a:tabLst>
                <a:tab pos="137795" algn="l"/>
              </a:tabLst>
            </a:pPr>
            <a:r>
              <a:rPr lang="en-US" sz="2800" spc="-5" dirty="0" smtClean="0">
                <a:latin typeface="Times New Roman"/>
                <a:cs typeface="Times New Roman"/>
              </a:rPr>
              <a:t> </a:t>
            </a:r>
            <a:r>
              <a:rPr sz="2800" spc="-5" dirty="0" smtClean="0">
                <a:latin typeface="Times New Roman"/>
                <a:cs typeface="Times New Roman"/>
              </a:rPr>
              <a:t>Mar</a:t>
            </a:r>
            <a:r>
              <a:rPr lang="en-US" sz="2800" spc="-5" dirty="0" smtClean="0">
                <a:latin typeface="Times New Roman"/>
                <a:cs typeface="Times New Roman"/>
              </a:rPr>
              <a:t> </a:t>
            </a:r>
            <a:r>
              <a:rPr sz="2800" spc="-5" dirty="0" smtClean="0">
                <a:latin typeface="Times New Roman"/>
                <a:cs typeface="Times New Roman"/>
              </a:rPr>
              <a:t>NH </a:t>
            </a:r>
            <a:r>
              <a:rPr sz="2800" spc="-5" dirty="0">
                <a:latin typeface="Times New Roman"/>
                <a:cs typeface="Times New Roman"/>
              </a:rPr>
              <a:t>vừa là </a:t>
            </a:r>
            <a:r>
              <a:rPr sz="2800" dirty="0">
                <a:latin typeface="Times New Roman"/>
                <a:cs typeface="Times New Roman"/>
              </a:rPr>
              <a:t>khoa </a:t>
            </a:r>
            <a:r>
              <a:rPr sz="2800" spc="-5" dirty="0">
                <a:latin typeface="Times New Roman"/>
                <a:cs typeface="Times New Roman"/>
              </a:rPr>
              <a:t>học, </a:t>
            </a:r>
            <a:r>
              <a:rPr sz="2800" dirty="0">
                <a:latin typeface="Times New Roman"/>
                <a:cs typeface="Times New Roman"/>
              </a:rPr>
              <a:t>nghệ thuật, </a:t>
            </a:r>
            <a:r>
              <a:rPr sz="2800" spc="-5" dirty="0">
                <a:latin typeface="Times New Roman"/>
                <a:cs typeface="Times New Roman"/>
              </a:rPr>
              <a:t>vừa là 1</a:t>
            </a:r>
            <a:r>
              <a:rPr sz="2800" spc="10" dirty="0">
                <a:latin typeface="Times New Roman"/>
                <a:cs typeface="Times New Roman"/>
              </a:rPr>
              <a:t> </a:t>
            </a:r>
            <a:r>
              <a:rPr sz="2800" dirty="0">
                <a:latin typeface="Times New Roman"/>
                <a:cs typeface="Times New Roman"/>
              </a:rPr>
              <a:t>nghề</a:t>
            </a:r>
          </a:p>
        </p:txBody>
      </p:sp>
      <p:sp>
        <p:nvSpPr>
          <p:cNvPr id="26" name="object 26"/>
          <p:cNvSpPr txBox="1">
            <a:spLocks noGrp="1"/>
          </p:cNvSpPr>
          <p:nvPr>
            <p:ph type="title"/>
          </p:nvPr>
        </p:nvSpPr>
        <p:spPr>
          <a:xfrm>
            <a:off x="757529" y="508559"/>
            <a:ext cx="7858125" cy="412292"/>
          </a:xfrm>
          <a:prstGeom prst="rect">
            <a:avLst/>
          </a:prstGeom>
        </p:spPr>
        <p:txBody>
          <a:bodyPr vert="horz" wrap="square" lIns="0" tIns="12065" rIns="0" bIns="0" rtlCol="0">
            <a:spAutoFit/>
          </a:bodyPr>
          <a:lstStyle/>
          <a:p>
            <a:pPr marL="12700">
              <a:lnSpc>
                <a:spcPct val="100000"/>
              </a:lnSpc>
              <a:spcBef>
                <a:spcPts val="95"/>
              </a:spcBef>
            </a:pPr>
            <a:r>
              <a:rPr spc="-5" dirty="0">
                <a:latin typeface="Times New Roman" panose="02020603050405020304" pitchFamily="18" charset="0"/>
                <a:cs typeface="Times New Roman" panose="02020603050405020304" pitchFamily="18" charset="0"/>
              </a:rPr>
              <a:t>1.2 Vai trò của Marketing trong</a:t>
            </a:r>
            <a:r>
              <a:rPr spc="70" dirty="0">
                <a:latin typeface="Times New Roman" panose="02020603050405020304" pitchFamily="18" charset="0"/>
                <a:cs typeface="Times New Roman" panose="02020603050405020304" pitchFamily="18" charset="0"/>
              </a:rPr>
              <a:t> </a:t>
            </a:r>
            <a:r>
              <a:rPr spc="-15" dirty="0">
                <a:latin typeface="Times New Roman" panose="02020603050405020304" pitchFamily="18" charset="0"/>
                <a:cs typeface="Times New Roman" panose="02020603050405020304" pitchFamily="18" charset="0"/>
              </a:rPr>
              <a:t>NH</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2256" y="1447800"/>
            <a:ext cx="1018540" cy="1382395"/>
          </a:xfrm>
          <a:custGeom>
            <a:avLst/>
            <a:gdLst/>
            <a:ahLst/>
            <a:cxnLst/>
            <a:rect l="l" t="t" r="r" b="b"/>
            <a:pathLst>
              <a:path w="1018540" h="1382395">
                <a:moveTo>
                  <a:pt x="848487" y="0"/>
                </a:moveTo>
                <a:lnTo>
                  <a:pt x="169684" y="0"/>
                </a:lnTo>
                <a:lnTo>
                  <a:pt x="124576" y="6059"/>
                </a:lnTo>
                <a:lnTo>
                  <a:pt x="84042" y="23161"/>
                </a:lnTo>
                <a:lnTo>
                  <a:pt x="49699" y="49688"/>
                </a:lnTo>
                <a:lnTo>
                  <a:pt x="23167" y="84026"/>
                </a:lnTo>
                <a:lnTo>
                  <a:pt x="6061" y="124559"/>
                </a:lnTo>
                <a:lnTo>
                  <a:pt x="0" y="169672"/>
                </a:lnTo>
                <a:lnTo>
                  <a:pt x="0" y="1212341"/>
                </a:lnTo>
                <a:lnTo>
                  <a:pt x="6061" y="1257454"/>
                </a:lnTo>
                <a:lnTo>
                  <a:pt x="23167" y="1297987"/>
                </a:lnTo>
                <a:lnTo>
                  <a:pt x="49699" y="1332325"/>
                </a:lnTo>
                <a:lnTo>
                  <a:pt x="84042" y="1358852"/>
                </a:lnTo>
                <a:lnTo>
                  <a:pt x="124576" y="1375954"/>
                </a:lnTo>
                <a:lnTo>
                  <a:pt x="169684" y="1382014"/>
                </a:lnTo>
                <a:lnTo>
                  <a:pt x="848487" y="1382014"/>
                </a:lnTo>
                <a:lnTo>
                  <a:pt x="893554" y="1375954"/>
                </a:lnTo>
                <a:lnTo>
                  <a:pt x="934075" y="1358852"/>
                </a:lnTo>
                <a:lnTo>
                  <a:pt x="968422" y="1332325"/>
                </a:lnTo>
                <a:lnTo>
                  <a:pt x="994969" y="1297987"/>
                </a:lnTo>
                <a:lnTo>
                  <a:pt x="1012090" y="1257454"/>
                </a:lnTo>
                <a:lnTo>
                  <a:pt x="1018159" y="1212341"/>
                </a:lnTo>
                <a:lnTo>
                  <a:pt x="1018159" y="169672"/>
                </a:lnTo>
                <a:lnTo>
                  <a:pt x="1012090" y="124559"/>
                </a:lnTo>
                <a:lnTo>
                  <a:pt x="994969" y="84026"/>
                </a:lnTo>
                <a:lnTo>
                  <a:pt x="968422" y="49688"/>
                </a:lnTo>
                <a:lnTo>
                  <a:pt x="934075" y="23161"/>
                </a:lnTo>
                <a:lnTo>
                  <a:pt x="893554" y="6059"/>
                </a:lnTo>
                <a:lnTo>
                  <a:pt x="848487" y="0"/>
                </a:lnTo>
                <a:close/>
              </a:path>
            </a:pathLst>
          </a:custGeom>
          <a:solidFill>
            <a:srgbClr val="FFCCCC"/>
          </a:solidFill>
        </p:spPr>
        <p:txBody>
          <a:bodyPr wrap="square" lIns="0" tIns="0" rIns="0" bIns="0" rtlCol="0"/>
          <a:lstStyle/>
          <a:p>
            <a:endParaRPr/>
          </a:p>
        </p:txBody>
      </p:sp>
      <p:sp>
        <p:nvSpPr>
          <p:cNvPr id="3" name="object 3"/>
          <p:cNvSpPr/>
          <p:nvPr/>
        </p:nvSpPr>
        <p:spPr>
          <a:xfrm>
            <a:off x="532256" y="1447800"/>
            <a:ext cx="1018540" cy="1382395"/>
          </a:xfrm>
          <a:custGeom>
            <a:avLst/>
            <a:gdLst/>
            <a:ahLst/>
            <a:cxnLst/>
            <a:rect l="l" t="t" r="r" b="b"/>
            <a:pathLst>
              <a:path w="1018540" h="1382395">
                <a:moveTo>
                  <a:pt x="848487" y="0"/>
                </a:moveTo>
                <a:lnTo>
                  <a:pt x="893554" y="6059"/>
                </a:lnTo>
                <a:lnTo>
                  <a:pt x="934075" y="23161"/>
                </a:lnTo>
                <a:lnTo>
                  <a:pt x="968422" y="49688"/>
                </a:lnTo>
                <a:lnTo>
                  <a:pt x="994969" y="84026"/>
                </a:lnTo>
                <a:lnTo>
                  <a:pt x="1012090" y="124559"/>
                </a:lnTo>
                <a:lnTo>
                  <a:pt x="1018159" y="169672"/>
                </a:lnTo>
                <a:lnTo>
                  <a:pt x="1018159" y="1212341"/>
                </a:lnTo>
                <a:lnTo>
                  <a:pt x="1012090" y="1257454"/>
                </a:lnTo>
                <a:lnTo>
                  <a:pt x="994969" y="1297987"/>
                </a:lnTo>
                <a:lnTo>
                  <a:pt x="968422" y="1332325"/>
                </a:lnTo>
                <a:lnTo>
                  <a:pt x="934075" y="1358852"/>
                </a:lnTo>
                <a:lnTo>
                  <a:pt x="893554" y="1375954"/>
                </a:lnTo>
                <a:lnTo>
                  <a:pt x="848487" y="1382014"/>
                </a:lnTo>
                <a:lnTo>
                  <a:pt x="169684" y="1382014"/>
                </a:lnTo>
                <a:lnTo>
                  <a:pt x="124576" y="1375954"/>
                </a:lnTo>
                <a:lnTo>
                  <a:pt x="84042" y="1358852"/>
                </a:lnTo>
                <a:lnTo>
                  <a:pt x="49699" y="1332325"/>
                </a:lnTo>
                <a:lnTo>
                  <a:pt x="23167" y="1297987"/>
                </a:lnTo>
                <a:lnTo>
                  <a:pt x="6061" y="1257454"/>
                </a:lnTo>
                <a:lnTo>
                  <a:pt x="0" y="1212341"/>
                </a:lnTo>
                <a:lnTo>
                  <a:pt x="0" y="169672"/>
                </a:lnTo>
                <a:lnTo>
                  <a:pt x="6061" y="124559"/>
                </a:lnTo>
                <a:lnTo>
                  <a:pt x="23167" y="84026"/>
                </a:lnTo>
                <a:lnTo>
                  <a:pt x="49699" y="49688"/>
                </a:lnTo>
                <a:lnTo>
                  <a:pt x="84042" y="23161"/>
                </a:lnTo>
                <a:lnTo>
                  <a:pt x="124576" y="6059"/>
                </a:lnTo>
                <a:lnTo>
                  <a:pt x="169684" y="0"/>
                </a:lnTo>
                <a:lnTo>
                  <a:pt x="848487" y="0"/>
                </a:lnTo>
                <a:close/>
              </a:path>
            </a:pathLst>
          </a:custGeom>
          <a:ln w="25399">
            <a:solidFill>
              <a:srgbClr val="FFCCCC"/>
            </a:solidFill>
          </a:ln>
        </p:spPr>
        <p:txBody>
          <a:bodyPr wrap="square" lIns="0" tIns="0" rIns="0" bIns="0" rtlCol="0"/>
          <a:lstStyle/>
          <a:p>
            <a:endParaRPr/>
          </a:p>
        </p:txBody>
      </p:sp>
      <p:sp>
        <p:nvSpPr>
          <p:cNvPr id="4" name="object 4"/>
          <p:cNvSpPr txBox="1"/>
          <p:nvPr/>
        </p:nvSpPr>
        <p:spPr>
          <a:xfrm>
            <a:off x="875791" y="1699716"/>
            <a:ext cx="330835" cy="757555"/>
          </a:xfrm>
          <a:prstGeom prst="rect">
            <a:avLst/>
          </a:prstGeom>
        </p:spPr>
        <p:txBody>
          <a:bodyPr vert="horz" wrap="square" lIns="0" tIns="12700" rIns="0" bIns="0" rtlCol="0">
            <a:spAutoFit/>
          </a:bodyPr>
          <a:lstStyle/>
          <a:p>
            <a:pPr marL="12700">
              <a:lnSpc>
                <a:spcPct val="100000"/>
              </a:lnSpc>
              <a:spcBef>
                <a:spcPts val="100"/>
              </a:spcBef>
            </a:pPr>
            <a:r>
              <a:rPr sz="4800" dirty="0">
                <a:latin typeface="Times New Roman"/>
                <a:cs typeface="Times New Roman"/>
              </a:rPr>
              <a:t>1</a:t>
            </a:r>
            <a:endParaRPr sz="4800">
              <a:latin typeface="Times New Roman"/>
              <a:cs typeface="Times New Roman"/>
            </a:endParaRPr>
          </a:p>
        </p:txBody>
      </p:sp>
      <p:sp>
        <p:nvSpPr>
          <p:cNvPr id="5" name="object 5"/>
          <p:cNvSpPr/>
          <p:nvPr/>
        </p:nvSpPr>
        <p:spPr>
          <a:xfrm>
            <a:off x="1548130" y="1522222"/>
            <a:ext cx="7216140" cy="1243330"/>
          </a:xfrm>
          <a:custGeom>
            <a:avLst/>
            <a:gdLst/>
            <a:ahLst/>
            <a:cxnLst/>
            <a:rect l="l" t="t" r="r" b="b"/>
            <a:pathLst>
              <a:path w="7216140" h="1243330">
                <a:moveTo>
                  <a:pt x="7008749" y="0"/>
                </a:moveTo>
                <a:lnTo>
                  <a:pt x="0" y="0"/>
                </a:lnTo>
                <a:lnTo>
                  <a:pt x="0" y="1243329"/>
                </a:lnTo>
                <a:lnTo>
                  <a:pt x="7008749" y="1243329"/>
                </a:lnTo>
                <a:lnTo>
                  <a:pt x="7056259" y="1237853"/>
                </a:lnTo>
                <a:lnTo>
                  <a:pt x="7099880" y="1222256"/>
                </a:lnTo>
                <a:lnTo>
                  <a:pt x="7138364" y="1197783"/>
                </a:lnTo>
                <a:lnTo>
                  <a:pt x="7170466" y="1165681"/>
                </a:lnTo>
                <a:lnTo>
                  <a:pt x="7194939" y="1127197"/>
                </a:lnTo>
                <a:lnTo>
                  <a:pt x="7210536" y="1083576"/>
                </a:lnTo>
                <a:lnTo>
                  <a:pt x="7216013" y="1036065"/>
                </a:lnTo>
                <a:lnTo>
                  <a:pt x="7216013" y="207137"/>
                </a:lnTo>
                <a:lnTo>
                  <a:pt x="7210536" y="159633"/>
                </a:lnTo>
                <a:lnTo>
                  <a:pt x="7194939" y="116030"/>
                </a:lnTo>
                <a:lnTo>
                  <a:pt x="7170466" y="77571"/>
                </a:lnTo>
                <a:lnTo>
                  <a:pt x="7138364" y="45496"/>
                </a:lnTo>
                <a:lnTo>
                  <a:pt x="7099880" y="21048"/>
                </a:lnTo>
                <a:lnTo>
                  <a:pt x="7056259" y="5469"/>
                </a:lnTo>
                <a:lnTo>
                  <a:pt x="7008749" y="0"/>
                </a:lnTo>
                <a:close/>
              </a:path>
            </a:pathLst>
          </a:custGeom>
          <a:solidFill>
            <a:srgbClr val="FFFFFF">
              <a:alpha val="90194"/>
            </a:srgbClr>
          </a:solidFill>
        </p:spPr>
        <p:txBody>
          <a:bodyPr wrap="square" lIns="0" tIns="0" rIns="0" bIns="0" rtlCol="0"/>
          <a:lstStyle/>
          <a:p>
            <a:endParaRPr/>
          </a:p>
        </p:txBody>
      </p:sp>
      <p:sp>
        <p:nvSpPr>
          <p:cNvPr id="6" name="object 6"/>
          <p:cNvSpPr/>
          <p:nvPr/>
        </p:nvSpPr>
        <p:spPr>
          <a:xfrm>
            <a:off x="1548130" y="1522222"/>
            <a:ext cx="7216140" cy="1243330"/>
          </a:xfrm>
          <a:custGeom>
            <a:avLst/>
            <a:gdLst/>
            <a:ahLst/>
            <a:cxnLst/>
            <a:rect l="l" t="t" r="r" b="b"/>
            <a:pathLst>
              <a:path w="7216140" h="1243330">
                <a:moveTo>
                  <a:pt x="7216013" y="207137"/>
                </a:moveTo>
                <a:lnTo>
                  <a:pt x="7216013" y="1036065"/>
                </a:lnTo>
                <a:lnTo>
                  <a:pt x="7210536" y="1083576"/>
                </a:lnTo>
                <a:lnTo>
                  <a:pt x="7194939" y="1127197"/>
                </a:lnTo>
                <a:lnTo>
                  <a:pt x="7170466" y="1165681"/>
                </a:lnTo>
                <a:lnTo>
                  <a:pt x="7138364" y="1197783"/>
                </a:lnTo>
                <a:lnTo>
                  <a:pt x="7099880" y="1222256"/>
                </a:lnTo>
                <a:lnTo>
                  <a:pt x="7056259" y="1237853"/>
                </a:lnTo>
                <a:lnTo>
                  <a:pt x="7008749" y="1243329"/>
                </a:lnTo>
                <a:lnTo>
                  <a:pt x="0" y="1243329"/>
                </a:lnTo>
                <a:lnTo>
                  <a:pt x="0" y="0"/>
                </a:lnTo>
                <a:lnTo>
                  <a:pt x="7008749" y="0"/>
                </a:lnTo>
                <a:lnTo>
                  <a:pt x="7056259" y="5469"/>
                </a:lnTo>
                <a:lnTo>
                  <a:pt x="7099880" y="21048"/>
                </a:lnTo>
                <a:lnTo>
                  <a:pt x="7138364" y="45496"/>
                </a:lnTo>
                <a:lnTo>
                  <a:pt x="7170466" y="77571"/>
                </a:lnTo>
                <a:lnTo>
                  <a:pt x="7194939" y="116030"/>
                </a:lnTo>
                <a:lnTo>
                  <a:pt x="7210536" y="159633"/>
                </a:lnTo>
                <a:lnTo>
                  <a:pt x="7216013" y="207137"/>
                </a:lnTo>
                <a:close/>
              </a:path>
            </a:pathLst>
          </a:custGeom>
          <a:ln w="25400">
            <a:solidFill>
              <a:srgbClr val="FFCCCC"/>
            </a:solidFill>
          </a:ln>
        </p:spPr>
        <p:txBody>
          <a:bodyPr wrap="square" lIns="0" tIns="0" rIns="0" bIns="0" rtlCol="0"/>
          <a:lstStyle/>
          <a:p>
            <a:endParaRPr/>
          </a:p>
        </p:txBody>
      </p:sp>
      <p:sp>
        <p:nvSpPr>
          <p:cNvPr id="7" name="object 7"/>
          <p:cNvSpPr txBox="1"/>
          <p:nvPr/>
        </p:nvSpPr>
        <p:spPr>
          <a:xfrm>
            <a:off x="1777364" y="1607566"/>
            <a:ext cx="6897370" cy="1038860"/>
          </a:xfrm>
          <a:prstGeom prst="rect">
            <a:avLst/>
          </a:prstGeom>
        </p:spPr>
        <p:txBody>
          <a:bodyPr vert="horz" wrap="square" lIns="0" tIns="47625" rIns="0" bIns="0" rtlCol="0">
            <a:spAutoFit/>
          </a:bodyPr>
          <a:lstStyle/>
          <a:p>
            <a:pPr marL="299085" marR="5080" indent="-287020">
              <a:lnSpc>
                <a:spcPts val="3900"/>
              </a:lnSpc>
              <a:spcBef>
                <a:spcPts val="375"/>
              </a:spcBef>
              <a:buChar char="•"/>
              <a:tabLst>
                <a:tab pos="299720" algn="l"/>
              </a:tabLst>
            </a:pPr>
            <a:r>
              <a:rPr sz="3400" spc="-5" dirty="0">
                <a:latin typeface="Times New Roman"/>
                <a:cs typeface="Times New Roman"/>
              </a:rPr>
              <a:t>Cầu </a:t>
            </a:r>
            <a:r>
              <a:rPr sz="3400" dirty="0">
                <a:latin typeface="Times New Roman"/>
                <a:cs typeface="Times New Roman"/>
              </a:rPr>
              <a:t>nối </a:t>
            </a:r>
            <a:r>
              <a:rPr sz="3400" spc="-5" dirty="0">
                <a:latin typeface="Times New Roman"/>
                <a:cs typeface="Times New Roman"/>
              </a:rPr>
              <a:t>gắn </a:t>
            </a:r>
            <a:r>
              <a:rPr sz="3400" dirty="0">
                <a:latin typeface="Times New Roman"/>
                <a:cs typeface="Times New Roman"/>
              </a:rPr>
              <a:t>kết hoạt động kinh</a:t>
            </a:r>
            <a:r>
              <a:rPr sz="3400" spc="-105" dirty="0">
                <a:latin typeface="Times New Roman"/>
                <a:cs typeface="Times New Roman"/>
              </a:rPr>
              <a:t> </a:t>
            </a:r>
            <a:r>
              <a:rPr sz="3400" dirty="0">
                <a:latin typeface="Times New Roman"/>
                <a:cs typeface="Times New Roman"/>
              </a:rPr>
              <a:t>doanh  </a:t>
            </a:r>
            <a:r>
              <a:rPr sz="3400" spc="-5" dirty="0">
                <a:latin typeface="Times New Roman"/>
                <a:cs typeface="Times New Roman"/>
              </a:rPr>
              <a:t>của </a:t>
            </a:r>
            <a:r>
              <a:rPr sz="3400" dirty="0" err="1">
                <a:latin typeface="Times New Roman"/>
                <a:cs typeface="Times New Roman"/>
              </a:rPr>
              <a:t>ngân</a:t>
            </a:r>
            <a:r>
              <a:rPr sz="3400" dirty="0">
                <a:latin typeface="Times New Roman"/>
                <a:cs typeface="Times New Roman"/>
              </a:rPr>
              <a:t> hàng </a:t>
            </a:r>
            <a:r>
              <a:rPr sz="3400" spc="-5" dirty="0">
                <a:latin typeface="Times New Roman"/>
                <a:cs typeface="Times New Roman"/>
              </a:rPr>
              <a:t>với thị</a:t>
            </a:r>
            <a:r>
              <a:rPr sz="3400" spc="-30" dirty="0">
                <a:latin typeface="Times New Roman"/>
                <a:cs typeface="Times New Roman"/>
              </a:rPr>
              <a:t> </a:t>
            </a:r>
            <a:r>
              <a:rPr sz="3400" spc="-5" dirty="0">
                <a:latin typeface="Times New Roman"/>
                <a:cs typeface="Times New Roman"/>
              </a:rPr>
              <a:t>trường</a:t>
            </a:r>
            <a:endParaRPr sz="3400" dirty="0">
              <a:latin typeface="Times New Roman"/>
              <a:cs typeface="Times New Roman"/>
            </a:endParaRPr>
          </a:p>
        </p:txBody>
      </p:sp>
      <p:sp>
        <p:nvSpPr>
          <p:cNvPr id="8" name="object 8"/>
          <p:cNvSpPr txBox="1">
            <a:spLocks noGrp="1"/>
          </p:cNvSpPr>
          <p:nvPr>
            <p:ph type="title"/>
          </p:nvPr>
        </p:nvSpPr>
        <p:spPr>
          <a:xfrm>
            <a:off x="0" y="378454"/>
            <a:ext cx="9144000" cy="566181"/>
          </a:xfrm>
          <a:prstGeom prst="rect">
            <a:avLst/>
          </a:prstGeom>
        </p:spPr>
        <p:txBody>
          <a:bodyPr vert="horz" wrap="square" lIns="0" tIns="12065" rIns="0" bIns="0" rtlCol="0">
            <a:spAutoFit/>
          </a:bodyPr>
          <a:lstStyle/>
          <a:p>
            <a:pPr marL="241300">
              <a:lnSpc>
                <a:spcPct val="100000"/>
              </a:lnSpc>
              <a:spcBef>
                <a:spcPts val="95"/>
              </a:spcBef>
            </a:pPr>
            <a:r>
              <a:rPr sz="3600" spc="-5" dirty="0">
                <a:latin typeface="Times New Roman" panose="02020603050405020304" pitchFamily="18" charset="0"/>
                <a:cs typeface="Times New Roman" panose="02020603050405020304" pitchFamily="18" charset="0"/>
              </a:rPr>
              <a:t>1.2 Vai trò của Marketing trong</a:t>
            </a:r>
            <a:r>
              <a:rPr sz="3600" spc="70" dirty="0">
                <a:latin typeface="Times New Roman" panose="02020603050405020304" pitchFamily="18" charset="0"/>
                <a:cs typeface="Times New Roman" panose="02020603050405020304" pitchFamily="18" charset="0"/>
              </a:rPr>
              <a:t> </a:t>
            </a:r>
            <a:r>
              <a:rPr sz="3600" spc="-15" dirty="0">
                <a:latin typeface="Times New Roman" panose="02020603050405020304" pitchFamily="18" charset="0"/>
                <a:cs typeface="Times New Roman" panose="02020603050405020304" pitchFamily="18" charset="0"/>
              </a:rPr>
              <a:t>NH</a:t>
            </a:r>
          </a:p>
        </p:txBody>
      </p:sp>
      <p:sp>
        <p:nvSpPr>
          <p:cNvPr id="9" name="object 9"/>
          <p:cNvSpPr txBox="1"/>
          <p:nvPr/>
        </p:nvSpPr>
        <p:spPr>
          <a:xfrm>
            <a:off x="535940" y="3238372"/>
            <a:ext cx="8150225" cy="3150870"/>
          </a:xfrm>
          <a:prstGeom prst="rect">
            <a:avLst/>
          </a:prstGeom>
        </p:spPr>
        <p:txBody>
          <a:bodyPr vert="horz" wrap="square" lIns="0" tIns="12065" rIns="0" bIns="0" rtlCol="0">
            <a:spAutoFit/>
          </a:bodyPr>
          <a:lstStyle/>
          <a:p>
            <a:pPr marL="469900" marR="6350" indent="-457200" algn="just">
              <a:lnSpc>
                <a:spcPct val="130100"/>
              </a:lnSpc>
              <a:spcBef>
                <a:spcPts val="95"/>
              </a:spcBef>
              <a:buFont typeface="Wingdings"/>
              <a:buChar char=""/>
              <a:tabLst>
                <a:tab pos="469900" algn="l"/>
              </a:tabLst>
            </a:pPr>
            <a:r>
              <a:rPr sz="3000" spc="-5" dirty="0">
                <a:latin typeface="Times New Roman"/>
                <a:cs typeface="Times New Roman"/>
              </a:rPr>
              <a:t>Hiểu </a:t>
            </a:r>
            <a:r>
              <a:rPr sz="3000" dirty="0">
                <a:latin typeface="Times New Roman"/>
                <a:cs typeface="Times New Roman"/>
              </a:rPr>
              <a:t>được nhu cầu thị </a:t>
            </a:r>
            <a:r>
              <a:rPr sz="3000" spc="-5" dirty="0">
                <a:latin typeface="Times New Roman"/>
                <a:cs typeface="Times New Roman"/>
              </a:rPr>
              <a:t>trường, </a:t>
            </a:r>
            <a:r>
              <a:rPr sz="3000" dirty="0">
                <a:latin typeface="Times New Roman"/>
                <a:cs typeface="Times New Roman"/>
              </a:rPr>
              <a:t>gắn liền hoạt động  của NH với thị </a:t>
            </a:r>
            <a:r>
              <a:rPr sz="3000" spc="-5" dirty="0">
                <a:latin typeface="Times New Roman"/>
                <a:cs typeface="Times New Roman"/>
              </a:rPr>
              <a:t>trường </a:t>
            </a:r>
            <a:r>
              <a:rPr sz="3000" dirty="0">
                <a:latin typeface="Wingdings"/>
                <a:cs typeface="Wingdings"/>
              </a:rPr>
              <a:t></a:t>
            </a:r>
            <a:r>
              <a:rPr sz="3000" dirty="0">
                <a:latin typeface="Times New Roman"/>
                <a:cs typeface="Times New Roman"/>
              </a:rPr>
              <a:t> đạt hiệu quả</a:t>
            </a:r>
            <a:r>
              <a:rPr sz="3000" spc="20" dirty="0">
                <a:latin typeface="Times New Roman"/>
                <a:cs typeface="Times New Roman"/>
              </a:rPr>
              <a:t> </a:t>
            </a:r>
            <a:r>
              <a:rPr sz="3000" dirty="0">
                <a:latin typeface="Times New Roman"/>
                <a:cs typeface="Times New Roman"/>
              </a:rPr>
              <a:t>cao</a:t>
            </a:r>
          </a:p>
          <a:p>
            <a:pPr marL="469900" marR="5080" indent="-457200" algn="just">
              <a:lnSpc>
                <a:spcPct val="130000"/>
              </a:lnSpc>
              <a:spcBef>
                <a:spcPts val="1200"/>
              </a:spcBef>
              <a:buFont typeface="Wingdings"/>
              <a:buChar char=""/>
              <a:tabLst>
                <a:tab pos="469900" algn="l"/>
              </a:tabLst>
            </a:pPr>
            <a:r>
              <a:rPr sz="3000" spc="-155" dirty="0">
                <a:latin typeface="Times New Roman"/>
                <a:cs typeface="Times New Roman"/>
              </a:rPr>
              <a:t>Giúp </a:t>
            </a:r>
            <a:r>
              <a:rPr sz="3000" dirty="0" err="1">
                <a:latin typeface="Times New Roman"/>
                <a:cs typeface="Times New Roman"/>
              </a:rPr>
              <a:t>ngân</a:t>
            </a:r>
            <a:r>
              <a:rPr sz="3000" dirty="0">
                <a:latin typeface="Times New Roman"/>
                <a:cs typeface="Times New Roman"/>
              </a:rPr>
              <a:t> hàng nhận biết được </a:t>
            </a:r>
            <a:r>
              <a:rPr sz="3000" spc="-5" dirty="0">
                <a:latin typeface="Times New Roman"/>
                <a:cs typeface="Times New Roman"/>
              </a:rPr>
              <a:t>sự </a:t>
            </a:r>
            <a:r>
              <a:rPr sz="3000" dirty="0">
                <a:latin typeface="Times New Roman"/>
                <a:cs typeface="Times New Roman"/>
              </a:rPr>
              <a:t>biến động thị  </a:t>
            </a:r>
            <a:r>
              <a:rPr sz="3000" spc="-5" dirty="0">
                <a:latin typeface="Times New Roman"/>
                <a:cs typeface="Times New Roman"/>
              </a:rPr>
              <a:t>trường, nhu cầu của khách hàng </a:t>
            </a:r>
            <a:r>
              <a:rPr sz="3000" dirty="0">
                <a:latin typeface="Times New Roman"/>
                <a:cs typeface="Times New Roman"/>
              </a:rPr>
              <a:t>về </a:t>
            </a:r>
            <a:r>
              <a:rPr sz="3000" spc="-190" dirty="0">
                <a:latin typeface="Times New Roman"/>
                <a:cs typeface="Times New Roman"/>
              </a:rPr>
              <a:t>sản </a:t>
            </a:r>
            <a:r>
              <a:rPr sz="3000" spc="-240" dirty="0">
                <a:latin typeface="Times New Roman"/>
                <a:cs typeface="Times New Roman"/>
              </a:rPr>
              <a:t>phẩm </a:t>
            </a:r>
            <a:r>
              <a:rPr sz="3000" spc="-5" dirty="0">
                <a:latin typeface="Times New Roman"/>
                <a:cs typeface="Times New Roman"/>
              </a:rPr>
              <a:t>dịch  </a:t>
            </a:r>
            <a:r>
              <a:rPr sz="3000" dirty="0">
                <a:latin typeface="Times New Roman"/>
                <a:cs typeface="Times New Roman"/>
              </a:rPr>
              <a:t>vụ</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2277" y="1449324"/>
            <a:ext cx="912494" cy="1405255"/>
          </a:xfrm>
          <a:custGeom>
            <a:avLst/>
            <a:gdLst/>
            <a:ahLst/>
            <a:cxnLst/>
            <a:rect l="l" t="t" r="r" b="b"/>
            <a:pathLst>
              <a:path w="912494" h="1405255">
                <a:moveTo>
                  <a:pt x="759980" y="0"/>
                </a:moveTo>
                <a:lnTo>
                  <a:pt x="152019" y="0"/>
                </a:lnTo>
                <a:lnTo>
                  <a:pt x="103968" y="7751"/>
                </a:lnTo>
                <a:lnTo>
                  <a:pt x="62237" y="29333"/>
                </a:lnTo>
                <a:lnTo>
                  <a:pt x="29330" y="62243"/>
                </a:lnTo>
                <a:lnTo>
                  <a:pt x="7749" y="103973"/>
                </a:lnTo>
                <a:lnTo>
                  <a:pt x="0" y="152018"/>
                </a:lnTo>
                <a:lnTo>
                  <a:pt x="0" y="1252981"/>
                </a:lnTo>
                <a:lnTo>
                  <a:pt x="7749" y="1301027"/>
                </a:lnTo>
                <a:lnTo>
                  <a:pt x="29330" y="1342757"/>
                </a:lnTo>
                <a:lnTo>
                  <a:pt x="62237" y="1375667"/>
                </a:lnTo>
                <a:lnTo>
                  <a:pt x="103968" y="1397249"/>
                </a:lnTo>
                <a:lnTo>
                  <a:pt x="152019" y="1405001"/>
                </a:lnTo>
                <a:lnTo>
                  <a:pt x="759980" y="1405001"/>
                </a:lnTo>
                <a:lnTo>
                  <a:pt x="808075" y="1397249"/>
                </a:lnTo>
                <a:lnTo>
                  <a:pt x="849811" y="1375667"/>
                </a:lnTo>
                <a:lnTo>
                  <a:pt x="882702" y="1342757"/>
                </a:lnTo>
                <a:lnTo>
                  <a:pt x="904260" y="1301027"/>
                </a:lnTo>
                <a:lnTo>
                  <a:pt x="911999" y="1252981"/>
                </a:lnTo>
                <a:lnTo>
                  <a:pt x="911999" y="152018"/>
                </a:lnTo>
                <a:lnTo>
                  <a:pt x="904260" y="103973"/>
                </a:lnTo>
                <a:lnTo>
                  <a:pt x="882702" y="62243"/>
                </a:lnTo>
                <a:lnTo>
                  <a:pt x="849811" y="29333"/>
                </a:lnTo>
                <a:lnTo>
                  <a:pt x="808075" y="7751"/>
                </a:lnTo>
                <a:lnTo>
                  <a:pt x="759980" y="0"/>
                </a:lnTo>
                <a:close/>
              </a:path>
            </a:pathLst>
          </a:custGeom>
          <a:solidFill>
            <a:srgbClr val="99CCFF"/>
          </a:solidFill>
        </p:spPr>
        <p:txBody>
          <a:bodyPr wrap="square" lIns="0" tIns="0" rIns="0" bIns="0" rtlCol="0"/>
          <a:lstStyle/>
          <a:p>
            <a:endParaRPr/>
          </a:p>
        </p:txBody>
      </p:sp>
      <p:sp>
        <p:nvSpPr>
          <p:cNvPr id="3" name="object 3"/>
          <p:cNvSpPr/>
          <p:nvPr/>
        </p:nvSpPr>
        <p:spPr>
          <a:xfrm>
            <a:off x="542277" y="1449324"/>
            <a:ext cx="912494" cy="1405255"/>
          </a:xfrm>
          <a:custGeom>
            <a:avLst/>
            <a:gdLst/>
            <a:ahLst/>
            <a:cxnLst/>
            <a:rect l="l" t="t" r="r" b="b"/>
            <a:pathLst>
              <a:path w="912494" h="1405255">
                <a:moveTo>
                  <a:pt x="759980" y="0"/>
                </a:moveTo>
                <a:lnTo>
                  <a:pt x="808075" y="7751"/>
                </a:lnTo>
                <a:lnTo>
                  <a:pt x="849811" y="29333"/>
                </a:lnTo>
                <a:lnTo>
                  <a:pt x="882702" y="62243"/>
                </a:lnTo>
                <a:lnTo>
                  <a:pt x="904260" y="103973"/>
                </a:lnTo>
                <a:lnTo>
                  <a:pt x="911999" y="152018"/>
                </a:lnTo>
                <a:lnTo>
                  <a:pt x="911999" y="1252981"/>
                </a:lnTo>
                <a:lnTo>
                  <a:pt x="904260" y="1301027"/>
                </a:lnTo>
                <a:lnTo>
                  <a:pt x="882702" y="1342757"/>
                </a:lnTo>
                <a:lnTo>
                  <a:pt x="849811" y="1375667"/>
                </a:lnTo>
                <a:lnTo>
                  <a:pt x="808075" y="1397249"/>
                </a:lnTo>
                <a:lnTo>
                  <a:pt x="759980" y="1405001"/>
                </a:lnTo>
                <a:lnTo>
                  <a:pt x="152019" y="1405001"/>
                </a:lnTo>
                <a:lnTo>
                  <a:pt x="103968" y="1397249"/>
                </a:lnTo>
                <a:lnTo>
                  <a:pt x="62237" y="1375667"/>
                </a:lnTo>
                <a:lnTo>
                  <a:pt x="29330" y="1342757"/>
                </a:lnTo>
                <a:lnTo>
                  <a:pt x="7749" y="1301027"/>
                </a:lnTo>
                <a:lnTo>
                  <a:pt x="0" y="1252981"/>
                </a:lnTo>
                <a:lnTo>
                  <a:pt x="0" y="152018"/>
                </a:lnTo>
                <a:lnTo>
                  <a:pt x="7749" y="103973"/>
                </a:lnTo>
                <a:lnTo>
                  <a:pt x="29330" y="62243"/>
                </a:lnTo>
                <a:lnTo>
                  <a:pt x="62237" y="29333"/>
                </a:lnTo>
                <a:lnTo>
                  <a:pt x="103968" y="7751"/>
                </a:lnTo>
                <a:lnTo>
                  <a:pt x="152019" y="0"/>
                </a:lnTo>
                <a:lnTo>
                  <a:pt x="759980" y="0"/>
                </a:lnTo>
                <a:close/>
              </a:path>
            </a:pathLst>
          </a:custGeom>
          <a:ln w="25400">
            <a:solidFill>
              <a:srgbClr val="99CCFF"/>
            </a:solidFill>
          </a:ln>
        </p:spPr>
        <p:txBody>
          <a:bodyPr wrap="square" lIns="0" tIns="0" rIns="0" bIns="0" rtlCol="0"/>
          <a:lstStyle/>
          <a:p>
            <a:endParaRPr/>
          </a:p>
        </p:txBody>
      </p:sp>
      <p:sp>
        <p:nvSpPr>
          <p:cNvPr id="4" name="object 4"/>
          <p:cNvSpPr txBox="1"/>
          <p:nvPr/>
        </p:nvSpPr>
        <p:spPr>
          <a:xfrm>
            <a:off x="833424" y="1712721"/>
            <a:ext cx="330200" cy="756920"/>
          </a:xfrm>
          <a:prstGeom prst="rect">
            <a:avLst/>
          </a:prstGeom>
        </p:spPr>
        <p:txBody>
          <a:bodyPr vert="horz" wrap="square" lIns="0" tIns="12700" rIns="0" bIns="0" rtlCol="0">
            <a:spAutoFit/>
          </a:bodyPr>
          <a:lstStyle/>
          <a:p>
            <a:pPr marL="12700">
              <a:lnSpc>
                <a:spcPct val="100000"/>
              </a:lnSpc>
              <a:spcBef>
                <a:spcPts val="100"/>
              </a:spcBef>
            </a:pPr>
            <a:r>
              <a:rPr sz="4800" dirty="0">
                <a:latin typeface="Times New Roman"/>
                <a:cs typeface="Times New Roman"/>
              </a:rPr>
              <a:t>2</a:t>
            </a:r>
            <a:endParaRPr sz="4800">
              <a:latin typeface="Times New Roman"/>
              <a:cs typeface="Times New Roman"/>
            </a:endParaRPr>
          </a:p>
        </p:txBody>
      </p:sp>
      <p:sp>
        <p:nvSpPr>
          <p:cNvPr id="5" name="object 5"/>
          <p:cNvSpPr/>
          <p:nvPr/>
        </p:nvSpPr>
        <p:spPr>
          <a:xfrm>
            <a:off x="1472057" y="1520952"/>
            <a:ext cx="7282180" cy="1301115"/>
          </a:xfrm>
          <a:custGeom>
            <a:avLst/>
            <a:gdLst/>
            <a:ahLst/>
            <a:cxnLst/>
            <a:rect l="l" t="t" r="r" b="b"/>
            <a:pathLst>
              <a:path w="7282180" h="1301114">
                <a:moveTo>
                  <a:pt x="7065264" y="0"/>
                </a:moveTo>
                <a:lnTo>
                  <a:pt x="0" y="0"/>
                </a:lnTo>
                <a:lnTo>
                  <a:pt x="0" y="1300607"/>
                </a:lnTo>
                <a:lnTo>
                  <a:pt x="7065264" y="1300607"/>
                </a:lnTo>
                <a:lnTo>
                  <a:pt x="7114981" y="1294883"/>
                </a:lnTo>
                <a:lnTo>
                  <a:pt x="7160616" y="1278577"/>
                </a:lnTo>
                <a:lnTo>
                  <a:pt x="7200867" y="1252990"/>
                </a:lnTo>
                <a:lnTo>
                  <a:pt x="7234436" y="1219421"/>
                </a:lnTo>
                <a:lnTo>
                  <a:pt x="7260023" y="1179170"/>
                </a:lnTo>
                <a:lnTo>
                  <a:pt x="7276329" y="1133535"/>
                </a:lnTo>
                <a:lnTo>
                  <a:pt x="7282053" y="1083818"/>
                </a:lnTo>
                <a:lnTo>
                  <a:pt x="7282053" y="216788"/>
                </a:lnTo>
                <a:lnTo>
                  <a:pt x="7276329" y="167111"/>
                </a:lnTo>
                <a:lnTo>
                  <a:pt x="7260023" y="121492"/>
                </a:lnTo>
                <a:lnTo>
                  <a:pt x="7234436" y="81238"/>
                </a:lnTo>
                <a:lnTo>
                  <a:pt x="7200867" y="47656"/>
                </a:lnTo>
                <a:lnTo>
                  <a:pt x="7160616" y="22051"/>
                </a:lnTo>
                <a:lnTo>
                  <a:pt x="7114981" y="5730"/>
                </a:lnTo>
                <a:lnTo>
                  <a:pt x="7065264" y="0"/>
                </a:lnTo>
                <a:close/>
              </a:path>
            </a:pathLst>
          </a:custGeom>
          <a:solidFill>
            <a:srgbClr val="FFFFFF">
              <a:alpha val="90194"/>
            </a:srgbClr>
          </a:solidFill>
        </p:spPr>
        <p:txBody>
          <a:bodyPr wrap="square" lIns="0" tIns="0" rIns="0" bIns="0" rtlCol="0"/>
          <a:lstStyle/>
          <a:p>
            <a:endParaRPr/>
          </a:p>
        </p:txBody>
      </p:sp>
      <p:sp>
        <p:nvSpPr>
          <p:cNvPr id="6" name="object 6"/>
          <p:cNvSpPr/>
          <p:nvPr/>
        </p:nvSpPr>
        <p:spPr>
          <a:xfrm>
            <a:off x="1472057" y="1520952"/>
            <a:ext cx="7282180" cy="1301115"/>
          </a:xfrm>
          <a:custGeom>
            <a:avLst/>
            <a:gdLst/>
            <a:ahLst/>
            <a:cxnLst/>
            <a:rect l="l" t="t" r="r" b="b"/>
            <a:pathLst>
              <a:path w="7282180" h="1301114">
                <a:moveTo>
                  <a:pt x="7282053" y="216788"/>
                </a:moveTo>
                <a:lnTo>
                  <a:pt x="7282053" y="1083818"/>
                </a:lnTo>
                <a:lnTo>
                  <a:pt x="7276329" y="1133535"/>
                </a:lnTo>
                <a:lnTo>
                  <a:pt x="7260023" y="1179170"/>
                </a:lnTo>
                <a:lnTo>
                  <a:pt x="7234436" y="1219421"/>
                </a:lnTo>
                <a:lnTo>
                  <a:pt x="7200867" y="1252990"/>
                </a:lnTo>
                <a:lnTo>
                  <a:pt x="7160616" y="1278577"/>
                </a:lnTo>
                <a:lnTo>
                  <a:pt x="7114981" y="1294883"/>
                </a:lnTo>
                <a:lnTo>
                  <a:pt x="7065264" y="1300607"/>
                </a:lnTo>
                <a:lnTo>
                  <a:pt x="0" y="1300607"/>
                </a:lnTo>
                <a:lnTo>
                  <a:pt x="0" y="0"/>
                </a:lnTo>
                <a:lnTo>
                  <a:pt x="7065264" y="0"/>
                </a:lnTo>
                <a:lnTo>
                  <a:pt x="7114981" y="5730"/>
                </a:lnTo>
                <a:lnTo>
                  <a:pt x="7160616" y="22051"/>
                </a:lnTo>
                <a:lnTo>
                  <a:pt x="7200867" y="47656"/>
                </a:lnTo>
                <a:lnTo>
                  <a:pt x="7234436" y="81238"/>
                </a:lnTo>
                <a:lnTo>
                  <a:pt x="7260023" y="121492"/>
                </a:lnTo>
                <a:lnTo>
                  <a:pt x="7276329" y="167111"/>
                </a:lnTo>
                <a:lnTo>
                  <a:pt x="7282053" y="216788"/>
                </a:lnTo>
                <a:close/>
              </a:path>
            </a:pathLst>
          </a:custGeom>
          <a:ln w="25400">
            <a:solidFill>
              <a:srgbClr val="99CCFF"/>
            </a:solidFill>
          </a:ln>
        </p:spPr>
        <p:txBody>
          <a:bodyPr wrap="square" lIns="0" tIns="0" rIns="0" bIns="0" rtlCol="0"/>
          <a:lstStyle/>
          <a:p>
            <a:endParaRPr/>
          </a:p>
        </p:txBody>
      </p:sp>
      <p:sp>
        <p:nvSpPr>
          <p:cNvPr id="7" name="object 7"/>
          <p:cNvSpPr txBox="1"/>
          <p:nvPr/>
        </p:nvSpPr>
        <p:spPr>
          <a:xfrm>
            <a:off x="1658873" y="1543049"/>
            <a:ext cx="6956781" cy="1188085"/>
          </a:xfrm>
          <a:prstGeom prst="rect">
            <a:avLst/>
          </a:prstGeom>
        </p:spPr>
        <p:txBody>
          <a:bodyPr vert="horz" wrap="square" lIns="0" tIns="70485" rIns="0" bIns="0" rtlCol="0">
            <a:spAutoFit/>
          </a:bodyPr>
          <a:lstStyle/>
          <a:p>
            <a:pPr marL="299085" marR="5080" indent="-287020" algn="just">
              <a:lnSpc>
                <a:spcPct val="86300"/>
              </a:lnSpc>
              <a:spcBef>
                <a:spcPts val="555"/>
              </a:spcBef>
              <a:buChar char="•"/>
              <a:tabLst>
                <a:tab pos="299085" algn="l"/>
                <a:tab pos="299720" algn="l"/>
              </a:tabLst>
            </a:pPr>
            <a:r>
              <a:rPr sz="2800" spc="-5" dirty="0">
                <a:latin typeface="Times New Roman"/>
                <a:cs typeface="Times New Roman"/>
              </a:rPr>
              <a:t>Tham </a:t>
            </a:r>
            <a:r>
              <a:rPr sz="2800" dirty="0">
                <a:latin typeface="Times New Roman"/>
                <a:cs typeface="Times New Roman"/>
              </a:rPr>
              <a:t>gia </a:t>
            </a:r>
            <a:r>
              <a:rPr sz="2800" spc="-5" dirty="0">
                <a:latin typeface="Times New Roman"/>
                <a:cs typeface="Times New Roman"/>
              </a:rPr>
              <a:t>vào việc giải </a:t>
            </a:r>
            <a:r>
              <a:rPr sz="2800" dirty="0">
                <a:latin typeface="Times New Roman"/>
                <a:cs typeface="Times New Roman"/>
              </a:rPr>
              <a:t>quyết những </a:t>
            </a:r>
            <a:r>
              <a:rPr sz="2800" spc="-5" dirty="0">
                <a:latin typeface="Times New Roman"/>
                <a:cs typeface="Times New Roman"/>
              </a:rPr>
              <a:t>vấn đề  kinh tế cơ bản của </a:t>
            </a:r>
            <a:r>
              <a:rPr sz="2800" dirty="0">
                <a:latin typeface="Times New Roman"/>
                <a:cs typeface="Times New Roman"/>
              </a:rPr>
              <a:t>hoạt động </a:t>
            </a:r>
            <a:r>
              <a:rPr sz="2800" spc="-5" dirty="0">
                <a:latin typeface="Times New Roman"/>
                <a:cs typeface="Times New Roman"/>
              </a:rPr>
              <a:t>kinh doanh </a:t>
            </a:r>
            <a:r>
              <a:rPr sz="2800" spc="-5" dirty="0" err="1">
                <a:latin typeface="Times New Roman"/>
                <a:cs typeface="Times New Roman"/>
              </a:rPr>
              <a:t>ngân</a:t>
            </a:r>
            <a:r>
              <a:rPr sz="2800" spc="-5" dirty="0">
                <a:latin typeface="Times New Roman"/>
                <a:cs typeface="Times New Roman"/>
              </a:rPr>
              <a:t>  </a:t>
            </a:r>
            <a:r>
              <a:rPr sz="2800" dirty="0">
                <a:latin typeface="Times New Roman"/>
                <a:cs typeface="Times New Roman"/>
              </a:rPr>
              <a:t>hàng</a:t>
            </a:r>
          </a:p>
        </p:txBody>
      </p:sp>
      <p:sp>
        <p:nvSpPr>
          <p:cNvPr id="8" name="object 8"/>
          <p:cNvSpPr txBox="1">
            <a:spLocks noGrp="1"/>
          </p:cNvSpPr>
          <p:nvPr>
            <p:ph type="title"/>
          </p:nvPr>
        </p:nvSpPr>
        <p:spPr>
          <a:xfrm>
            <a:off x="757529" y="499212"/>
            <a:ext cx="7858125" cy="412292"/>
          </a:xfrm>
          <a:prstGeom prst="rect">
            <a:avLst/>
          </a:prstGeom>
        </p:spPr>
        <p:txBody>
          <a:bodyPr vert="horz" wrap="square" lIns="0" tIns="12065" rIns="0" bIns="0" rtlCol="0">
            <a:spAutoFit/>
          </a:bodyPr>
          <a:lstStyle/>
          <a:p>
            <a:pPr marL="12700">
              <a:lnSpc>
                <a:spcPct val="100000"/>
              </a:lnSpc>
              <a:spcBef>
                <a:spcPts val="95"/>
              </a:spcBef>
            </a:pPr>
            <a:r>
              <a:rPr spc="-5" dirty="0">
                <a:latin typeface="Times New Roman" panose="02020603050405020304" pitchFamily="18" charset="0"/>
                <a:cs typeface="Times New Roman" panose="02020603050405020304" pitchFamily="18" charset="0"/>
              </a:rPr>
              <a:t>1.2 Vai trò của Marketing trong</a:t>
            </a:r>
            <a:r>
              <a:rPr spc="70" dirty="0">
                <a:latin typeface="Times New Roman" panose="02020603050405020304" pitchFamily="18" charset="0"/>
                <a:cs typeface="Times New Roman" panose="02020603050405020304" pitchFamily="18" charset="0"/>
              </a:rPr>
              <a:t> </a:t>
            </a:r>
            <a:r>
              <a:rPr spc="-15" dirty="0">
                <a:latin typeface="Times New Roman" panose="02020603050405020304" pitchFamily="18" charset="0"/>
                <a:cs typeface="Times New Roman" panose="02020603050405020304" pitchFamily="18" charset="0"/>
              </a:rPr>
              <a:t>NH</a:t>
            </a:r>
          </a:p>
        </p:txBody>
      </p:sp>
      <p:sp>
        <p:nvSpPr>
          <p:cNvPr id="9" name="object 9"/>
          <p:cNvSpPr txBox="1"/>
          <p:nvPr/>
        </p:nvSpPr>
        <p:spPr>
          <a:xfrm>
            <a:off x="459740" y="3092461"/>
            <a:ext cx="8072120" cy="2860675"/>
          </a:xfrm>
          <a:prstGeom prst="rect">
            <a:avLst/>
          </a:prstGeom>
        </p:spPr>
        <p:txBody>
          <a:bodyPr vert="horz" wrap="square" lIns="0" tIns="12065" rIns="0" bIns="0" rtlCol="0">
            <a:spAutoFit/>
          </a:bodyPr>
          <a:lstStyle/>
          <a:p>
            <a:pPr marL="469900" marR="5080" indent="-457200">
              <a:lnSpc>
                <a:spcPct val="124100"/>
              </a:lnSpc>
              <a:spcBef>
                <a:spcPts val="95"/>
              </a:spcBef>
              <a:buFont typeface="Wingdings"/>
              <a:buChar char=""/>
              <a:tabLst>
                <a:tab pos="469265" algn="l"/>
                <a:tab pos="469900" algn="l"/>
                <a:tab pos="1252855" algn="l"/>
                <a:tab pos="2100580" algn="l"/>
                <a:tab pos="2777490" algn="l"/>
                <a:tab pos="3890010" algn="l"/>
                <a:tab pos="4718050" algn="l"/>
                <a:tab pos="5269230" algn="l"/>
                <a:tab pos="6179185" algn="l"/>
                <a:tab pos="6937375" algn="l"/>
                <a:tab pos="7656195" algn="l"/>
              </a:tabLst>
            </a:pPr>
            <a:r>
              <a:rPr sz="3000" spc="5" dirty="0">
                <a:latin typeface="Times New Roman"/>
                <a:cs typeface="Times New Roman"/>
              </a:rPr>
              <a:t>X</a:t>
            </a:r>
            <a:r>
              <a:rPr sz="3000" dirty="0">
                <a:latin typeface="Times New Roman"/>
                <a:cs typeface="Times New Roman"/>
              </a:rPr>
              <a:t>a</a:t>
            </a:r>
            <a:r>
              <a:rPr sz="3000" spc="-5" dirty="0">
                <a:latin typeface="Times New Roman"/>
                <a:cs typeface="Times New Roman"/>
              </a:rPr>
              <a:t>́</a:t>
            </a:r>
            <a:r>
              <a:rPr sz="3000" dirty="0">
                <a:latin typeface="Times New Roman"/>
                <a:cs typeface="Times New Roman"/>
              </a:rPr>
              <a:t>c	đi</a:t>
            </a:r>
            <a:r>
              <a:rPr sz="3000" spc="5" dirty="0">
                <a:latin typeface="Times New Roman"/>
                <a:cs typeface="Times New Roman"/>
              </a:rPr>
              <a:t>̣</a:t>
            </a:r>
            <a:r>
              <a:rPr sz="3000" dirty="0">
                <a:latin typeface="Times New Roman"/>
                <a:cs typeface="Times New Roman"/>
              </a:rPr>
              <a:t>nh	</a:t>
            </a:r>
            <a:r>
              <a:rPr sz="3000" spc="-5" dirty="0">
                <a:latin typeface="Times New Roman"/>
                <a:cs typeface="Times New Roman"/>
              </a:rPr>
              <a:t>sa</a:t>
            </a:r>
            <a:r>
              <a:rPr sz="3000" dirty="0">
                <a:latin typeface="Times New Roman"/>
                <a:cs typeface="Times New Roman"/>
              </a:rPr>
              <a:t>̉n	phâ</a:t>
            </a:r>
            <a:r>
              <a:rPr sz="3000" spc="10" dirty="0">
                <a:latin typeface="Times New Roman"/>
                <a:cs typeface="Times New Roman"/>
              </a:rPr>
              <a:t>̉</a:t>
            </a:r>
            <a:r>
              <a:rPr sz="3000" spc="-10" dirty="0">
                <a:latin typeface="Times New Roman"/>
                <a:cs typeface="Times New Roman"/>
              </a:rPr>
              <a:t>m</a:t>
            </a:r>
            <a:r>
              <a:rPr sz="3000" dirty="0">
                <a:latin typeface="Times New Roman"/>
                <a:cs typeface="Times New Roman"/>
              </a:rPr>
              <a:t>,	di</a:t>
            </a:r>
            <a:r>
              <a:rPr sz="3000" spc="5" dirty="0">
                <a:latin typeface="Times New Roman"/>
                <a:cs typeface="Times New Roman"/>
              </a:rPr>
              <a:t>̣</a:t>
            </a:r>
            <a:r>
              <a:rPr sz="3000" dirty="0">
                <a:latin typeface="Times New Roman"/>
                <a:cs typeface="Times New Roman"/>
              </a:rPr>
              <a:t>ch	vụ	cung	ư</a:t>
            </a:r>
            <a:r>
              <a:rPr sz="3000" spc="-10" dirty="0">
                <a:latin typeface="Times New Roman"/>
                <a:cs typeface="Times New Roman"/>
              </a:rPr>
              <a:t>́</a:t>
            </a:r>
            <a:r>
              <a:rPr sz="3000" dirty="0">
                <a:latin typeface="Times New Roman"/>
                <a:cs typeface="Times New Roman"/>
              </a:rPr>
              <a:t>ng	cho	thị  </a:t>
            </a:r>
            <a:r>
              <a:rPr sz="3000" spc="-5" dirty="0">
                <a:latin typeface="Times New Roman"/>
                <a:cs typeface="Times New Roman"/>
              </a:rPr>
              <a:t>trường</a:t>
            </a:r>
            <a:endParaRPr sz="3000" dirty="0">
              <a:latin typeface="Times New Roman"/>
              <a:cs typeface="Times New Roman"/>
            </a:endParaRPr>
          </a:p>
          <a:p>
            <a:pPr marL="469900" indent="-457200">
              <a:lnSpc>
                <a:spcPct val="100000"/>
              </a:lnSpc>
              <a:spcBef>
                <a:spcPts val="865"/>
              </a:spcBef>
              <a:buFont typeface="Wingdings"/>
              <a:buChar char=""/>
              <a:tabLst>
                <a:tab pos="469265" algn="l"/>
                <a:tab pos="469900" algn="l"/>
              </a:tabLst>
            </a:pPr>
            <a:r>
              <a:rPr sz="3000" dirty="0">
                <a:latin typeface="Times New Roman"/>
                <a:cs typeface="Times New Roman"/>
              </a:rPr>
              <a:t>Tổ chức </a:t>
            </a:r>
            <a:r>
              <a:rPr sz="3000" spc="-110" dirty="0">
                <a:latin typeface="Times New Roman"/>
                <a:cs typeface="Times New Roman"/>
              </a:rPr>
              <a:t>tốt </a:t>
            </a:r>
            <a:r>
              <a:rPr sz="3000" dirty="0">
                <a:latin typeface="Times New Roman"/>
                <a:cs typeface="Times New Roman"/>
              </a:rPr>
              <a:t>quá </a:t>
            </a:r>
            <a:r>
              <a:rPr sz="3000" spc="-5" dirty="0">
                <a:latin typeface="Times New Roman"/>
                <a:cs typeface="Times New Roman"/>
              </a:rPr>
              <a:t>trình </a:t>
            </a:r>
            <a:r>
              <a:rPr sz="3000" dirty="0">
                <a:latin typeface="Times New Roman"/>
                <a:cs typeface="Times New Roman"/>
              </a:rPr>
              <a:t>cung ứng </a:t>
            </a:r>
            <a:r>
              <a:rPr sz="3000" spc="-190" dirty="0">
                <a:latin typeface="Times New Roman"/>
                <a:cs typeface="Times New Roman"/>
              </a:rPr>
              <a:t>sản </a:t>
            </a:r>
            <a:r>
              <a:rPr sz="3000" dirty="0">
                <a:latin typeface="Times New Roman"/>
                <a:cs typeface="Times New Roman"/>
              </a:rPr>
              <a:t>phẩm dịch</a:t>
            </a:r>
            <a:r>
              <a:rPr sz="3000" spc="180" dirty="0">
                <a:latin typeface="Times New Roman"/>
                <a:cs typeface="Times New Roman"/>
              </a:rPr>
              <a:t> </a:t>
            </a:r>
            <a:r>
              <a:rPr sz="3000" dirty="0">
                <a:latin typeface="Times New Roman"/>
                <a:cs typeface="Times New Roman"/>
              </a:rPr>
              <a:t>vụ</a:t>
            </a:r>
          </a:p>
          <a:p>
            <a:pPr marL="469900" marR="5080" indent="-457200">
              <a:lnSpc>
                <a:spcPts val="4470"/>
              </a:lnSpc>
              <a:spcBef>
                <a:spcPts val="285"/>
              </a:spcBef>
              <a:buFont typeface="Wingdings"/>
              <a:buChar char=""/>
              <a:tabLst>
                <a:tab pos="469265" algn="l"/>
                <a:tab pos="469900" algn="l"/>
                <a:tab pos="1327785" algn="l"/>
                <a:tab pos="2378075" algn="l"/>
                <a:tab pos="3047365" algn="l"/>
                <a:tab pos="3799840" algn="l"/>
                <a:tab pos="4595495" algn="l"/>
                <a:tab pos="5539105" algn="l"/>
                <a:tab pos="6101715" algn="l"/>
                <a:tab pos="6718934" algn="l"/>
                <a:tab pos="7386955" algn="l"/>
              </a:tabLst>
            </a:pPr>
            <a:r>
              <a:rPr sz="3000" spc="-5" dirty="0">
                <a:latin typeface="Times New Roman"/>
                <a:cs typeface="Times New Roman"/>
              </a:rPr>
              <a:t>Giả</a:t>
            </a:r>
            <a:r>
              <a:rPr sz="3000" dirty="0">
                <a:latin typeface="Times New Roman"/>
                <a:cs typeface="Times New Roman"/>
              </a:rPr>
              <a:t>i	qu</a:t>
            </a:r>
            <a:r>
              <a:rPr sz="3000" spc="5" dirty="0">
                <a:latin typeface="Times New Roman"/>
                <a:cs typeface="Times New Roman"/>
              </a:rPr>
              <a:t>y</a:t>
            </a:r>
            <a:r>
              <a:rPr sz="3000" dirty="0">
                <a:latin typeface="Times New Roman"/>
                <a:cs typeface="Times New Roman"/>
              </a:rPr>
              <a:t>ết	h</a:t>
            </a:r>
            <a:r>
              <a:rPr sz="3000" spc="5" dirty="0">
                <a:latin typeface="Times New Roman"/>
                <a:cs typeface="Times New Roman"/>
              </a:rPr>
              <a:t>à</a:t>
            </a:r>
            <a:r>
              <a:rPr sz="3000" dirty="0">
                <a:latin typeface="Times New Roman"/>
                <a:cs typeface="Times New Roman"/>
              </a:rPr>
              <a:t>i	hòa	</a:t>
            </a:r>
            <a:r>
              <a:rPr sz="3000" spc="-10" dirty="0">
                <a:latin typeface="Times New Roman"/>
                <a:cs typeface="Times New Roman"/>
              </a:rPr>
              <a:t>m</a:t>
            </a:r>
            <a:r>
              <a:rPr sz="3000" spc="-5" dirty="0">
                <a:latin typeface="Times New Roman"/>
                <a:cs typeface="Times New Roman"/>
              </a:rPr>
              <a:t>ô</a:t>
            </a:r>
            <a:r>
              <a:rPr sz="3000" spc="10" dirty="0">
                <a:latin typeface="Times New Roman"/>
                <a:cs typeface="Times New Roman"/>
              </a:rPr>
              <a:t>́</a:t>
            </a:r>
            <a:r>
              <a:rPr sz="3000" dirty="0">
                <a:latin typeface="Times New Roman"/>
                <a:cs typeface="Times New Roman"/>
              </a:rPr>
              <a:t>i	quan	hệ	lợi	ích	giữa  khách hàng, nhân </a:t>
            </a:r>
            <a:r>
              <a:rPr sz="3000" spc="-5" dirty="0">
                <a:latin typeface="Times New Roman"/>
                <a:cs typeface="Times New Roman"/>
              </a:rPr>
              <a:t>viên, </a:t>
            </a:r>
            <a:r>
              <a:rPr sz="3000" dirty="0">
                <a:latin typeface="Times New Roman"/>
                <a:cs typeface="Times New Roman"/>
              </a:rPr>
              <a:t>và chủ </a:t>
            </a:r>
            <a:r>
              <a:rPr sz="3000" dirty="0" err="1">
                <a:latin typeface="Times New Roman"/>
                <a:cs typeface="Times New Roman"/>
              </a:rPr>
              <a:t>ngân</a:t>
            </a:r>
            <a:r>
              <a:rPr sz="3000" spc="20" dirty="0">
                <a:latin typeface="Times New Roman"/>
                <a:cs typeface="Times New Roman"/>
              </a:rPr>
              <a:t> </a:t>
            </a:r>
            <a:r>
              <a:rPr sz="3000" dirty="0">
                <a:latin typeface="Times New Roman"/>
                <a:cs typeface="Times New Roman"/>
              </a:rPr>
              <a:t>hàng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1498853"/>
            <a:ext cx="890269" cy="1320800"/>
          </a:xfrm>
          <a:custGeom>
            <a:avLst/>
            <a:gdLst/>
            <a:ahLst/>
            <a:cxnLst/>
            <a:rect l="l" t="t" r="r" b="b"/>
            <a:pathLst>
              <a:path w="890269" h="1320800">
                <a:moveTo>
                  <a:pt x="741426" y="0"/>
                </a:moveTo>
                <a:lnTo>
                  <a:pt x="148285" y="0"/>
                </a:lnTo>
                <a:lnTo>
                  <a:pt x="101417" y="7563"/>
                </a:lnTo>
                <a:lnTo>
                  <a:pt x="60712" y="28622"/>
                </a:lnTo>
                <a:lnTo>
                  <a:pt x="28612" y="60734"/>
                </a:lnTo>
                <a:lnTo>
                  <a:pt x="7560" y="101453"/>
                </a:lnTo>
                <a:lnTo>
                  <a:pt x="0" y="148336"/>
                </a:lnTo>
                <a:lnTo>
                  <a:pt x="0" y="1172210"/>
                </a:lnTo>
                <a:lnTo>
                  <a:pt x="7560" y="1219092"/>
                </a:lnTo>
                <a:lnTo>
                  <a:pt x="28612" y="1259811"/>
                </a:lnTo>
                <a:lnTo>
                  <a:pt x="60712" y="1291923"/>
                </a:lnTo>
                <a:lnTo>
                  <a:pt x="101417" y="1312982"/>
                </a:lnTo>
                <a:lnTo>
                  <a:pt x="148285" y="1320546"/>
                </a:lnTo>
                <a:lnTo>
                  <a:pt x="741426" y="1320546"/>
                </a:lnTo>
                <a:lnTo>
                  <a:pt x="788308" y="1312982"/>
                </a:lnTo>
                <a:lnTo>
                  <a:pt x="829027" y="1291923"/>
                </a:lnTo>
                <a:lnTo>
                  <a:pt x="861139" y="1259811"/>
                </a:lnTo>
                <a:lnTo>
                  <a:pt x="882198" y="1219092"/>
                </a:lnTo>
                <a:lnTo>
                  <a:pt x="889762" y="1172210"/>
                </a:lnTo>
                <a:lnTo>
                  <a:pt x="889762" y="148336"/>
                </a:lnTo>
                <a:lnTo>
                  <a:pt x="882198" y="101453"/>
                </a:lnTo>
                <a:lnTo>
                  <a:pt x="861139" y="60734"/>
                </a:lnTo>
                <a:lnTo>
                  <a:pt x="829027" y="28622"/>
                </a:lnTo>
                <a:lnTo>
                  <a:pt x="788308" y="7563"/>
                </a:lnTo>
                <a:lnTo>
                  <a:pt x="741426" y="0"/>
                </a:lnTo>
                <a:close/>
              </a:path>
            </a:pathLst>
          </a:custGeom>
          <a:solidFill>
            <a:srgbClr val="FF9900"/>
          </a:solidFill>
        </p:spPr>
        <p:txBody>
          <a:bodyPr wrap="square" lIns="0" tIns="0" rIns="0" bIns="0" rtlCol="0"/>
          <a:lstStyle/>
          <a:p>
            <a:endParaRPr/>
          </a:p>
        </p:txBody>
      </p:sp>
      <p:sp>
        <p:nvSpPr>
          <p:cNvPr id="3" name="object 3"/>
          <p:cNvSpPr/>
          <p:nvPr/>
        </p:nvSpPr>
        <p:spPr>
          <a:xfrm>
            <a:off x="609600" y="1498853"/>
            <a:ext cx="890269" cy="1320800"/>
          </a:xfrm>
          <a:custGeom>
            <a:avLst/>
            <a:gdLst/>
            <a:ahLst/>
            <a:cxnLst/>
            <a:rect l="l" t="t" r="r" b="b"/>
            <a:pathLst>
              <a:path w="890269" h="1320800">
                <a:moveTo>
                  <a:pt x="741426" y="0"/>
                </a:moveTo>
                <a:lnTo>
                  <a:pt x="788308" y="7563"/>
                </a:lnTo>
                <a:lnTo>
                  <a:pt x="829027" y="28622"/>
                </a:lnTo>
                <a:lnTo>
                  <a:pt x="861139" y="60734"/>
                </a:lnTo>
                <a:lnTo>
                  <a:pt x="882198" y="101453"/>
                </a:lnTo>
                <a:lnTo>
                  <a:pt x="889762" y="148336"/>
                </a:lnTo>
                <a:lnTo>
                  <a:pt x="889762" y="1172210"/>
                </a:lnTo>
                <a:lnTo>
                  <a:pt x="882198" y="1219092"/>
                </a:lnTo>
                <a:lnTo>
                  <a:pt x="861139" y="1259811"/>
                </a:lnTo>
                <a:lnTo>
                  <a:pt x="829027" y="1291923"/>
                </a:lnTo>
                <a:lnTo>
                  <a:pt x="788308" y="1312982"/>
                </a:lnTo>
                <a:lnTo>
                  <a:pt x="741426" y="1320546"/>
                </a:lnTo>
                <a:lnTo>
                  <a:pt x="148285" y="1320546"/>
                </a:lnTo>
                <a:lnTo>
                  <a:pt x="101417" y="1312982"/>
                </a:lnTo>
                <a:lnTo>
                  <a:pt x="60712" y="1291923"/>
                </a:lnTo>
                <a:lnTo>
                  <a:pt x="28612" y="1259811"/>
                </a:lnTo>
                <a:lnTo>
                  <a:pt x="7560" y="1219092"/>
                </a:lnTo>
                <a:lnTo>
                  <a:pt x="0" y="1172210"/>
                </a:lnTo>
                <a:lnTo>
                  <a:pt x="0" y="148336"/>
                </a:lnTo>
                <a:lnTo>
                  <a:pt x="7560" y="101453"/>
                </a:lnTo>
                <a:lnTo>
                  <a:pt x="28612" y="60734"/>
                </a:lnTo>
                <a:lnTo>
                  <a:pt x="60712" y="28622"/>
                </a:lnTo>
                <a:lnTo>
                  <a:pt x="101417" y="7563"/>
                </a:lnTo>
                <a:lnTo>
                  <a:pt x="148285" y="0"/>
                </a:lnTo>
                <a:lnTo>
                  <a:pt x="741426" y="0"/>
                </a:lnTo>
                <a:close/>
              </a:path>
            </a:pathLst>
          </a:custGeom>
          <a:ln w="25400">
            <a:solidFill>
              <a:srgbClr val="FF9900"/>
            </a:solidFill>
          </a:ln>
        </p:spPr>
        <p:txBody>
          <a:bodyPr wrap="square" lIns="0" tIns="0" rIns="0" bIns="0" rtlCol="0"/>
          <a:lstStyle/>
          <a:p>
            <a:endParaRPr/>
          </a:p>
        </p:txBody>
      </p:sp>
      <p:sp>
        <p:nvSpPr>
          <p:cNvPr id="4" name="object 4"/>
          <p:cNvSpPr txBox="1"/>
          <p:nvPr/>
        </p:nvSpPr>
        <p:spPr>
          <a:xfrm>
            <a:off x="888898" y="1720088"/>
            <a:ext cx="330200" cy="756920"/>
          </a:xfrm>
          <a:prstGeom prst="rect">
            <a:avLst/>
          </a:prstGeom>
        </p:spPr>
        <p:txBody>
          <a:bodyPr vert="horz" wrap="square" lIns="0" tIns="12700" rIns="0" bIns="0" rtlCol="0">
            <a:spAutoFit/>
          </a:bodyPr>
          <a:lstStyle/>
          <a:p>
            <a:pPr marL="12700">
              <a:lnSpc>
                <a:spcPct val="100000"/>
              </a:lnSpc>
              <a:spcBef>
                <a:spcPts val="100"/>
              </a:spcBef>
            </a:pPr>
            <a:r>
              <a:rPr sz="4800" dirty="0">
                <a:latin typeface="Times New Roman"/>
                <a:cs typeface="Times New Roman"/>
              </a:rPr>
              <a:t>3</a:t>
            </a:r>
            <a:endParaRPr sz="4800">
              <a:latin typeface="Times New Roman"/>
              <a:cs typeface="Times New Roman"/>
            </a:endParaRPr>
          </a:p>
        </p:txBody>
      </p:sp>
      <p:sp>
        <p:nvSpPr>
          <p:cNvPr id="5" name="object 5"/>
          <p:cNvSpPr/>
          <p:nvPr/>
        </p:nvSpPr>
        <p:spPr>
          <a:xfrm>
            <a:off x="1534033" y="1623441"/>
            <a:ext cx="7229475" cy="1111250"/>
          </a:xfrm>
          <a:custGeom>
            <a:avLst/>
            <a:gdLst/>
            <a:ahLst/>
            <a:cxnLst/>
            <a:rect l="l" t="t" r="r" b="b"/>
            <a:pathLst>
              <a:path w="7229475" h="1111250">
                <a:moveTo>
                  <a:pt x="7043801" y="0"/>
                </a:moveTo>
                <a:lnTo>
                  <a:pt x="0" y="0"/>
                </a:lnTo>
                <a:lnTo>
                  <a:pt x="0" y="1110996"/>
                </a:lnTo>
                <a:lnTo>
                  <a:pt x="7043801" y="1110996"/>
                </a:lnTo>
                <a:lnTo>
                  <a:pt x="7093015" y="1104379"/>
                </a:lnTo>
                <a:lnTo>
                  <a:pt x="7137244" y="1085708"/>
                </a:lnTo>
                <a:lnTo>
                  <a:pt x="7174722" y="1056751"/>
                </a:lnTo>
                <a:lnTo>
                  <a:pt x="7203679" y="1019273"/>
                </a:lnTo>
                <a:lnTo>
                  <a:pt x="7222350" y="975044"/>
                </a:lnTo>
                <a:lnTo>
                  <a:pt x="7228967" y="925830"/>
                </a:lnTo>
                <a:lnTo>
                  <a:pt x="7228967" y="185166"/>
                </a:lnTo>
                <a:lnTo>
                  <a:pt x="7222350" y="135907"/>
                </a:lnTo>
                <a:lnTo>
                  <a:pt x="7203679" y="91665"/>
                </a:lnTo>
                <a:lnTo>
                  <a:pt x="7174722" y="54197"/>
                </a:lnTo>
                <a:lnTo>
                  <a:pt x="7137244" y="25258"/>
                </a:lnTo>
                <a:lnTo>
                  <a:pt x="7093015" y="6607"/>
                </a:lnTo>
                <a:lnTo>
                  <a:pt x="7043801" y="0"/>
                </a:lnTo>
                <a:close/>
              </a:path>
            </a:pathLst>
          </a:custGeom>
          <a:solidFill>
            <a:srgbClr val="FFFFFF">
              <a:alpha val="90194"/>
            </a:srgbClr>
          </a:solidFill>
        </p:spPr>
        <p:txBody>
          <a:bodyPr wrap="square" lIns="0" tIns="0" rIns="0" bIns="0" rtlCol="0"/>
          <a:lstStyle/>
          <a:p>
            <a:endParaRPr/>
          </a:p>
        </p:txBody>
      </p:sp>
      <p:sp>
        <p:nvSpPr>
          <p:cNvPr id="6" name="object 6"/>
          <p:cNvSpPr/>
          <p:nvPr/>
        </p:nvSpPr>
        <p:spPr>
          <a:xfrm>
            <a:off x="1534033" y="1623441"/>
            <a:ext cx="7229475" cy="1111250"/>
          </a:xfrm>
          <a:custGeom>
            <a:avLst/>
            <a:gdLst/>
            <a:ahLst/>
            <a:cxnLst/>
            <a:rect l="l" t="t" r="r" b="b"/>
            <a:pathLst>
              <a:path w="7229475" h="1111250">
                <a:moveTo>
                  <a:pt x="7228967" y="185166"/>
                </a:moveTo>
                <a:lnTo>
                  <a:pt x="7228967" y="925830"/>
                </a:lnTo>
                <a:lnTo>
                  <a:pt x="7222350" y="975044"/>
                </a:lnTo>
                <a:lnTo>
                  <a:pt x="7203679" y="1019273"/>
                </a:lnTo>
                <a:lnTo>
                  <a:pt x="7174722" y="1056751"/>
                </a:lnTo>
                <a:lnTo>
                  <a:pt x="7137244" y="1085708"/>
                </a:lnTo>
                <a:lnTo>
                  <a:pt x="7093015" y="1104379"/>
                </a:lnTo>
                <a:lnTo>
                  <a:pt x="7043801" y="1110996"/>
                </a:lnTo>
                <a:lnTo>
                  <a:pt x="0" y="1110996"/>
                </a:lnTo>
                <a:lnTo>
                  <a:pt x="0" y="0"/>
                </a:lnTo>
                <a:lnTo>
                  <a:pt x="7043801" y="0"/>
                </a:lnTo>
                <a:lnTo>
                  <a:pt x="7093015" y="6607"/>
                </a:lnTo>
                <a:lnTo>
                  <a:pt x="7137244" y="25258"/>
                </a:lnTo>
                <a:lnTo>
                  <a:pt x="7174722" y="54197"/>
                </a:lnTo>
                <a:lnTo>
                  <a:pt x="7203679" y="91665"/>
                </a:lnTo>
                <a:lnTo>
                  <a:pt x="7222350" y="135907"/>
                </a:lnTo>
                <a:lnTo>
                  <a:pt x="7228967" y="185166"/>
                </a:lnTo>
                <a:close/>
              </a:path>
            </a:pathLst>
          </a:custGeom>
          <a:ln w="25399">
            <a:solidFill>
              <a:srgbClr val="FF9900"/>
            </a:solidFill>
          </a:ln>
        </p:spPr>
        <p:txBody>
          <a:bodyPr wrap="square" lIns="0" tIns="0" rIns="0" bIns="0" rtlCol="0"/>
          <a:lstStyle/>
          <a:p>
            <a:endParaRPr/>
          </a:p>
        </p:txBody>
      </p:sp>
      <p:sp>
        <p:nvSpPr>
          <p:cNvPr id="7" name="object 7"/>
          <p:cNvSpPr txBox="1"/>
          <p:nvPr/>
        </p:nvSpPr>
        <p:spPr>
          <a:xfrm>
            <a:off x="1720723" y="1939289"/>
            <a:ext cx="6838950" cy="452120"/>
          </a:xfrm>
          <a:prstGeom prst="rect">
            <a:avLst/>
          </a:prstGeom>
        </p:spPr>
        <p:txBody>
          <a:bodyPr vert="horz" wrap="square" lIns="0" tIns="12065" rIns="0" bIns="0" rtlCol="0">
            <a:spAutoFit/>
          </a:bodyPr>
          <a:lstStyle/>
          <a:p>
            <a:pPr marL="299085" indent="-287020">
              <a:lnSpc>
                <a:spcPct val="100000"/>
              </a:lnSpc>
              <a:spcBef>
                <a:spcPts val="95"/>
              </a:spcBef>
              <a:buChar char="•"/>
              <a:tabLst>
                <a:tab pos="299085" algn="l"/>
                <a:tab pos="299720" algn="l"/>
              </a:tabLst>
            </a:pPr>
            <a:r>
              <a:rPr sz="2800" spc="-5" dirty="0">
                <a:latin typeface="Times New Roman"/>
                <a:cs typeface="Times New Roman"/>
              </a:rPr>
              <a:t>Góp phần tạo </a:t>
            </a:r>
            <a:r>
              <a:rPr sz="2800" dirty="0">
                <a:latin typeface="Times New Roman"/>
                <a:cs typeface="Times New Roman"/>
              </a:rPr>
              <a:t>vị thế </a:t>
            </a:r>
            <a:r>
              <a:rPr sz="2800" spc="-5" dirty="0">
                <a:latin typeface="Times New Roman"/>
                <a:cs typeface="Times New Roman"/>
              </a:rPr>
              <a:t>cạnh tranh của </a:t>
            </a:r>
            <a:r>
              <a:rPr sz="2800" spc="-5" dirty="0" err="1">
                <a:latin typeface="Times New Roman"/>
                <a:cs typeface="Times New Roman"/>
              </a:rPr>
              <a:t>ngân</a:t>
            </a:r>
            <a:r>
              <a:rPr sz="2800" spc="65" dirty="0">
                <a:latin typeface="Times New Roman"/>
                <a:cs typeface="Times New Roman"/>
              </a:rPr>
              <a:t> </a:t>
            </a:r>
            <a:r>
              <a:rPr sz="2800" spc="-5" dirty="0">
                <a:latin typeface="Times New Roman"/>
                <a:cs typeface="Times New Roman"/>
              </a:rPr>
              <a:t>hàng</a:t>
            </a:r>
            <a:endParaRPr sz="2800" dirty="0">
              <a:latin typeface="Times New Roman"/>
              <a:cs typeface="Times New Roman"/>
            </a:endParaRPr>
          </a:p>
        </p:txBody>
      </p:sp>
      <p:sp>
        <p:nvSpPr>
          <p:cNvPr id="8" name="object 8"/>
          <p:cNvSpPr txBox="1">
            <a:spLocks noGrp="1"/>
          </p:cNvSpPr>
          <p:nvPr>
            <p:ph type="title"/>
          </p:nvPr>
        </p:nvSpPr>
        <p:spPr>
          <a:xfrm>
            <a:off x="609600" y="559783"/>
            <a:ext cx="8305800" cy="504625"/>
          </a:xfrm>
          <a:prstGeom prst="rect">
            <a:avLst/>
          </a:prstGeom>
        </p:spPr>
        <p:txBody>
          <a:bodyPr vert="horz" wrap="square" lIns="0" tIns="12065" rIns="0" bIns="0" rtlCol="0">
            <a:spAutoFit/>
          </a:bodyPr>
          <a:lstStyle/>
          <a:p>
            <a:pPr marL="241300">
              <a:lnSpc>
                <a:spcPct val="100000"/>
              </a:lnSpc>
              <a:spcBef>
                <a:spcPts val="95"/>
              </a:spcBef>
            </a:pPr>
            <a:r>
              <a:rPr sz="3200" spc="-5" dirty="0">
                <a:latin typeface="Times New Roman" panose="02020603050405020304" pitchFamily="18" charset="0"/>
                <a:cs typeface="Times New Roman" panose="02020603050405020304" pitchFamily="18" charset="0"/>
              </a:rPr>
              <a:t>1.2 Vai trò của Marketing trong</a:t>
            </a:r>
            <a:r>
              <a:rPr sz="3200" spc="70" dirty="0">
                <a:latin typeface="Times New Roman" panose="02020603050405020304" pitchFamily="18" charset="0"/>
                <a:cs typeface="Times New Roman" panose="02020603050405020304" pitchFamily="18" charset="0"/>
              </a:rPr>
              <a:t> </a:t>
            </a:r>
            <a:r>
              <a:rPr sz="3200" spc="-15" dirty="0">
                <a:latin typeface="Times New Roman" panose="02020603050405020304" pitchFamily="18" charset="0"/>
                <a:cs typeface="Times New Roman" panose="02020603050405020304" pitchFamily="18" charset="0"/>
              </a:rPr>
              <a:t>NH</a:t>
            </a:r>
          </a:p>
        </p:txBody>
      </p:sp>
      <p:sp>
        <p:nvSpPr>
          <p:cNvPr id="9" name="object 9"/>
          <p:cNvSpPr txBox="1"/>
          <p:nvPr/>
        </p:nvSpPr>
        <p:spPr>
          <a:xfrm>
            <a:off x="612140" y="3168661"/>
            <a:ext cx="8072120" cy="2860675"/>
          </a:xfrm>
          <a:prstGeom prst="rect">
            <a:avLst/>
          </a:prstGeom>
        </p:spPr>
        <p:txBody>
          <a:bodyPr vert="horz" wrap="square" lIns="0" tIns="121920" rIns="0" bIns="0" rtlCol="0">
            <a:spAutoFit/>
          </a:bodyPr>
          <a:lstStyle/>
          <a:p>
            <a:pPr marL="469900" indent="-457834">
              <a:lnSpc>
                <a:spcPct val="100000"/>
              </a:lnSpc>
              <a:spcBef>
                <a:spcPts val="960"/>
              </a:spcBef>
              <a:buFont typeface="Wingdings"/>
              <a:buChar char=""/>
              <a:tabLst>
                <a:tab pos="469900" algn="l"/>
                <a:tab pos="470534" algn="l"/>
              </a:tabLst>
            </a:pPr>
            <a:r>
              <a:rPr sz="3000" dirty="0">
                <a:latin typeface="Times New Roman"/>
                <a:cs typeface="Times New Roman"/>
              </a:rPr>
              <a:t>Tạo </a:t>
            </a:r>
            <a:r>
              <a:rPr sz="3000" spc="-5" dirty="0">
                <a:latin typeface="Times New Roman"/>
                <a:cs typeface="Times New Roman"/>
              </a:rPr>
              <a:t>ra sự </a:t>
            </a:r>
            <a:r>
              <a:rPr sz="3000" dirty="0">
                <a:latin typeface="Times New Roman"/>
                <a:cs typeface="Times New Roman"/>
              </a:rPr>
              <a:t>độc đáo của </a:t>
            </a:r>
            <a:r>
              <a:rPr sz="3000" spc="-190" dirty="0">
                <a:latin typeface="Times New Roman"/>
                <a:cs typeface="Times New Roman"/>
              </a:rPr>
              <a:t>sản </a:t>
            </a:r>
            <a:r>
              <a:rPr sz="3000" dirty="0">
                <a:latin typeface="Times New Roman"/>
                <a:cs typeface="Times New Roman"/>
              </a:rPr>
              <a:t>phẩm dịch</a:t>
            </a:r>
            <a:r>
              <a:rPr sz="3000" spc="-65" dirty="0">
                <a:latin typeface="Times New Roman"/>
                <a:cs typeface="Times New Roman"/>
              </a:rPr>
              <a:t> </a:t>
            </a:r>
            <a:r>
              <a:rPr sz="3000" dirty="0">
                <a:latin typeface="Times New Roman"/>
                <a:cs typeface="Times New Roman"/>
              </a:rPr>
              <a:t>vụ</a:t>
            </a:r>
          </a:p>
          <a:p>
            <a:pPr marL="469900" marR="5715" indent="-457834">
              <a:lnSpc>
                <a:spcPct val="124000"/>
              </a:lnSpc>
              <a:spcBef>
                <a:spcPts val="5"/>
              </a:spcBef>
              <a:buFont typeface="Wingdings"/>
              <a:buChar char=""/>
              <a:tabLst>
                <a:tab pos="469900" algn="l"/>
                <a:tab pos="470534" algn="l"/>
              </a:tabLst>
            </a:pPr>
            <a:r>
              <a:rPr sz="3000" dirty="0">
                <a:latin typeface="Times New Roman"/>
                <a:cs typeface="Times New Roman"/>
              </a:rPr>
              <a:t>Làm </a:t>
            </a:r>
            <a:r>
              <a:rPr sz="3000" spc="-5" dirty="0">
                <a:latin typeface="Times New Roman"/>
                <a:cs typeface="Times New Roman"/>
              </a:rPr>
              <a:t>rõ tầm quan </a:t>
            </a:r>
            <a:r>
              <a:rPr sz="3000" spc="-130" dirty="0">
                <a:latin typeface="Times New Roman"/>
                <a:cs typeface="Times New Roman"/>
              </a:rPr>
              <a:t>trọng </a:t>
            </a:r>
            <a:r>
              <a:rPr sz="3000" spc="-5" dirty="0">
                <a:latin typeface="Times New Roman"/>
                <a:cs typeface="Times New Roman"/>
              </a:rPr>
              <a:t>của sự </a:t>
            </a:r>
            <a:r>
              <a:rPr sz="3000" spc="-140" dirty="0">
                <a:latin typeface="Times New Roman"/>
                <a:cs typeface="Times New Roman"/>
              </a:rPr>
              <a:t>khác </a:t>
            </a:r>
            <a:r>
              <a:rPr sz="3000" dirty="0">
                <a:latin typeface="Times New Roman"/>
                <a:cs typeface="Times New Roman"/>
              </a:rPr>
              <a:t>biệt </a:t>
            </a:r>
            <a:r>
              <a:rPr sz="3000" spc="-5" dirty="0">
                <a:latin typeface="Times New Roman"/>
                <a:cs typeface="Times New Roman"/>
              </a:rPr>
              <a:t>đối với  </a:t>
            </a:r>
            <a:r>
              <a:rPr sz="3000" dirty="0">
                <a:latin typeface="Times New Roman"/>
                <a:cs typeface="Times New Roman"/>
              </a:rPr>
              <a:t>khách hàng.</a:t>
            </a:r>
          </a:p>
          <a:p>
            <a:pPr marL="469900" marR="5080" indent="-457834">
              <a:lnSpc>
                <a:spcPts val="4470"/>
              </a:lnSpc>
              <a:spcBef>
                <a:spcPts val="285"/>
              </a:spcBef>
              <a:buFont typeface="Wingdings"/>
              <a:buChar char=""/>
              <a:tabLst>
                <a:tab pos="469900" algn="l"/>
                <a:tab pos="470534" algn="l"/>
              </a:tabLst>
            </a:pPr>
            <a:r>
              <a:rPr sz="3000" dirty="0">
                <a:latin typeface="Times New Roman"/>
                <a:cs typeface="Times New Roman"/>
              </a:rPr>
              <a:t>Tạo khả năng duy trì lợi thế về </a:t>
            </a:r>
            <a:r>
              <a:rPr sz="3000" spc="-5" dirty="0">
                <a:latin typeface="Times New Roman"/>
                <a:cs typeface="Times New Roman"/>
              </a:rPr>
              <a:t>sự </a:t>
            </a:r>
            <a:r>
              <a:rPr sz="3000" dirty="0">
                <a:latin typeface="Times New Roman"/>
                <a:cs typeface="Times New Roman"/>
              </a:rPr>
              <a:t>khác biệt của  </a:t>
            </a:r>
            <a:r>
              <a:rPr sz="3000" dirty="0" err="1">
                <a:latin typeface="Times New Roman"/>
                <a:cs typeface="Times New Roman"/>
              </a:rPr>
              <a:t>ngân</a:t>
            </a:r>
            <a:r>
              <a:rPr sz="3000" dirty="0">
                <a:latin typeface="Times New Roman"/>
                <a:cs typeface="Times New Roman"/>
              </a:rPr>
              <a:t> hàng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1417192"/>
            <a:ext cx="811530" cy="1250315"/>
          </a:xfrm>
          <a:custGeom>
            <a:avLst/>
            <a:gdLst/>
            <a:ahLst/>
            <a:cxnLst/>
            <a:rect l="l" t="t" r="r" b="b"/>
            <a:pathLst>
              <a:path w="811530" h="1250314">
                <a:moveTo>
                  <a:pt x="676021" y="0"/>
                </a:moveTo>
                <a:lnTo>
                  <a:pt x="135216" y="0"/>
                </a:lnTo>
                <a:lnTo>
                  <a:pt x="92478" y="6897"/>
                </a:lnTo>
                <a:lnTo>
                  <a:pt x="55360" y="26103"/>
                </a:lnTo>
                <a:lnTo>
                  <a:pt x="26089" y="55385"/>
                </a:lnTo>
                <a:lnTo>
                  <a:pt x="6893" y="92512"/>
                </a:lnTo>
                <a:lnTo>
                  <a:pt x="0" y="135255"/>
                </a:lnTo>
                <a:lnTo>
                  <a:pt x="0" y="1114552"/>
                </a:lnTo>
                <a:lnTo>
                  <a:pt x="6893" y="1157294"/>
                </a:lnTo>
                <a:lnTo>
                  <a:pt x="26089" y="1194421"/>
                </a:lnTo>
                <a:lnTo>
                  <a:pt x="55360" y="1223703"/>
                </a:lnTo>
                <a:lnTo>
                  <a:pt x="92478" y="1242909"/>
                </a:lnTo>
                <a:lnTo>
                  <a:pt x="135216" y="1249807"/>
                </a:lnTo>
                <a:lnTo>
                  <a:pt x="676021" y="1249807"/>
                </a:lnTo>
                <a:lnTo>
                  <a:pt x="718763" y="1242909"/>
                </a:lnTo>
                <a:lnTo>
                  <a:pt x="755890" y="1223703"/>
                </a:lnTo>
                <a:lnTo>
                  <a:pt x="785172" y="1194421"/>
                </a:lnTo>
                <a:lnTo>
                  <a:pt x="804378" y="1157294"/>
                </a:lnTo>
                <a:lnTo>
                  <a:pt x="811276" y="1114552"/>
                </a:lnTo>
                <a:lnTo>
                  <a:pt x="811276" y="135255"/>
                </a:lnTo>
                <a:lnTo>
                  <a:pt x="804378" y="92512"/>
                </a:lnTo>
                <a:lnTo>
                  <a:pt x="785172" y="55385"/>
                </a:lnTo>
                <a:lnTo>
                  <a:pt x="755890" y="26103"/>
                </a:lnTo>
                <a:lnTo>
                  <a:pt x="718763" y="6897"/>
                </a:lnTo>
                <a:lnTo>
                  <a:pt x="676021" y="0"/>
                </a:lnTo>
                <a:close/>
              </a:path>
            </a:pathLst>
          </a:custGeom>
          <a:solidFill>
            <a:srgbClr val="009900"/>
          </a:solidFill>
        </p:spPr>
        <p:txBody>
          <a:bodyPr wrap="square" lIns="0" tIns="0" rIns="0" bIns="0" rtlCol="0"/>
          <a:lstStyle/>
          <a:p>
            <a:endParaRPr/>
          </a:p>
        </p:txBody>
      </p:sp>
      <p:sp>
        <p:nvSpPr>
          <p:cNvPr id="3" name="object 3"/>
          <p:cNvSpPr/>
          <p:nvPr/>
        </p:nvSpPr>
        <p:spPr>
          <a:xfrm>
            <a:off x="609600" y="1417192"/>
            <a:ext cx="811530" cy="1250315"/>
          </a:xfrm>
          <a:custGeom>
            <a:avLst/>
            <a:gdLst/>
            <a:ahLst/>
            <a:cxnLst/>
            <a:rect l="l" t="t" r="r" b="b"/>
            <a:pathLst>
              <a:path w="811530" h="1250314">
                <a:moveTo>
                  <a:pt x="676021" y="0"/>
                </a:moveTo>
                <a:lnTo>
                  <a:pt x="718763" y="6897"/>
                </a:lnTo>
                <a:lnTo>
                  <a:pt x="755890" y="26103"/>
                </a:lnTo>
                <a:lnTo>
                  <a:pt x="785172" y="55385"/>
                </a:lnTo>
                <a:lnTo>
                  <a:pt x="804378" y="92512"/>
                </a:lnTo>
                <a:lnTo>
                  <a:pt x="811276" y="135255"/>
                </a:lnTo>
                <a:lnTo>
                  <a:pt x="811276" y="1114552"/>
                </a:lnTo>
                <a:lnTo>
                  <a:pt x="804378" y="1157294"/>
                </a:lnTo>
                <a:lnTo>
                  <a:pt x="785172" y="1194421"/>
                </a:lnTo>
                <a:lnTo>
                  <a:pt x="755890" y="1223703"/>
                </a:lnTo>
                <a:lnTo>
                  <a:pt x="718763" y="1242909"/>
                </a:lnTo>
                <a:lnTo>
                  <a:pt x="676021" y="1249807"/>
                </a:lnTo>
                <a:lnTo>
                  <a:pt x="135216" y="1249807"/>
                </a:lnTo>
                <a:lnTo>
                  <a:pt x="92478" y="1242909"/>
                </a:lnTo>
                <a:lnTo>
                  <a:pt x="55360" y="1223703"/>
                </a:lnTo>
                <a:lnTo>
                  <a:pt x="26089" y="1194421"/>
                </a:lnTo>
                <a:lnTo>
                  <a:pt x="6893" y="1157294"/>
                </a:lnTo>
                <a:lnTo>
                  <a:pt x="0" y="1114552"/>
                </a:lnTo>
                <a:lnTo>
                  <a:pt x="0" y="135255"/>
                </a:lnTo>
                <a:lnTo>
                  <a:pt x="6893" y="92512"/>
                </a:lnTo>
                <a:lnTo>
                  <a:pt x="26089" y="55385"/>
                </a:lnTo>
                <a:lnTo>
                  <a:pt x="55360" y="26103"/>
                </a:lnTo>
                <a:lnTo>
                  <a:pt x="92478" y="6897"/>
                </a:lnTo>
                <a:lnTo>
                  <a:pt x="135216" y="0"/>
                </a:lnTo>
                <a:lnTo>
                  <a:pt x="676021" y="0"/>
                </a:lnTo>
                <a:close/>
              </a:path>
            </a:pathLst>
          </a:custGeom>
          <a:ln w="25400">
            <a:solidFill>
              <a:srgbClr val="009900"/>
            </a:solidFill>
          </a:ln>
        </p:spPr>
        <p:txBody>
          <a:bodyPr wrap="square" lIns="0" tIns="0" rIns="0" bIns="0" rtlCol="0"/>
          <a:lstStyle/>
          <a:p>
            <a:endParaRPr/>
          </a:p>
        </p:txBody>
      </p:sp>
      <p:sp>
        <p:nvSpPr>
          <p:cNvPr id="4" name="object 4"/>
          <p:cNvSpPr txBox="1"/>
          <p:nvPr/>
        </p:nvSpPr>
        <p:spPr>
          <a:xfrm>
            <a:off x="849883" y="1602994"/>
            <a:ext cx="330200" cy="756920"/>
          </a:xfrm>
          <a:prstGeom prst="rect">
            <a:avLst/>
          </a:prstGeom>
        </p:spPr>
        <p:txBody>
          <a:bodyPr vert="horz" wrap="square" lIns="0" tIns="12700" rIns="0" bIns="0" rtlCol="0">
            <a:spAutoFit/>
          </a:bodyPr>
          <a:lstStyle/>
          <a:p>
            <a:pPr marL="12700">
              <a:lnSpc>
                <a:spcPct val="100000"/>
              </a:lnSpc>
              <a:spcBef>
                <a:spcPts val="100"/>
              </a:spcBef>
            </a:pPr>
            <a:r>
              <a:rPr sz="4800" dirty="0">
                <a:latin typeface="Times New Roman"/>
                <a:cs typeface="Times New Roman"/>
              </a:rPr>
              <a:t>4</a:t>
            </a:r>
            <a:endParaRPr sz="4800">
              <a:latin typeface="Times New Roman"/>
              <a:cs typeface="Times New Roman"/>
            </a:endParaRPr>
          </a:p>
        </p:txBody>
      </p:sp>
      <p:sp>
        <p:nvSpPr>
          <p:cNvPr id="5" name="object 5"/>
          <p:cNvSpPr/>
          <p:nvPr/>
        </p:nvSpPr>
        <p:spPr>
          <a:xfrm>
            <a:off x="1444625" y="1534541"/>
            <a:ext cx="7310755" cy="1052830"/>
          </a:xfrm>
          <a:custGeom>
            <a:avLst/>
            <a:gdLst/>
            <a:ahLst/>
            <a:cxnLst/>
            <a:rect l="l" t="t" r="r" b="b"/>
            <a:pathLst>
              <a:path w="7310755" h="1052830">
                <a:moveTo>
                  <a:pt x="7134986" y="0"/>
                </a:moveTo>
                <a:lnTo>
                  <a:pt x="0" y="0"/>
                </a:lnTo>
                <a:lnTo>
                  <a:pt x="0" y="1052576"/>
                </a:lnTo>
                <a:lnTo>
                  <a:pt x="7134986" y="1052576"/>
                </a:lnTo>
                <a:lnTo>
                  <a:pt x="7181634" y="1046304"/>
                </a:lnTo>
                <a:lnTo>
                  <a:pt x="7223557" y="1028610"/>
                </a:lnTo>
                <a:lnTo>
                  <a:pt x="7259081" y="1001172"/>
                </a:lnTo>
                <a:lnTo>
                  <a:pt x="7286530" y="965670"/>
                </a:lnTo>
                <a:lnTo>
                  <a:pt x="7304229" y="923782"/>
                </a:lnTo>
                <a:lnTo>
                  <a:pt x="7310501" y="877188"/>
                </a:lnTo>
                <a:lnTo>
                  <a:pt x="7310501" y="175387"/>
                </a:lnTo>
                <a:lnTo>
                  <a:pt x="7304229" y="128793"/>
                </a:lnTo>
                <a:lnTo>
                  <a:pt x="7286530" y="86905"/>
                </a:lnTo>
                <a:lnTo>
                  <a:pt x="7259081" y="51403"/>
                </a:lnTo>
                <a:lnTo>
                  <a:pt x="7223557" y="23965"/>
                </a:lnTo>
                <a:lnTo>
                  <a:pt x="7181634" y="6271"/>
                </a:lnTo>
                <a:lnTo>
                  <a:pt x="7134986" y="0"/>
                </a:lnTo>
                <a:close/>
              </a:path>
            </a:pathLst>
          </a:custGeom>
          <a:solidFill>
            <a:srgbClr val="FFFFFF">
              <a:alpha val="90194"/>
            </a:srgbClr>
          </a:solidFill>
        </p:spPr>
        <p:txBody>
          <a:bodyPr wrap="square" lIns="0" tIns="0" rIns="0" bIns="0" rtlCol="0"/>
          <a:lstStyle/>
          <a:p>
            <a:endParaRPr/>
          </a:p>
        </p:txBody>
      </p:sp>
      <p:sp>
        <p:nvSpPr>
          <p:cNvPr id="6" name="object 6"/>
          <p:cNvSpPr/>
          <p:nvPr/>
        </p:nvSpPr>
        <p:spPr>
          <a:xfrm>
            <a:off x="1444625" y="1534541"/>
            <a:ext cx="7310755" cy="1052830"/>
          </a:xfrm>
          <a:custGeom>
            <a:avLst/>
            <a:gdLst/>
            <a:ahLst/>
            <a:cxnLst/>
            <a:rect l="l" t="t" r="r" b="b"/>
            <a:pathLst>
              <a:path w="7310755" h="1052830">
                <a:moveTo>
                  <a:pt x="7310501" y="175387"/>
                </a:moveTo>
                <a:lnTo>
                  <a:pt x="7310501" y="877188"/>
                </a:lnTo>
                <a:lnTo>
                  <a:pt x="7304229" y="923782"/>
                </a:lnTo>
                <a:lnTo>
                  <a:pt x="7286530" y="965670"/>
                </a:lnTo>
                <a:lnTo>
                  <a:pt x="7259081" y="1001172"/>
                </a:lnTo>
                <a:lnTo>
                  <a:pt x="7223557" y="1028610"/>
                </a:lnTo>
                <a:lnTo>
                  <a:pt x="7181634" y="1046304"/>
                </a:lnTo>
                <a:lnTo>
                  <a:pt x="7134986" y="1052576"/>
                </a:lnTo>
                <a:lnTo>
                  <a:pt x="0" y="1052576"/>
                </a:lnTo>
                <a:lnTo>
                  <a:pt x="0" y="0"/>
                </a:lnTo>
                <a:lnTo>
                  <a:pt x="7134986" y="0"/>
                </a:lnTo>
                <a:lnTo>
                  <a:pt x="7181634" y="6271"/>
                </a:lnTo>
                <a:lnTo>
                  <a:pt x="7223557" y="23965"/>
                </a:lnTo>
                <a:lnTo>
                  <a:pt x="7259081" y="51403"/>
                </a:lnTo>
                <a:lnTo>
                  <a:pt x="7286530" y="86905"/>
                </a:lnTo>
                <a:lnTo>
                  <a:pt x="7304229" y="128793"/>
                </a:lnTo>
                <a:lnTo>
                  <a:pt x="7310501" y="175387"/>
                </a:lnTo>
                <a:close/>
              </a:path>
            </a:pathLst>
          </a:custGeom>
          <a:ln w="25400">
            <a:solidFill>
              <a:srgbClr val="009900"/>
            </a:solidFill>
          </a:ln>
        </p:spPr>
        <p:txBody>
          <a:bodyPr wrap="square" lIns="0" tIns="0" rIns="0" bIns="0" rtlCol="0"/>
          <a:lstStyle/>
          <a:p>
            <a:endParaRPr/>
          </a:p>
        </p:txBody>
      </p:sp>
      <p:sp>
        <p:nvSpPr>
          <p:cNvPr id="7" name="object 7"/>
          <p:cNvSpPr txBox="1"/>
          <p:nvPr/>
        </p:nvSpPr>
        <p:spPr>
          <a:xfrm>
            <a:off x="1631442" y="1616710"/>
            <a:ext cx="6576059" cy="860425"/>
          </a:xfrm>
          <a:prstGeom prst="rect">
            <a:avLst/>
          </a:prstGeom>
        </p:spPr>
        <p:txBody>
          <a:bodyPr vert="horz" wrap="square" lIns="0" tIns="40640" rIns="0" bIns="0" rtlCol="0">
            <a:spAutoFit/>
          </a:bodyPr>
          <a:lstStyle/>
          <a:p>
            <a:pPr marL="299085" marR="5080" indent="-287020">
              <a:lnSpc>
                <a:spcPts val="3220"/>
              </a:lnSpc>
              <a:spcBef>
                <a:spcPts val="320"/>
              </a:spcBef>
              <a:buChar char="•"/>
              <a:tabLst>
                <a:tab pos="299085" algn="l"/>
                <a:tab pos="299720" algn="l"/>
              </a:tabLst>
            </a:pPr>
            <a:r>
              <a:rPr sz="2800" spc="-5" dirty="0">
                <a:latin typeface="Times New Roman"/>
                <a:cs typeface="Times New Roman"/>
              </a:rPr>
              <a:t>Marketing NH vừa là </a:t>
            </a:r>
            <a:r>
              <a:rPr sz="2800" dirty="0">
                <a:latin typeface="Times New Roman"/>
                <a:cs typeface="Times New Roman"/>
              </a:rPr>
              <a:t>khoa </a:t>
            </a:r>
            <a:r>
              <a:rPr sz="2800" spc="-5" dirty="0">
                <a:latin typeface="Times New Roman"/>
                <a:cs typeface="Times New Roman"/>
              </a:rPr>
              <a:t>học, vừa là </a:t>
            </a:r>
            <a:r>
              <a:rPr sz="2800" dirty="0">
                <a:latin typeface="Times New Roman"/>
                <a:cs typeface="Times New Roman"/>
              </a:rPr>
              <a:t>nghệ  thuật, </a:t>
            </a:r>
            <a:r>
              <a:rPr sz="2800" spc="-5" dirty="0">
                <a:latin typeface="Times New Roman"/>
                <a:cs typeface="Times New Roman"/>
              </a:rPr>
              <a:t>vừa là 1</a:t>
            </a:r>
            <a:r>
              <a:rPr sz="2800" dirty="0">
                <a:latin typeface="Times New Roman"/>
                <a:cs typeface="Times New Roman"/>
              </a:rPr>
              <a:t> nghề</a:t>
            </a:r>
            <a:endParaRPr sz="2800">
              <a:latin typeface="Times New Roman"/>
              <a:cs typeface="Times New Roman"/>
            </a:endParaRPr>
          </a:p>
        </p:txBody>
      </p:sp>
      <p:sp>
        <p:nvSpPr>
          <p:cNvPr id="8" name="object 8"/>
          <p:cNvSpPr txBox="1">
            <a:spLocks noGrp="1"/>
          </p:cNvSpPr>
          <p:nvPr>
            <p:ph type="title"/>
          </p:nvPr>
        </p:nvSpPr>
        <p:spPr>
          <a:xfrm>
            <a:off x="0" y="450769"/>
            <a:ext cx="9144000" cy="566181"/>
          </a:xfrm>
          <a:prstGeom prst="rect">
            <a:avLst/>
          </a:prstGeom>
        </p:spPr>
        <p:txBody>
          <a:bodyPr vert="horz" wrap="square" lIns="0" tIns="12065" rIns="0" bIns="0" rtlCol="0">
            <a:spAutoFit/>
          </a:bodyPr>
          <a:lstStyle/>
          <a:p>
            <a:pPr marL="241300">
              <a:lnSpc>
                <a:spcPct val="100000"/>
              </a:lnSpc>
              <a:spcBef>
                <a:spcPts val="95"/>
              </a:spcBef>
            </a:pPr>
            <a:r>
              <a:rPr sz="3600" spc="-5" dirty="0">
                <a:latin typeface="Times New Roman" panose="02020603050405020304" pitchFamily="18" charset="0"/>
                <a:cs typeface="Times New Roman" panose="02020603050405020304" pitchFamily="18" charset="0"/>
              </a:rPr>
              <a:t>1.2 Vai trò của Marketing trong</a:t>
            </a:r>
            <a:r>
              <a:rPr sz="3600" spc="70" dirty="0">
                <a:latin typeface="Times New Roman" panose="02020603050405020304" pitchFamily="18" charset="0"/>
                <a:cs typeface="Times New Roman" panose="02020603050405020304" pitchFamily="18" charset="0"/>
              </a:rPr>
              <a:t> </a:t>
            </a:r>
            <a:r>
              <a:rPr sz="3600" spc="-15" dirty="0">
                <a:latin typeface="Times New Roman" panose="02020603050405020304" pitchFamily="18" charset="0"/>
                <a:cs typeface="Times New Roman" panose="02020603050405020304" pitchFamily="18" charset="0"/>
              </a:rPr>
              <a:t>NH</a:t>
            </a:r>
          </a:p>
        </p:txBody>
      </p:sp>
      <p:sp>
        <p:nvSpPr>
          <p:cNvPr id="9" name="object 9"/>
          <p:cNvSpPr txBox="1"/>
          <p:nvPr/>
        </p:nvSpPr>
        <p:spPr>
          <a:xfrm>
            <a:off x="535940" y="2875305"/>
            <a:ext cx="8073390" cy="3333115"/>
          </a:xfrm>
          <a:prstGeom prst="rect">
            <a:avLst/>
          </a:prstGeom>
        </p:spPr>
        <p:txBody>
          <a:bodyPr vert="horz" wrap="square" lIns="0" tIns="12700" rIns="0" bIns="0" rtlCol="0">
            <a:spAutoFit/>
          </a:bodyPr>
          <a:lstStyle/>
          <a:p>
            <a:pPr marL="469900" marR="6985" indent="-457200" algn="just">
              <a:lnSpc>
                <a:spcPct val="124000"/>
              </a:lnSpc>
              <a:spcBef>
                <a:spcPts val="100"/>
              </a:spcBef>
              <a:buFont typeface="Wingdings"/>
              <a:buChar char=""/>
              <a:tabLst>
                <a:tab pos="469900" algn="l"/>
              </a:tabLst>
            </a:pPr>
            <a:r>
              <a:rPr sz="2500" spc="-5" dirty="0">
                <a:latin typeface="Times New Roman"/>
                <a:cs typeface="Times New Roman"/>
              </a:rPr>
              <a:t>Là CSKH </a:t>
            </a:r>
            <a:r>
              <a:rPr sz="2500" dirty="0">
                <a:latin typeface="Times New Roman"/>
                <a:cs typeface="Times New Roman"/>
              </a:rPr>
              <a:t>vì </a:t>
            </a:r>
            <a:r>
              <a:rPr sz="2500" spc="-5" dirty="0">
                <a:latin typeface="Times New Roman"/>
                <a:cs typeface="Times New Roman"/>
              </a:rPr>
              <a:t>nó có đối tượng </a:t>
            </a:r>
            <a:r>
              <a:rPr sz="2500" dirty="0">
                <a:latin typeface="Times New Roman"/>
                <a:cs typeface="Times New Roman"/>
              </a:rPr>
              <a:t>và </a:t>
            </a:r>
            <a:r>
              <a:rPr sz="2500" spc="-5" dirty="0">
                <a:latin typeface="Times New Roman"/>
                <a:cs typeface="Times New Roman"/>
              </a:rPr>
              <a:t>phương </a:t>
            </a:r>
            <a:r>
              <a:rPr sz="2500" dirty="0">
                <a:latin typeface="Times New Roman"/>
                <a:cs typeface="Times New Roman"/>
              </a:rPr>
              <a:t>pháp </a:t>
            </a:r>
            <a:r>
              <a:rPr sz="2500" spc="-5" dirty="0">
                <a:latin typeface="Times New Roman"/>
                <a:cs typeface="Times New Roman"/>
              </a:rPr>
              <a:t>nghiên cứu  cụ</a:t>
            </a:r>
            <a:r>
              <a:rPr sz="2500" spc="5" dirty="0">
                <a:latin typeface="Times New Roman"/>
                <a:cs typeface="Times New Roman"/>
              </a:rPr>
              <a:t> </a:t>
            </a:r>
            <a:r>
              <a:rPr sz="2500" spc="-5" dirty="0">
                <a:latin typeface="Times New Roman"/>
                <a:cs typeface="Times New Roman"/>
              </a:rPr>
              <a:t>thể</a:t>
            </a:r>
            <a:endParaRPr sz="2500" dirty="0">
              <a:latin typeface="Times New Roman"/>
              <a:cs typeface="Times New Roman"/>
            </a:endParaRPr>
          </a:p>
          <a:p>
            <a:pPr marL="469900" marR="5080" indent="-457200" algn="just">
              <a:lnSpc>
                <a:spcPct val="124000"/>
              </a:lnSpc>
              <a:buFont typeface="Wingdings"/>
              <a:buChar char=""/>
              <a:tabLst>
                <a:tab pos="469900" algn="l"/>
              </a:tabLst>
            </a:pPr>
            <a:r>
              <a:rPr sz="2500" spc="-5" dirty="0">
                <a:latin typeface="Times New Roman"/>
                <a:cs typeface="Times New Roman"/>
              </a:rPr>
              <a:t>Là </a:t>
            </a:r>
            <a:r>
              <a:rPr sz="2500" dirty="0">
                <a:latin typeface="Times New Roman"/>
                <a:cs typeface="Times New Roman"/>
              </a:rPr>
              <a:t>nghệ thuật vì </a:t>
            </a:r>
            <a:r>
              <a:rPr sz="2500" spc="-5" dirty="0">
                <a:latin typeface="Times New Roman"/>
                <a:cs typeface="Times New Roman"/>
              </a:rPr>
              <a:t>hoạt động của </a:t>
            </a:r>
            <a:r>
              <a:rPr sz="2500" dirty="0">
                <a:latin typeface="Times New Roman"/>
                <a:cs typeface="Times New Roman"/>
              </a:rPr>
              <a:t>nó </a:t>
            </a:r>
            <a:r>
              <a:rPr sz="2500" spc="-5" dirty="0">
                <a:latin typeface="Times New Roman"/>
                <a:cs typeface="Times New Roman"/>
              </a:rPr>
              <a:t>được thực </a:t>
            </a:r>
            <a:r>
              <a:rPr sz="2500" dirty="0">
                <a:latin typeface="Times New Roman"/>
                <a:cs typeface="Times New Roman"/>
              </a:rPr>
              <a:t>hiện thông  </a:t>
            </a:r>
            <a:r>
              <a:rPr sz="2500" spc="-5" dirty="0">
                <a:latin typeface="Times New Roman"/>
                <a:cs typeface="Times New Roman"/>
              </a:rPr>
              <a:t>qua đội ngũ </a:t>
            </a:r>
            <a:r>
              <a:rPr sz="2500" spc="-10" dirty="0">
                <a:latin typeface="Times New Roman"/>
                <a:cs typeface="Times New Roman"/>
              </a:rPr>
              <a:t>NV </a:t>
            </a:r>
            <a:r>
              <a:rPr sz="2500" dirty="0" err="1">
                <a:latin typeface="Times New Roman"/>
                <a:cs typeface="Times New Roman"/>
              </a:rPr>
              <a:t>ngân</a:t>
            </a:r>
            <a:r>
              <a:rPr sz="2500" dirty="0">
                <a:latin typeface="Times New Roman"/>
                <a:cs typeface="Times New Roman"/>
              </a:rPr>
              <a:t> </a:t>
            </a:r>
            <a:r>
              <a:rPr sz="2500" spc="-5" dirty="0">
                <a:latin typeface="Times New Roman"/>
                <a:cs typeface="Times New Roman"/>
              </a:rPr>
              <a:t>hàng, mức </a:t>
            </a:r>
            <a:r>
              <a:rPr sz="2500" dirty="0">
                <a:latin typeface="Times New Roman"/>
                <a:cs typeface="Times New Roman"/>
              </a:rPr>
              <a:t>độ thành công </a:t>
            </a:r>
            <a:r>
              <a:rPr sz="2500" spc="-5" dirty="0">
                <a:latin typeface="Times New Roman"/>
                <a:cs typeface="Times New Roman"/>
              </a:rPr>
              <a:t>phụ thuộc  vào trình độ kiến thức, kinh nghiệm của</a:t>
            </a:r>
            <a:r>
              <a:rPr sz="2500" spc="125" dirty="0">
                <a:latin typeface="Times New Roman"/>
                <a:cs typeface="Times New Roman"/>
              </a:rPr>
              <a:t> </a:t>
            </a:r>
            <a:r>
              <a:rPr sz="2500" spc="-5" dirty="0">
                <a:latin typeface="Times New Roman"/>
                <a:cs typeface="Times New Roman"/>
              </a:rPr>
              <a:t>họ</a:t>
            </a:r>
            <a:endParaRPr sz="2500" dirty="0">
              <a:latin typeface="Times New Roman"/>
              <a:cs typeface="Times New Roman"/>
            </a:endParaRPr>
          </a:p>
          <a:p>
            <a:pPr marL="469900" marR="8890" indent="-457200" algn="just">
              <a:lnSpc>
                <a:spcPct val="124000"/>
              </a:lnSpc>
              <a:spcBef>
                <a:spcPts val="5"/>
              </a:spcBef>
              <a:buFont typeface="Wingdings"/>
              <a:buChar char=""/>
              <a:tabLst>
                <a:tab pos="469900" algn="l"/>
              </a:tabLst>
            </a:pPr>
            <a:r>
              <a:rPr sz="2500" spc="-5" dirty="0">
                <a:latin typeface="Times New Roman"/>
                <a:cs typeface="Times New Roman"/>
              </a:rPr>
              <a:t>Là </a:t>
            </a:r>
            <a:r>
              <a:rPr sz="2500" dirty="0">
                <a:latin typeface="Times New Roman"/>
                <a:cs typeface="Times New Roman"/>
              </a:rPr>
              <a:t>nghề nghiệp </a:t>
            </a:r>
            <a:r>
              <a:rPr sz="2500" spc="-5" dirty="0">
                <a:latin typeface="Times New Roman"/>
                <a:cs typeface="Times New Roman"/>
              </a:rPr>
              <a:t>vì nó </a:t>
            </a:r>
            <a:r>
              <a:rPr sz="2500" dirty="0">
                <a:latin typeface="Times New Roman"/>
                <a:cs typeface="Times New Roman"/>
              </a:rPr>
              <a:t>đòi </a:t>
            </a:r>
            <a:r>
              <a:rPr sz="2500" spc="-5" dirty="0">
                <a:latin typeface="Times New Roman"/>
                <a:cs typeface="Times New Roman"/>
              </a:rPr>
              <a:t>hỏi </a:t>
            </a:r>
            <a:r>
              <a:rPr sz="2500" dirty="0">
                <a:latin typeface="Times New Roman"/>
                <a:cs typeface="Times New Roman"/>
              </a:rPr>
              <a:t>người làm </a:t>
            </a:r>
            <a:r>
              <a:rPr sz="2500" spc="-5" dirty="0">
                <a:latin typeface="Times New Roman"/>
                <a:cs typeface="Times New Roman"/>
              </a:rPr>
              <a:t>công </a:t>
            </a:r>
            <a:r>
              <a:rPr sz="2500" dirty="0">
                <a:latin typeface="Times New Roman"/>
                <a:cs typeface="Times New Roman"/>
              </a:rPr>
              <a:t>tác </a:t>
            </a:r>
            <a:r>
              <a:rPr sz="2500" spc="-5" dirty="0">
                <a:latin typeface="Times New Roman"/>
                <a:cs typeface="Times New Roman"/>
              </a:rPr>
              <a:t>marketing  phải được đào tạo kỹ năng nghề 1 </a:t>
            </a:r>
            <a:r>
              <a:rPr sz="2500" spc="-10" dirty="0">
                <a:latin typeface="Times New Roman"/>
                <a:cs typeface="Times New Roman"/>
              </a:rPr>
              <a:t>cách </a:t>
            </a:r>
            <a:r>
              <a:rPr sz="2500" spc="-5" dirty="0">
                <a:latin typeface="Times New Roman"/>
                <a:cs typeface="Times New Roman"/>
              </a:rPr>
              <a:t>bài</a:t>
            </a:r>
            <a:r>
              <a:rPr sz="2500" spc="160" dirty="0">
                <a:latin typeface="Times New Roman"/>
                <a:cs typeface="Times New Roman"/>
              </a:rPr>
              <a:t> </a:t>
            </a:r>
            <a:r>
              <a:rPr sz="2500" spc="-5" dirty="0">
                <a:latin typeface="Times New Roman"/>
                <a:cs typeface="Times New Roman"/>
              </a:rPr>
              <a:t>bản</a:t>
            </a:r>
            <a:endParaRPr sz="2500" dirty="0">
              <a:latin typeface="Times New Roman"/>
              <a:cs typeface="Times New Roman"/>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0233" y="2272029"/>
            <a:ext cx="8641080" cy="1842770"/>
          </a:xfrm>
          <a:custGeom>
            <a:avLst/>
            <a:gdLst/>
            <a:ahLst/>
            <a:cxnLst/>
            <a:rect l="l" t="t" r="r" b="b"/>
            <a:pathLst>
              <a:path w="8641080" h="1842770">
                <a:moveTo>
                  <a:pt x="0" y="1842770"/>
                </a:moveTo>
                <a:lnTo>
                  <a:pt x="8640953" y="1842770"/>
                </a:lnTo>
                <a:lnTo>
                  <a:pt x="8640953" y="0"/>
                </a:lnTo>
                <a:lnTo>
                  <a:pt x="0" y="0"/>
                </a:lnTo>
                <a:lnTo>
                  <a:pt x="0" y="1842770"/>
                </a:lnTo>
                <a:close/>
              </a:path>
            </a:pathLst>
          </a:custGeom>
          <a:solidFill>
            <a:srgbClr val="FFFFCC"/>
          </a:solidFill>
        </p:spPr>
        <p:txBody>
          <a:bodyPr wrap="square" lIns="0" tIns="0" rIns="0" bIns="0" rtlCol="0"/>
          <a:lstStyle/>
          <a:p>
            <a:endParaRPr/>
          </a:p>
        </p:txBody>
      </p:sp>
      <p:sp>
        <p:nvSpPr>
          <p:cNvPr id="3" name="object 3"/>
          <p:cNvSpPr/>
          <p:nvPr/>
        </p:nvSpPr>
        <p:spPr>
          <a:xfrm>
            <a:off x="302107" y="1600200"/>
            <a:ext cx="8629650" cy="671830"/>
          </a:xfrm>
          <a:custGeom>
            <a:avLst/>
            <a:gdLst/>
            <a:ahLst/>
            <a:cxnLst/>
            <a:rect l="l" t="t" r="r" b="b"/>
            <a:pathLst>
              <a:path w="8629650" h="671830">
                <a:moveTo>
                  <a:pt x="0" y="671829"/>
                </a:moveTo>
                <a:lnTo>
                  <a:pt x="8629142" y="671829"/>
                </a:lnTo>
                <a:lnTo>
                  <a:pt x="8629142" y="0"/>
                </a:lnTo>
                <a:lnTo>
                  <a:pt x="0" y="0"/>
                </a:lnTo>
                <a:lnTo>
                  <a:pt x="0" y="671829"/>
                </a:lnTo>
                <a:close/>
              </a:path>
            </a:pathLst>
          </a:custGeom>
          <a:solidFill>
            <a:srgbClr val="006FC0"/>
          </a:solidFill>
        </p:spPr>
        <p:txBody>
          <a:bodyPr wrap="square" lIns="0" tIns="0" rIns="0" bIns="0" rtlCol="0"/>
          <a:lstStyle/>
          <a:p>
            <a:endParaRPr/>
          </a:p>
        </p:txBody>
      </p:sp>
      <p:sp>
        <p:nvSpPr>
          <p:cNvPr id="4" name="object 4"/>
          <p:cNvSpPr txBox="1"/>
          <p:nvPr/>
        </p:nvSpPr>
        <p:spPr>
          <a:xfrm>
            <a:off x="368909" y="1693545"/>
            <a:ext cx="8387080" cy="2079625"/>
          </a:xfrm>
          <a:prstGeom prst="rect">
            <a:avLst/>
          </a:prstGeom>
        </p:spPr>
        <p:txBody>
          <a:bodyPr vert="horz" wrap="square" lIns="0" tIns="13335" rIns="0" bIns="0" rtlCol="0">
            <a:spAutoFit/>
          </a:bodyPr>
          <a:lstStyle/>
          <a:p>
            <a:pPr marL="24130">
              <a:lnSpc>
                <a:spcPct val="100000"/>
              </a:lnSpc>
              <a:spcBef>
                <a:spcPts val="105"/>
              </a:spcBef>
            </a:pPr>
            <a:r>
              <a:rPr sz="2600" b="1" dirty="0">
                <a:solidFill>
                  <a:srgbClr val="FFFFFF"/>
                </a:solidFill>
                <a:latin typeface="Times New Roman"/>
                <a:cs typeface="Times New Roman"/>
              </a:rPr>
              <a:t>Làm cho SP thích </a:t>
            </a:r>
            <a:r>
              <a:rPr sz="2600" b="1" spc="-5" dirty="0">
                <a:solidFill>
                  <a:srgbClr val="FFFFFF"/>
                </a:solidFill>
                <a:latin typeface="Times New Roman"/>
                <a:cs typeface="Times New Roman"/>
              </a:rPr>
              <a:t>ứng </a:t>
            </a:r>
            <a:r>
              <a:rPr sz="2600" b="1" dirty="0">
                <a:solidFill>
                  <a:srgbClr val="FFFFFF"/>
                </a:solidFill>
                <a:latin typeface="Times New Roman"/>
                <a:cs typeface="Times New Roman"/>
              </a:rPr>
              <a:t>với nhu cầu của</a:t>
            </a:r>
            <a:r>
              <a:rPr sz="2600" b="1" spc="-210" dirty="0">
                <a:solidFill>
                  <a:srgbClr val="FFFFFF"/>
                </a:solidFill>
                <a:latin typeface="Times New Roman"/>
                <a:cs typeface="Times New Roman"/>
              </a:rPr>
              <a:t> </a:t>
            </a:r>
            <a:r>
              <a:rPr sz="2600" b="1" dirty="0">
                <a:solidFill>
                  <a:srgbClr val="FFFFFF"/>
                </a:solidFill>
                <a:latin typeface="Times New Roman"/>
                <a:cs typeface="Times New Roman"/>
              </a:rPr>
              <a:t>KH</a:t>
            </a:r>
            <a:endParaRPr sz="2600" dirty="0">
              <a:latin typeface="Times New Roman"/>
              <a:cs typeface="Times New Roman"/>
            </a:endParaRPr>
          </a:p>
          <a:p>
            <a:pPr marL="12700" marR="5080">
              <a:lnSpc>
                <a:spcPct val="150000"/>
              </a:lnSpc>
              <a:spcBef>
                <a:spcPts val="1170"/>
              </a:spcBef>
            </a:pPr>
            <a:r>
              <a:rPr sz="2200" spc="-5" dirty="0">
                <a:latin typeface="Times New Roman"/>
                <a:cs typeface="Times New Roman"/>
              </a:rPr>
              <a:t>Làm cho </a:t>
            </a:r>
            <a:r>
              <a:rPr sz="2200" spc="-10" dirty="0">
                <a:latin typeface="Times New Roman"/>
                <a:cs typeface="Times New Roman"/>
              </a:rPr>
              <a:t>sản </a:t>
            </a:r>
            <a:r>
              <a:rPr sz="2200" spc="-5" dirty="0">
                <a:latin typeface="Times New Roman"/>
                <a:cs typeface="Times New Roman"/>
              </a:rPr>
              <a:t>phẩm dịch </a:t>
            </a:r>
            <a:r>
              <a:rPr sz="2200" dirty="0">
                <a:latin typeface="Times New Roman"/>
                <a:cs typeface="Times New Roman"/>
              </a:rPr>
              <a:t>vụ </a:t>
            </a:r>
            <a:r>
              <a:rPr sz="2200" spc="-5" dirty="0" err="1">
                <a:latin typeface="Times New Roman"/>
                <a:cs typeface="Times New Roman"/>
              </a:rPr>
              <a:t>ngân</a:t>
            </a:r>
            <a:r>
              <a:rPr sz="2200" spc="-5" dirty="0">
                <a:latin typeface="Times New Roman"/>
                <a:cs typeface="Times New Roman"/>
              </a:rPr>
              <a:t> hàng trở nên hấp dãn, có sự khác biệt,  đem lại nhiều tiện ích, đáp ứng nhu cầu đa dạng, đổi </a:t>
            </a:r>
            <a:r>
              <a:rPr sz="2200" spc="-10" dirty="0">
                <a:latin typeface="Times New Roman"/>
                <a:cs typeface="Times New Roman"/>
              </a:rPr>
              <a:t>mới </a:t>
            </a:r>
            <a:r>
              <a:rPr sz="2200" spc="-5" dirty="0">
                <a:latin typeface="Times New Roman"/>
                <a:cs typeface="Times New Roman"/>
              </a:rPr>
              <a:t>và ngày càng </a:t>
            </a:r>
            <a:r>
              <a:rPr sz="2200" spc="-10" dirty="0">
                <a:latin typeface="Times New Roman"/>
                <a:cs typeface="Times New Roman"/>
              </a:rPr>
              <a:t>cao  </a:t>
            </a:r>
            <a:r>
              <a:rPr sz="2200" spc="-5" dirty="0">
                <a:latin typeface="Times New Roman"/>
                <a:cs typeface="Times New Roman"/>
              </a:rPr>
              <a:t>của khách hàng, tạo lợi thế trong cạnh</a:t>
            </a:r>
            <a:r>
              <a:rPr sz="2200" spc="50" dirty="0">
                <a:latin typeface="Times New Roman"/>
                <a:cs typeface="Times New Roman"/>
              </a:rPr>
              <a:t> </a:t>
            </a:r>
            <a:r>
              <a:rPr sz="2200" spc="-5" dirty="0">
                <a:latin typeface="Times New Roman"/>
                <a:cs typeface="Times New Roman"/>
              </a:rPr>
              <a:t>tranh</a:t>
            </a:r>
            <a:endParaRPr sz="2200" dirty="0">
              <a:latin typeface="Times New Roman"/>
              <a:cs typeface="Times New Roman"/>
            </a:endParaRPr>
          </a:p>
        </p:txBody>
      </p:sp>
      <p:sp>
        <p:nvSpPr>
          <p:cNvPr id="5" name="object 5"/>
          <p:cNvSpPr txBox="1">
            <a:spLocks noGrp="1"/>
          </p:cNvSpPr>
          <p:nvPr>
            <p:ph type="title"/>
          </p:nvPr>
        </p:nvSpPr>
        <p:spPr>
          <a:xfrm>
            <a:off x="821842" y="660959"/>
            <a:ext cx="7499350" cy="412292"/>
          </a:xfrm>
          <a:prstGeom prst="rect">
            <a:avLst/>
          </a:prstGeom>
        </p:spPr>
        <p:txBody>
          <a:bodyPr vert="horz" wrap="square" lIns="0" tIns="12065" rIns="0" bIns="0" rtlCol="0">
            <a:spAutoFit/>
          </a:bodyPr>
          <a:lstStyle/>
          <a:p>
            <a:pPr marL="12700">
              <a:lnSpc>
                <a:spcPct val="100000"/>
              </a:lnSpc>
              <a:spcBef>
                <a:spcPts val="95"/>
              </a:spcBef>
            </a:pPr>
            <a:r>
              <a:rPr spc="-5" dirty="0">
                <a:latin typeface="Times New Roman" panose="02020603050405020304" pitchFamily="18" charset="0"/>
                <a:cs typeface="Times New Roman" panose="02020603050405020304" pitchFamily="18" charset="0"/>
              </a:rPr>
              <a:t>1.3 Chức năng bộ phận</a:t>
            </a:r>
            <a:r>
              <a:rPr spc="10" dirty="0">
                <a:latin typeface="Times New Roman" panose="02020603050405020304" pitchFamily="18" charset="0"/>
                <a:cs typeface="Times New Roman" panose="02020603050405020304" pitchFamily="18" charset="0"/>
              </a:rPr>
              <a:t> </a:t>
            </a:r>
            <a:r>
              <a:rPr spc="-5" dirty="0">
                <a:latin typeface="Times New Roman" panose="02020603050405020304" pitchFamily="18" charset="0"/>
                <a:cs typeface="Times New Roman" panose="02020603050405020304" pitchFamily="18" charset="0"/>
              </a:rPr>
              <a:t>Marketing</a:t>
            </a:r>
          </a:p>
        </p:txBody>
      </p:sp>
      <p:sp>
        <p:nvSpPr>
          <p:cNvPr id="6" name="object 6"/>
          <p:cNvSpPr/>
          <p:nvPr/>
        </p:nvSpPr>
        <p:spPr>
          <a:xfrm>
            <a:off x="304800" y="5029200"/>
            <a:ext cx="8641080" cy="1318895"/>
          </a:xfrm>
          <a:custGeom>
            <a:avLst/>
            <a:gdLst/>
            <a:ahLst/>
            <a:cxnLst/>
            <a:rect l="l" t="t" r="r" b="b"/>
            <a:pathLst>
              <a:path w="8641080" h="1318895">
                <a:moveTo>
                  <a:pt x="0" y="1318475"/>
                </a:moveTo>
                <a:lnTo>
                  <a:pt x="8640953" y="1318475"/>
                </a:lnTo>
                <a:lnTo>
                  <a:pt x="8640953" y="0"/>
                </a:lnTo>
                <a:lnTo>
                  <a:pt x="0" y="0"/>
                </a:lnTo>
                <a:lnTo>
                  <a:pt x="0" y="1318475"/>
                </a:lnTo>
                <a:close/>
              </a:path>
            </a:pathLst>
          </a:custGeom>
          <a:solidFill>
            <a:srgbClr val="FFFFCC"/>
          </a:solidFill>
        </p:spPr>
        <p:txBody>
          <a:bodyPr wrap="square" lIns="0" tIns="0" rIns="0" bIns="0" rtlCol="0"/>
          <a:lstStyle/>
          <a:p>
            <a:endParaRPr/>
          </a:p>
        </p:txBody>
      </p:sp>
      <p:sp>
        <p:nvSpPr>
          <p:cNvPr id="7" name="object 7"/>
          <p:cNvSpPr txBox="1"/>
          <p:nvPr/>
        </p:nvSpPr>
        <p:spPr>
          <a:xfrm>
            <a:off x="304800" y="4990369"/>
            <a:ext cx="8641080" cy="1031875"/>
          </a:xfrm>
          <a:prstGeom prst="rect">
            <a:avLst/>
          </a:prstGeom>
        </p:spPr>
        <p:txBody>
          <a:bodyPr vert="horz" wrap="square" lIns="0" tIns="180340" rIns="0" bIns="0" rtlCol="0">
            <a:spAutoFit/>
          </a:bodyPr>
          <a:lstStyle/>
          <a:p>
            <a:pPr marL="90805">
              <a:lnSpc>
                <a:spcPct val="100000"/>
              </a:lnSpc>
              <a:spcBef>
                <a:spcPts val="1420"/>
              </a:spcBef>
            </a:pPr>
            <a:r>
              <a:rPr sz="2200" spc="-5" dirty="0">
                <a:latin typeface="Times New Roman"/>
                <a:cs typeface="Times New Roman"/>
              </a:rPr>
              <a:t>Là toàn bộ quá trình tổ chức để </a:t>
            </a:r>
            <a:r>
              <a:rPr sz="2200" spc="5" dirty="0">
                <a:latin typeface="Times New Roman"/>
                <a:cs typeface="Times New Roman"/>
              </a:rPr>
              <a:t>đa </a:t>
            </a:r>
            <a:r>
              <a:rPr sz="2200" spc="-10" dirty="0">
                <a:latin typeface="Times New Roman"/>
                <a:cs typeface="Times New Roman"/>
              </a:rPr>
              <a:t>sản </a:t>
            </a:r>
            <a:r>
              <a:rPr sz="2200" spc="-5" dirty="0">
                <a:latin typeface="Times New Roman"/>
                <a:cs typeface="Times New Roman"/>
              </a:rPr>
              <a:t>phẩm dịch </a:t>
            </a:r>
            <a:r>
              <a:rPr sz="2200" dirty="0">
                <a:latin typeface="Times New Roman"/>
                <a:cs typeface="Times New Roman"/>
              </a:rPr>
              <a:t>vụ </a:t>
            </a:r>
            <a:r>
              <a:rPr sz="2200" spc="-5" dirty="0">
                <a:latin typeface="Times New Roman"/>
                <a:cs typeface="Times New Roman"/>
              </a:rPr>
              <a:t>của </a:t>
            </a:r>
            <a:r>
              <a:rPr sz="2200" spc="-5" dirty="0" err="1">
                <a:latin typeface="Times New Roman"/>
                <a:cs typeface="Times New Roman"/>
              </a:rPr>
              <a:t>ngân</a:t>
            </a:r>
            <a:r>
              <a:rPr sz="2200" spc="-5" dirty="0">
                <a:latin typeface="Times New Roman"/>
                <a:cs typeface="Times New Roman"/>
              </a:rPr>
              <a:t> hàng đến</a:t>
            </a:r>
            <a:r>
              <a:rPr sz="2200" spc="145" dirty="0">
                <a:latin typeface="Times New Roman"/>
                <a:cs typeface="Times New Roman"/>
              </a:rPr>
              <a:t> </a:t>
            </a:r>
            <a:r>
              <a:rPr sz="2200" spc="-5" dirty="0">
                <a:latin typeface="Times New Roman"/>
                <a:cs typeface="Times New Roman"/>
              </a:rPr>
              <a:t>với</a:t>
            </a:r>
            <a:endParaRPr sz="2200" dirty="0">
              <a:latin typeface="Times New Roman"/>
              <a:cs typeface="Times New Roman"/>
            </a:endParaRPr>
          </a:p>
          <a:p>
            <a:pPr marL="90805">
              <a:lnSpc>
                <a:spcPct val="100000"/>
              </a:lnSpc>
              <a:spcBef>
                <a:spcPts val="1320"/>
              </a:spcBef>
            </a:pPr>
            <a:r>
              <a:rPr sz="2200" spc="-5" dirty="0">
                <a:latin typeface="Times New Roman"/>
                <a:cs typeface="Times New Roman"/>
              </a:rPr>
              <a:t>các </a:t>
            </a:r>
            <a:r>
              <a:rPr sz="2200" dirty="0">
                <a:latin typeface="Times New Roman"/>
                <a:cs typeface="Times New Roman"/>
              </a:rPr>
              <a:t>nhóm </a:t>
            </a:r>
            <a:r>
              <a:rPr sz="2200" spc="-5" dirty="0">
                <a:latin typeface="Times New Roman"/>
                <a:cs typeface="Times New Roman"/>
              </a:rPr>
              <a:t>khách hàng đã chọn </a:t>
            </a:r>
            <a:r>
              <a:rPr sz="2200" spc="-10" dirty="0">
                <a:latin typeface="Times New Roman"/>
                <a:cs typeface="Times New Roman"/>
              </a:rPr>
              <a:t>mà Marketing </a:t>
            </a:r>
            <a:r>
              <a:rPr sz="2200" spc="-5" dirty="0">
                <a:latin typeface="Times New Roman"/>
                <a:cs typeface="Times New Roman"/>
              </a:rPr>
              <a:t>phải đảm</a:t>
            </a:r>
            <a:r>
              <a:rPr sz="2200" spc="55" dirty="0">
                <a:latin typeface="Times New Roman"/>
                <a:cs typeface="Times New Roman"/>
              </a:rPr>
              <a:t> </a:t>
            </a:r>
            <a:r>
              <a:rPr sz="2200" spc="-5" dirty="0">
                <a:latin typeface="Times New Roman"/>
                <a:cs typeface="Times New Roman"/>
              </a:rPr>
              <a:t>nhiệm.</a:t>
            </a:r>
            <a:endParaRPr sz="2200" dirty="0">
              <a:latin typeface="Times New Roman"/>
              <a:cs typeface="Times New Roman"/>
            </a:endParaRPr>
          </a:p>
        </p:txBody>
      </p:sp>
      <p:sp>
        <p:nvSpPr>
          <p:cNvPr id="8" name="object 8"/>
          <p:cNvSpPr txBox="1"/>
          <p:nvPr/>
        </p:nvSpPr>
        <p:spPr>
          <a:xfrm>
            <a:off x="304800" y="4357370"/>
            <a:ext cx="8641080" cy="671830"/>
          </a:xfrm>
          <a:prstGeom prst="rect">
            <a:avLst/>
          </a:prstGeom>
          <a:solidFill>
            <a:srgbClr val="393D85"/>
          </a:solidFill>
        </p:spPr>
        <p:txBody>
          <a:bodyPr vert="horz" wrap="square" lIns="0" tIns="106680" rIns="0" bIns="0" rtlCol="0">
            <a:spAutoFit/>
          </a:bodyPr>
          <a:lstStyle/>
          <a:p>
            <a:pPr marL="102870">
              <a:lnSpc>
                <a:spcPct val="100000"/>
              </a:lnSpc>
              <a:spcBef>
                <a:spcPts val="840"/>
              </a:spcBef>
            </a:pPr>
            <a:r>
              <a:rPr sz="2600" b="1" spc="-5" dirty="0">
                <a:solidFill>
                  <a:srgbClr val="FFFFFF"/>
                </a:solidFill>
                <a:latin typeface="Times New Roman"/>
                <a:cs typeface="Times New Roman"/>
              </a:rPr>
              <a:t>Chức </a:t>
            </a:r>
            <a:r>
              <a:rPr sz="2600" b="1" dirty="0">
                <a:solidFill>
                  <a:srgbClr val="FFFFFF"/>
                </a:solidFill>
                <a:latin typeface="Times New Roman"/>
                <a:cs typeface="Times New Roman"/>
              </a:rPr>
              <a:t>năng phân</a:t>
            </a:r>
            <a:r>
              <a:rPr sz="2600" b="1" spc="-25" dirty="0">
                <a:solidFill>
                  <a:srgbClr val="FFFFFF"/>
                </a:solidFill>
                <a:latin typeface="Times New Roman"/>
                <a:cs typeface="Times New Roman"/>
              </a:rPr>
              <a:t> </a:t>
            </a:r>
            <a:r>
              <a:rPr sz="2600" b="1" dirty="0">
                <a:solidFill>
                  <a:srgbClr val="FFFFFF"/>
                </a:solidFill>
                <a:latin typeface="Times New Roman"/>
                <a:cs typeface="Times New Roman"/>
              </a:rPr>
              <a:t>phối</a:t>
            </a:r>
            <a:endParaRPr sz="2600">
              <a:latin typeface="Times New Roman"/>
              <a:cs typeface="Times New Roman"/>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0233" y="2119629"/>
            <a:ext cx="8641080" cy="1842770"/>
          </a:xfrm>
          <a:custGeom>
            <a:avLst/>
            <a:gdLst/>
            <a:ahLst/>
            <a:cxnLst/>
            <a:rect l="l" t="t" r="r" b="b"/>
            <a:pathLst>
              <a:path w="8641080" h="1842770">
                <a:moveTo>
                  <a:pt x="0" y="1842770"/>
                </a:moveTo>
                <a:lnTo>
                  <a:pt x="8640953" y="1842770"/>
                </a:lnTo>
                <a:lnTo>
                  <a:pt x="8640953" y="0"/>
                </a:lnTo>
                <a:lnTo>
                  <a:pt x="0" y="0"/>
                </a:lnTo>
                <a:lnTo>
                  <a:pt x="0" y="1842770"/>
                </a:lnTo>
                <a:close/>
              </a:path>
            </a:pathLst>
          </a:custGeom>
          <a:solidFill>
            <a:srgbClr val="FFFFCC"/>
          </a:solidFill>
        </p:spPr>
        <p:txBody>
          <a:bodyPr wrap="square" lIns="0" tIns="0" rIns="0" bIns="0" rtlCol="0"/>
          <a:lstStyle/>
          <a:p>
            <a:endParaRPr/>
          </a:p>
        </p:txBody>
      </p:sp>
      <p:sp>
        <p:nvSpPr>
          <p:cNvPr id="3" name="object 3"/>
          <p:cNvSpPr/>
          <p:nvPr/>
        </p:nvSpPr>
        <p:spPr>
          <a:xfrm>
            <a:off x="302107" y="1447800"/>
            <a:ext cx="8629650" cy="671830"/>
          </a:xfrm>
          <a:custGeom>
            <a:avLst/>
            <a:gdLst/>
            <a:ahLst/>
            <a:cxnLst/>
            <a:rect l="l" t="t" r="r" b="b"/>
            <a:pathLst>
              <a:path w="8629650" h="671830">
                <a:moveTo>
                  <a:pt x="0" y="671829"/>
                </a:moveTo>
                <a:lnTo>
                  <a:pt x="8629142" y="671829"/>
                </a:lnTo>
                <a:lnTo>
                  <a:pt x="8629142" y="0"/>
                </a:lnTo>
                <a:lnTo>
                  <a:pt x="0" y="0"/>
                </a:lnTo>
                <a:lnTo>
                  <a:pt x="0" y="671829"/>
                </a:lnTo>
                <a:close/>
              </a:path>
            </a:pathLst>
          </a:custGeom>
          <a:solidFill>
            <a:srgbClr val="00664D"/>
          </a:solidFill>
        </p:spPr>
        <p:txBody>
          <a:bodyPr wrap="square" lIns="0" tIns="0" rIns="0" bIns="0" rtlCol="0"/>
          <a:lstStyle/>
          <a:p>
            <a:endParaRPr/>
          </a:p>
        </p:txBody>
      </p:sp>
      <p:sp>
        <p:nvSpPr>
          <p:cNvPr id="4" name="object 4"/>
          <p:cNvSpPr txBox="1"/>
          <p:nvPr/>
        </p:nvSpPr>
        <p:spPr>
          <a:xfrm>
            <a:off x="368909" y="1541145"/>
            <a:ext cx="8091805" cy="2079625"/>
          </a:xfrm>
          <a:prstGeom prst="rect">
            <a:avLst/>
          </a:prstGeom>
        </p:spPr>
        <p:txBody>
          <a:bodyPr vert="horz" wrap="square" lIns="0" tIns="13335" rIns="0" bIns="0" rtlCol="0">
            <a:spAutoFit/>
          </a:bodyPr>
          <a:lstStyle/>
          <a:p>
            <a:pPr marL="24130">
              <a:lnSpc>
                <a:spcPct val="100000"/>
              </a:lnSpc>
              <a:spcBef>
                <a:spcPts val="105"/>
              </a:spcBef>
            </a:pPr>
            <a:r>
              <a:rPr sz="2600" b="1" spc="-5" dirty="0">
                <a:solidFill>
                  <a:srgbClr val="FFFFFF"/>
                </a:solidFill>
                <a:latin typeface="Times New Roman"/>
                <a:cs typeface="Times New Roman"/>
              </a:rPr>
              <a:t>Chức </a:t>
            </a:r>
            <a:r>
              <a:rPr sz="2600" b="1" dirty="0">
                <a:solidFill>
                  <a:srgbClr val="FFFFFF"/>
                </a:solidFill>
                <a:latin typeface="Times New Roman"/>
                <a:cs typeface="Times New Roman"/>
              </a:rPr>
              <a:t>năng </a:t>
            </a:r>
            <a:r>
              <a:rPr sz="2600" b="1" spc="-5" dirty="0">
                <a:solidFill>
                  <a:srgbClr val="FFFFFF"/>
                </a:solidFill>
                <a:latin typeface="Times New Roman"/>
                <a:cs typeface="Times New Roman"/>
              </a:rPr>
              <a:t>tiêu</a:t>
            </a:r>
            <a:r>
              <a:rPr sz="2600" b="1" spc="-20" dirty="0">
                <a:solidFill>
                  <a:srgbClr val="FFFFFF"/>
                </a:solidFill>
                <a:latin typeface="Times New Roman"/>
                <a:cs typeface="Times New Roman"/>
              </a:rPr>
              <a:t> </a:t>
            </a:r>
            <a:r>
              <a:rPr sz="2600" b="1" dirty="0">
                <a:solidFill>
                  <a:srgbClr val="FFFFFF"/>
                </a:solidFill>
                <a:latin typeface="Times New Roman"/>
                <a:cs typeface="Times New Roman"/>
              </a:rPr>
              <a:t>thụ</a:t>
            </a:r>
            <a:endParaRPr sz="2600" dirty="0">
              <a:latin typeface="Times New Roman"/>
              <a:cs typeface="Times New Roman"/>
            </a:endParaRPr>
          </a:p>
          <a:p>
            <a:pPr marL="12700" marR="5080">
              <a:lnSpc>
                <a:spcPct val="150000"/>
              </a:lnSpc>
              <a:spcBef>
                <a:spcPts val="1170"/>
              </a:spcBef>
            </a:pPr>
            <a:r>
              <a:rPr sz="2200" spc="-25" dirty="0">
                <a:latin typeface="Times New Roman"/>
                <a:cs typeface="Times New Roman"/>
              </a:rPr>
              <a:t>Tiêu </a:t>
            </a:r>
            <a:r>
              <a:rPr sz="2200" spc="-5" dirty="0">
                <a:latin typeface="Times New Roman"/>
                <a:cs typeface="Times New Roman"/>
              </a:rPr>
              <a:t>thụ sản </a:t>
            </a:r>
            <a:r>
              <a:rPr sz="2200" dirty="0">
                <a:latin typeface="Times New Roman"/>
                <a:cs typeface="Times New Roman"/>
              </a:rPr>
              <a:t>phẩm </a:t>
            </a:r>
            <a:r>
              <a:rPr sz="2200" spc="-5" dirty="0">
                <a:latin typeface="Times New Roman"/>
                <a:cs typeface="Times New Roman"/>
              </a:rPr>
              <a:t>DV </a:t>
            </a:r>
            <a:r>
              <a:rPr sz="2200" spc="-5" dirty="0" err="1">
                <a:latin typeface="Times New Roman"/>
                <a:cs typeface="Times New Roman"/>
              </a:rPr>
              <a:t>ngân</a:t>
            </a:r>
            <a:r>
              <a:rPr sz="2200" spc="-5" dirty="0">
                <a:latin typeface="Times New Roman"/>
                <a:cs typeface="Times New Roman"/>
              </a:rPr>
              <a:t> </a:t>
            </a:r>
            <a:r>
              <a:rPr sz="2200" dirty="0">
                <a:latin typeface="Times New Roman"/>
                <a:cs typeface="Times New Roman"/>
              </a:rPr>
              <a:t>hàng </a:t>
            </a:r>
            <a:r>
              <a:rPr sz="2200" spc="-5" dirty="0">
                <a:latin typeface="Times New Roman"/>
                <a:cs typeface="Times New Roman"/>
              </a:rPr>
              <a:t>phụ thuộc vào nhiều nhân tố, nhưng  quan trọng </a:t>
            </a:r>
            <a:r>
              <a:rPr sz="2200" dirty="0">
                <a:latin typeface="Times New Roman"/>
                <a:cs typeface="Times New Roman"/>
              </a:rPr>
              <a:t>nhất </a:t>
            </a:r>
            <a:r>
              <a:rPr sz="2200" spc="-5" dirty="0">
                <a:latin typeface="Times New Roman"/>
                <a:cs typeface="Times New Roman"/>
              </a:rPr>
              <a:t>là chất lượng </a:t>
            </a:r>
            <a:r>
              <a:rPr sz="2200" spc="-10" dirty="0">
                <a:latin typeface="Times New Roman"/>
                <a:cs typeface="Times New Roman"/>
              </a:rPr>
              <a:t>sản </a:t>
            </a:r>
            <a:r>
              <a:rPr sz="2200" dirty="0">
                <a:latin typeface="Times New Roman"/>
                <a:cs typeface="Times New Roman"/>
              </a:rPr>
              <a:t>phẩm </a:t>
            </a:r>
            <a:r>
              <a:rPr sz="2200" spc="-100" dirty="0">
                <a:latin typeface="Times New Roman"/>
                <a:cs typeface="Times New Roman"/>
              </a:rPr>
              <a:t>DV, </a:t>
            </a:r>
            <a:r>
              <a:rPr sz="2200" spc="-5" dirty="0">
                <a:latin typeface="Times New Roman"/>
                <a:cs typeface="Times New Roman"/>
              </a:rPr>
              <a:t>sự hợp lý </a:t>
            </a:r>
            <a:r>
              <a:rPr sz="2200" dirty="0">
                <a:latin typeface="Times New Roman"/>
                <a:cs typeface="Times New Roman"/>
              </a:rPr>
              <a:t>về </a:t>
            </a:r>
            <a:r>
              <a:rPr sz="2200" spc="-5" dirty="0">
                <a:latin typeface="Times New Roman"/>
                <a:cs typeface="Times New Roman"/>
              </a:rPr>
              <a:t>giá và trình </a:t>
            </a:r>
            <a:r>
              <a:rPr sz="2200" dirty="0">
                <a:latin typeface="Times New Roman"/>
                <a:cs typeface="Times New Roman"/>
              </a:rPr>
              <a:t>độ  </a:t>
            </a:r>
            <a:r>
              <a:rPr sz="2200" spc="-5" dirty="0">
                <a:latin typeface="Times New Roman"/>
                <a:cs typeface="Times New Roman"/>
              </a:rPr>
              <a:t>của </a:t>
            </a:r>
            <a:r>
              <a:rPr sz="2200" spc="-10" dirty="0">
                <a:latin typeface="Times New Roman"/>
                <a:cs typeface="Times New Roman"/>
              </a:rPr>
              <a:t>các </a:t>
            </a:r>
            <a:r>
              <a:rPr sz="2200" spc="-5" dirty="0">
                <a:latin typeface="Times New Roman"/>
                <a:cs typeface="Times New Roman"/>
              </a:rPr>
              <a:t>NV giao dịch trực</a:t>
            </a:r>
            <a:r>
              <a:rPr sz="2200" spc="-15" dirty="0">
                <a:latin typeface="Times New Roman"/>
                <a:cs typeface="Times New Roman"/>
              </a:rPr>
              <a:t> </a:t>
            </a:r>
            <a:r>
              <a:rPr sz="2200" spc="-5" dirty="0">
                <a:latin typeface="Times New Roman"/>
                <a:cs typeface="Times New Roman"/>
              </a:rPr>
              <a:t>tiếp</a:t>
            </a:r>
            <a:endParaRPr sz="2200" dirty="0">
              <a:latin typeface="Times New Roman"/>
              <a:cs typeface="Times New Roman"/>
            </a:endParaRPr>
          </a:p>
        </p:txBody>
      </p:sp>
      <p:sp>
        <p:nvSpPr>
          <p:cNvPr id="5" name="object 5"/>
          <p:cNvSpPr txBox="1">
            <a:spLocks noGrp="1"/>
          </p:cNvSpPr>
          <p:nvPr>
            <p:ph type="title"/>
          </p:nvPr>
        </p:nvSpPr>
        <p:spPr>
          <a:xfrm>
            <a:off x="821842" y="660959"/>
            <a:ext cx="7499350" cy="412292"/>
          </a:xfrm>
          <a:prstGeom prst="rect">
            <a:avLst/>
          </a:prstGeom>
        </p:spPr>
        <p:txBody>
          <a:bodyPr vert="horz" wrap="square" lIns="0" tIns="12065" rIns="0" bIns="0" rtlCol="0">
            <a:spAutoFit/>
          </a:bodyPr>
          <a:lstStyle/>
          <a:p>
            <a:pPr marL="12700">
              <a:lnSpc>
                <a:spcPct val="100000"/>
              </a:lnSpc>
              <a:spcBef>
                <a:spcPts val="95"/>
              </a:spcBef>
            </a:pPr>
            <a:r>
              <a:rPr spc="-5" dirty="0">
                <a:latin typeface="Times New Roman" panose="02020603050405020304" pitchFamily="18" charset="0"/>
                <a:cs typeface="Times New Roman" panose="02020603050405020304" pitchFamily="18" charset="0"/>
              </a:rPr>
              <a:t>1.3 Chức năng bộ phận</a:t>
            </a:r>
            <a:r>
              <a:rPr spc="10" dirty="0">
                <a:latin typeface="Times New Roman" panose="02020603050405020304" pitchFamily="18" charset="0"/>
                <a:cs typeface="Times New Roman" panose="02020603050405020304" pitchFamily="18" charset="0"/>
              </a:rPr>
              <a:t> </a:t>
            </a:r>
            <a:r>
              <a:rPr spc="-5" dirty="0">
                <a:latin typeface="Times New Roman" panose="02020603050405020304" pitchFamily="18" charset="0"/>
                <a:cs typeface="Times New Roman" panose="02020603050405020304" pitchFamily="18" charset="0"/>
              </a:rPr>
              <a:t>Marketing</a:t>
            </a:r>
          </a:p>
        </p:txBody>
      </p:sp>
      <p:sp>
        <p:nvSpPr>
          <p:cNvPr id="6" name="object 6"/>
          <p:cNvSpPr/>
          <p:nvPr/>
        </p:nvSpPr>
        <p:spPr>
          <a:xfrm>
            <a:off x="304800" y="4876800"/>
            <a:ext cx="8641080" cy="1623695"/>
          </a:xfrm>
          <a:custGeom>
            <a:avLst/>
            <a:gdLst/>
            <a:ahLst/>
            <a:cxnLst/>
            <a:rect l="l" t="t" r="r" b="b"/>
            <a:pathLst>
              <a:path w="8641080" h="1623695">
                <a:moveTo>
                  <a:pt x="0" y="1623275"/>
                </a:moveTo>
                <a:lnTo>
                  <a:pt x="8640953" y="1623275"/>
                </a:lnTo>
                <a:lnTo>
                  <a:pt x="8640953" y="0"/>
                </a:lnTo>
                <a:lnTo>
                  <a:pt x="0" y="0"/>
                </a:lnTo>
                <a:lnTo>
                  <a:pt x="0" y="1623275"/>
                </a:lnTo>
                <a:close/>
              </a:path>
            </a:pathLst>
          </a:custGeom>
          <a:solidFill>
            <a:srgbClr val="FFFFCC"/>
          </a:solidFill>
        </p:spPr>
        <p:txBody>
          <a:bodyPr wrap="square" lIns="0" tIns="0" rIns="0" bIns="0" rtlCol="0"/>
          <a:lstStyle/>
          <a:p>
            <a:endParaRPr/>
          </a:p>
        </p:txBody>
      </p:sp>
      <p:sp>
        <p:nvSpPr>
          <p:cNvPr id="7" name="object 7"/>
          <p:cNvSpPr/>
          <p:nvPr/>
        </p:nvSpPr>
        <p:spPr>
          <a:xfrm>
            <a:off x="316674" y="4204970"/>
            <a:ext cx="8629650" cy="671830"/>
          </a:xfrm>
          <a:custGeom>
            <a:avLst/>
            <a:gdLst/>
            <a:ahLst/>
            <a:cxnLst/>
            <a:rect l="l" t="t" r="r" b="b"/>
            <a:pathLst>
              <a:path w="8629650" h="671829">
                <a:moveTo>
                  <a:pt x="0" y="671829"/>
                </a:moveTo>
                <a:lnTo>
                  <a:pt x="8629142" y="671829"/>
                </a:lnTo>
                <a:lnTo>
                  <a:pt x="8629142" y="0"/>
                </a:lnTo>
                <a:lnTo>
                  <a:pt x="0" y="0"/>
                </a:lnTo>
                <a:lnTo>
                  <a:pt x="0" y="671829"/>
                </a:lnTo>
                <a:close/>
              </a:path>
            </a:pathLst>
          </a:custGeom>
          <a:solidFill>
            <a:srgbClr val="A11E34"/>
          </a:solidFill>
        </p:spPr>
        <p:txBody>
          <a:bodyPr wrap="square" lIns="0" tIns="0" rIns="0" bIns="0" rtlCol="0"/>
          <a:lstStyle/>
          <a:p>
            <a:endParaRPr/>
          </a:p>
        </p:txBody>
      </p:sp>
      <p:sp>
        <p:nvSpPr>
          <p:cNvPr id="8" name="object 8"/>
          <p:cNvSpPr txBox="1"/>
          <p:nvPr/>
        </p:nvSpPr>
        <p:spPr>
          <a:xfrm>
            <a:off x="383540" y="4298950"/>
            <a:ext cx="8143240" cy="2051050"/>
          </a:xfrm>
          <a:prstGeom prst="rect">
            <a:avLst/>
          </a:prstGeom>
        </p:spPr>
        <p:txBody>
          <a:bodyPr vert="horz" wrap="square" lIns="0" tIns="12700" rIns="0" bIns="0" rtlCol="0">
            <a:spAutoFit/>
          </a:bodyPr>
          <a:lstStyle/>
          <a:p>
            <a:pPr marL="24130">
              <a:lnSpc>
                <a:spcPct val="100000"/>
              </a:lnSpc>
              <a:spcBef>
                <a:spcPts val="100"/>
              </a:spcBef>
            </a:pPr>
            <a:r>
              <a:rPr sz="2600" b="1" spc="-5" dirty="0">
                <a:solidFill>
                  <a:srgbClr val="FFFFFF"/>
                </a:solidFill>
                <a:latin typeface="Times New Roman"/>
                <a:cs typeface="Times New Roman"/>
              </a:rPr>
              <a:t>Chức </a:t>
            </a:r>
            <a:r>
              <a:rPr sz="2600" b="1" dirty="0">
                <a:solidFill>
                  <a:srgbClr val="FFFFFF"/>
                </a:solidFill>
                <a:latin typeface="Times New Roman"/>
                <a:cs typeface="Times New Roman"/>
              </a:rPr>
              <a:t>năng yểm</a:t>
            </a:r>
            <a:r>
              <a:rPr sz="2600" b="1" spc="-45" dirty="0">
                <a:solidFill>
                  <a:srgbClr val="FFFFFF"/>
                </a:solidFill>
                <a:latin typeface="Times New Roman"/>
                <a:cs typeface="Times New Roman"/>
              </a:rPr>
              <a:t> </a:t>
            </a:r>
            <a:r>
              <a:rPr sz="2600" b="1" dirty="0">
                <a:solidFill>
                  <a:srgbClr val="FFFFFF"/>
                </a:solidFill>
                <a:latin typeface="Times New Roman"/>
                <a:cs typeface="Times New Roman"/>
              </a:rPr>
              <a:t>trợ</a:t>
            </a:r>
            <a:endParaRPr sz="2600" dirty="0">
              <a:latin typeface="Times New Roman"/>
              <a:cs typeface="Times New Roman"/>
            </a:endParaRPr>
          </a:p>
          <a:p>
            <a:pPr marL="12700" marR="5080">
              <a:lnSpc>
                <a:spcPct val="150100"/>
              </a:lnSpc>
              <a:spcBef>
                <a:spcPts val="940"/>
              </a:spcBef>
            </a:pPr>
            <a:r>
              <a:rPr sz="2200" spc="-5" dirty="0">
                <a:latin typeface="Times New Roman"/>
                <a:cs typeface="Times New Roman"/>
              </a:rPr>
              <a:t>Chức năng </a:t>
            </a:r>
            <a:r>
              <a:rPr sz="2200" dirty="0">
                <a:latin typeface="Times New Roman"/>
                <a:cs typeface="Times New Roman"/>
              </a:rPr>
              <a:t>yểm </a:t>
            </a:r>
            <a:r>
              <a:rPr sz="2200" spc="-5" dirty="0">
                <a:latin typeface="Times New Roman"/>
                <a:cs typeface="Times New Roman"/>
              </a:rPr>
              <a:t>trợ là chức năng </a:t>
            </a:r>
            <a:r>
              <a:rPr sz="2200" dirty="0">
                <a:latin typeface="Times New Roman"/>
                <a:cs typeface="Times New Roman"/>
              </a:rPr>
              <a:t>hô </a:t>
            </a:r>
            <a:r>
              <a:rPr sz="2200" spc="-5" dirty="0">
                <a:latin typeface="Times New Roman"/>
                <a:cs typeface="Times New Roman"/>
              </a:rPr>
              <a:t>trợ tạo điều kiện thuận lợi cho việc  thực hiện tốt 3 chức năng trên và đảm bảo sự an toàn của </a:t>
            </a:r>
            <a:r>
              <a:rPr sz="2200" dirty="0">
                <a:latin typeface="Times New Roman"/>
                <a:cs typeface="Times New Roman"/>
              </a:rPr>
              <a:t>hoạt động </a:t>
            </a:r>
            <a:r>
              <a:rPr sz="2200" spc="-5" dirty="0">
                <a:latin typeface="Times New Roman"/>
                <a:cs typeface="Times New Roman"/>
              </a:rPr>
              <a:t>kinh  doanh </a:t>
            </a:r>
            <a:r>
              <a:rPr sz="2200" spc="-5" dirty="0" err="1">
                <a:latin typeface="Times New Roman"/>
                <a:cs typeface="Times New Roman"/>
              </a:rPr>
              <a:t>ngân</a:t>
            </a:r>
            <a:r>
              <a:rPr sz="2200" spc="-5" dirty="0">
                <a:latin typeface="Times New Roman"/>
                <a:cs typeface="Times New Roman"/>
              </a:rPr>
              <a:t> </a:t>
            </a:r>
            <a:r>
              <a:rPr sz="2200" dirty="0">
                <a:latin typeface="Times New Roman"/>
                <a:cs typeface="Times New Roman"/>
              </a:rPr>
              <a:t>hàng</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7445" y="651612"/>
            <a:ext cx="7676515" cy="412292"/>
          </a:xfrm>
          <a:prstGeom prst="rect">
            <a:avLst/>
          </a:prstGeom>
        </p:spPr>
        <p:txBody>
          <a:bodyPr vert="horz" wrap="square" lIns="0" tIns="12065" rIns="0" bIns="0" rtlCol="0">
            <a:spAutoFit/>
          </a:bodyPr>
          <a:lstStyle/>
          <a:p>
            <a:pPr marL="12700">
              <a:lnSpc>
                <a:spcPct val="100000"/>
              </a:lnSpc>
              <a:spcBef>
                <a:spcPts val="95"/>
              </a:spcBef>
            </a:pPr>
            <a:r>
              <a:rPr spc="-5" dirty="0">
                <a:latin typeface="Times New Roman" panose="02020603050405020304" pitchFamily="18" charset="0"/>
                <a:cs typeface="Times New Roman" panose="02020603050405020304" pitchFamily="18" charset="0"/>
              </a:rPr>
              <a:t>1.4 </a:t>
            </a:r>
            <a:r>
              <a:rPr spc="-10" dirty="0">
                <a:latin typeface="Times New Roman" panose="02020603050405020304" pitchFamily="18" charset="0"/>
                <a:cs typeface="Times New Roman" panose="02020603050405020304" pitchFamily="18" charset="0"/>
              </a:rPr>
              <a:t>Đặc </a:t>
            </a:r>
            <a:r>
              <a:rPr spc="-5" dirty="0">
                <a:latin typeface="Times New Roman" panose="02020603050405020304" pitchFamily="18" charset="0"/>
                <a:cs typeface="Times New Roman" panose="02020603050405020304" pitchFamily="18" charset="0"/>
              </a:rPr>
              <a:t>điểm Marketing </a:t>
            </a:r>
            <a:r>
              <a:rPr spc="-5" dirty="0" err="1">
                <a:latin typeface="Times New Roman" panose="02020603050405020304" pitchFamily="18" charset="0"/>
                <a:cs typeface="Times New Roman" panose="02020603050405020304" pitchFamily="18" charset="0"/>
              </a:rPr>
              <a:t>ngân</a:t>
            </a:r>
            <a:r>
              <a:rPr spc="80" dirty="0">
                <a:latin typeface="Times New Roman" panose="02020603050405020304" pitchFamily="18" charset="0"/>
                <a:cs typeface="Times New Roman" panose="02020603050405020304" pitchFamily="18" charset="0"/>
              </a:rPr>
              <a:t> </a:t>
            </a:r>
            <a:r>
              <a:rPr spc="-10" dirty="0">
                <a:latin typeface="Times New Roman" panose="02020603050405020304" pitchFamily="18" charset="0"/>
                <a:cs typeface="Times New Roman" panose="02020603050405020304" pitchFamily="18" charset="0"/>
              </a:rPr>
              <a:t>hàng</a:t>
            </a:r>
          </a:p>
        </p:txBody>
      </p:sp>
      <p:sp>
        <p:nvSpPr>
          <p:cNvPr id="3" name="object 3"/>
          <p:cNvSpPr txBox="1"/>
          <p:nvPr/>
        </p:nvSpPr>
        <p:spPr>
          <a:xfrm>
            <a:off x="840739" y="1793494"/>
            <a:ext cx="7465061" cy="2372995"/>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FF0000"/>
                </a:solidFill>
                <a:latin typeface="Times New Roman"/>
                <a:cs typeface="Times New Roman"/>
              </a:rPr>
              <a:t>Những </a:t>
            </a:r>
            <a:r>
              <a:rPr sz="3600" b="1" dirty="0">
                <a:solidFill>
                  <a:srgbClr val="FF0000"/>
                </a:solidFill>
                <a:latin typeface="Times New Roman"/>
                <a:cs typeface="Times New Roman"/>
              </a:rPr>
              <a:t>đặc </a:t>
            </a:r>
            <a:r>
              <a:rPr sz="3600" b="1" spc="-5" dirty="0">
                <a:solidFill>
                  <a:srgbClr val="FF0000"/>
                </a:solidFill>
                <a:latin typeface="Times New Roman"/>
                <a:cs typeface="Times New Roman"/>
              </a:rPr>
              <a:t>điểm </a:t>
            </a:r>
            <a:r>
              <a:rPr sz="3600" b="1" dirty="0">
                <a:solidFill>
                  <a:srgbClr val="FF0000"/>
                </a:solidFill>
                <a:latin typeface="Times New Roman"/>
                <a:cs typeface="Times New Roman"/>
              </a:rPr>
              <a:t>này bắt </a:t>
            </a:r>
            <a:r>
              <a:rPr sz="3600" b="1" spc="-5" dirty="0" err="1">
                <a:solidFill>
                  <a:srgbClr val="FF0000"/>
                </a:solidFill>
                <a:latin typeface="Times New Roman"/>
                <a:cs typeface="Times New Roman"/>
              </a:rPr>
              <a:t>nguồn</a:t>
            </a:r>
            <a:r>
              <a:rPr sz="3600" b="1" spc="340" dirty="0">
                <a:solidFill>
                  <a:srgbClr val="FF0000"/>
                </a:solidFill>
                <a:latin typeface="Times New Roman"/>
                <a:cs typeface="Times New Roman"/>
              </a:rPr>
              <a:t> </a:t>
            </a:r>
            <a:r>
              <a:rPr sz="3600" b="1" spc="-305" dirty="0" err="1" smtClean="0">
                <a:solidFill>
                  <a:srgbClr val="FF0000"/>
                </a:solidFill>
                <a:latin typeface="Times New Roman"/>
                <a:cs typeface="Times New Roman"/>
              </a:rPr>
              <a:t>t</a:t>
            </a:r>
            <a:r>
              <a:rPr lang="en-US" sz="3600" b="1" spc="-305" dirty="0" err="1" smtClean="0">
                <a:solidFill>
                  <a:srgbClr val="FF0000"/>
                </a:solidFill>
                <a:latin typeface="Times New Roman"/>
                <a:cs typeface="Times New Roman"/>
              </a:rPr>
              <a:t>ừ</a:t>
            </a:r>
            <a:r>
              <a:rPr sz="3600" b="1" spc="-305" dirty="0" smtClean="0">
                <a:solidFill>
                  <a:srgbClr val="FF0000"/>
                </a:solidFill>
                <a:latin typeface="Times New Roman"/>
                <a:cs typeface="Times New Roman"/>
              </a:rPr>
              <a:t>:</a:t>
            </a:r>
            <a:endParaRPr sz="3600" dirty="0">
              <a:latin typeface="Times New Roman"/>
              <a:cs typeface="Times New Roman"/>
            </a:endParaRPr>
          </a:p>
          <a:p>
            <a:pPr marL="377190" indent="-365125">
              <a:lnSpc>
                <a:spcPct val="100000"/>
              </a:lnSpc>
              <a:spcBef>
                <a:spcPts val="2760"/>
              </a:spcBef>
              <a:buSzPct val="97222"/>
              <a:buFont typeface="Wingdings"/>
              <a:buChar char=""/>
              <a:tabLst>
                <a:tab pos="377825" algn="l"/>
              </a:tabLst>
            </a:pPr>
            <a:r>
              <a:rPr sz="3600" dirty="0">
                <a:latin typeface="Times New Roman"/>
                <a:cs typeface="Times New Roman"/>
              </a:rPr>
              <a:t>Đặc </a:t>
            </a:r>
            <a:r>
              <a:rPr sz="3600" spc="-5" dirty="0">
                <a:latin typeface="Times New Roman"/>
                <a:cs typeface="Times New Roman"/>
              </a:rPr>
              <a:t>điểm </a:t>
            </a:r>
            <a:r>
              <a:rPr sz="3600" dirty="0">
                <a:latin typeface="Times New Roman"/>
                <a:cs typeface="Times New Roman"/>
              </a:rPr>
              <a:t>của marketing dịch</a:t>
            </a:r>
            <a:r>
              <a:rPr sz="3600" spc="-15" dirty="0">
                <a:latin typeface="Times New Roman"/>
                <a:cs typeface="Times New Roman"/>
              </a:rPr>
              <a:t> </a:t>
            </a:r>
            <a:r>
              <a:rPr sz="3600" dirty="0">
                <a:latin typeface="Times New Roman"/>
                <a:cs typeface="Times New Roman"/>
              </a:rPr>
              <a:t>vụ</a:t>
            </a:r>
          </a:p>
          <a:p>
            <a:pPr marL="377190" indent="-365125">
              <a:lnSpc>
                <a:spcPct val="100000"/>
              </a:lnSpc>
              <a:spcBef>
                <a:spcPts val="2765"/>
              </a:spcBef>
              <a:buSzPct val="97222"/>
              <a:buFont typeface="Wingdings"/>
              <a:buChar char=""/>
              <a:tabLst>
                <a:tab pos="377825" algn="l"/>
              </a:tabLst>
            </a:pPr>
            <a:r>
              <a:rPr sz="3600" dirty="0">
                <a:latin typeface="Times New Roman"/>
                <a:cs typeface="Times New Roman"/>
              </a:rPr>
              <a:t>Đặc </a:t>
            </a:r>
            <a:r>
              <a:rPr sz="3600" spc="-5" dirty="0">
                <a:latin typeface="Times New Roman"/>
                <a:cs typeface="Times New Roman"/>
              </a:rPr>
              <a:t>điểm </a:t>
            </a:r>
            <a:r>
              <a:rPr sz="3600" dirty="0">
                <a:latin typeface="Times New Roman"/>
                <a:cs typeface="Times New Roman"/>
              </a:rPr>
              <a:t>riêng của ngành </a:t>
            </a:r>
            <a:r>
              <a:rPr sz="3600" dirty="0" err="1">
                <a:latin typeface="Times New Roman"/>
                <a:cs typeface="Times New Roman"/>
              </a:rPr>
              <a:t>ngân</a:t>
            </a:r>
            <a:r>
              <a:rPr sz="3600" spc="-70" dirty="0">
                <a:latin typeface="Times New Roman"/>
                <a:cs typeface="Times New Roman"/>
              </a:rPr>
              <a:t> </a:t>
            </a:r>
            <a:r>
              <a:rPr sz="3600" dirty="0">
                <a:latin typeface="Times New Roman"/>
                <a:cs typeface="Times New Roman"/>
              </a:rPr>
              <a:t>hàng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0510" y="228600"/>
            <a:ext cx="6003290" cy="1367841"/>
          </a:xfrm>
          <a:prstGeom prst="rect">
            <a:avLst/>
          </a:prstGeom>
        </p:spPr>
        <p:txBody>
          <a:bodyPr vert="horz" wrap="square" lIns="0" tIns="13335" rIns="0" bIns="0" rtlCol="0">
            <a:noAutofit/>
          </a:bodyPr>
          <a:lstStyle/>
          <a:p>
            <a:pPr marL="12700">
              <a:lnSpc>
                <a:spcPct val="100000"/>
              </a:lnSpc>
              <a:spcBef>
                <a:spcPts val="105"/>
              </a:spcBef>
            </a:pPr>
            <a:r>
              <a:rPr sz="4400" dirty="0">
                <a:latin typeface="Times New Roman" panose="02020603050405020304" pitchFamily="18" charset="0"/>
                <a:cs typeface="Times New Roman" panose="02020603050405020304" pitchFamily="18" charset="0"/>
              </a:rPr>
              <a:t>ĐÁNH GIÁ </a:t>
            </a:r>
            <a:r>
              <a:rPr lang="en-US" sz="4400" dirty="0" smtClean="0">
                <a:latin typeface="Times New Roman" panose="02020603050405020304" pitchFamily="18" charset="0"/>
                <a:cs typeface="Times New Roman" panose="02020603050405020304" pitchFamily="18" charset="0"/>
              </a:rPr>
              <a:t/>
            </a:r>
            <a:br>
              <a:rPr lang="en-US" sz="4400" dirty="0" smtClean="0">
                <a:latin typeface="Times New Roman" panose="02020603050405020304" pitchFamily="18" charset="0"/>
                <a:cs typeface="Times New Roman" panose="02020603050405020304" pitchFamily="18" charset="0"/>
              </a:rPr>
            </a:br>
            <a:r>
              <a:rPr sz="4400" spc="-5" dirty="0" smtClean="0">
                <a:latin typeface="Times New Roman" panose="02020603050405020304" pitchFamily="18" charset="0"/>
                <a:cs typeface="Times New Roman" panose="02020603050405020304" pitchFamily="18" charset="0"/>
              </a:rPr>
              <a:t>HỌC</a:t>
            </a:r>
            <a:r>
              <a:rPr sz="4400" spc="-95" dirty="0" smtClean="0">
                <a:latin typeface="Times New Roman" panose="02020603050405020304" pitchFamily="18" charset="0"/>
                <a:cs typeface="Times New Roman" panose="02020603050405020304" pitchFamily="18" charset="0"/>
              </a:rPr>
              <a:t> </a:t>
            </a:r>
            <a:r>
              <a:rPr sz="4400" dirty="0">
                <a:latin typeface="Times New Roman" panose="02020603050405020304" pitchFamily="18" charset="0"/>
                <a:cs typeface="Times New Roman" panose="02020603050405020304" pitchFamily="18" charset="0"/>
              </a:rPr>
              <a:t>PHẦN</a:t>
            </a:r>
          </a:p>
        </p:txBody>
      </p:sp>
      <p:sp>
        <p:nvSpPr>
          <p:cNvPr id="3" name="object 3"/>
          <p:cNvSpPr txBox="1">
            <a:spLocks noGrp="1"/>
          </p:cNvSpPr>
          <p:nvPr>
            <p:ph idx="1"/>
          </p:nvPr>
        </p:nvSpPr>
        <p:spPr>
          <a:xfrm>
            <a:off x="609600" y="1752600"/>
            <a:ext cx="8001000" cy="4738477"/>
          </a:xfrm>
          <a:prstGeom prst="rect">
            <a:avLst/>
          </a:prstGeom>
        </p:spPr>
        <p:txBody>
          <a:bodyPr vert="horz" wrap="square" lIns="0" tIns="128270" rIns="0" bIns="0" rtlCol="0">
            <a:spAutoFit/>
          </a:bodyPr>
          <a:lstStyle/>
          <a:p>
            <a:pPr marL="357505" indent="-342900">
              <a:spcBef>
                <a:spcPts val="1010"/>
              </a:spcBef>
              <a:buFont typeface="Times New Roman"/>
              <a:buChar char="•"/>
              <a:tabLst>
                <a:tab pos="356870" algn="l"/>
                <a:tab pos="357505" algn="l"/>
              </a:tabLst>
            </a:pPr>
            <a:r>
              <a:rPr sz="2800" b="1" spc="-5" dirty="0">
                <a:latin typeface="Times New Roman" panose="02020603050405020304" pitchFamily="18" charset="0"/>
                <a:cs typeface="Times New Roman" panose="02020603050405020304" pitchFamily="18" charset="0"/>
              </a:rPr>
              <a:t>Điểm </a:t>
            </a:r>
            <a:r>
              <a:rPr sz="2800" b="1" dirty="0">
                <a:latin typeface="Times New Roman" panose="02020603050405020304" pitchFamily="18" charset="0"/>
                <a:cs typeface="Times New Roman" panose="02020603050405020304" pitchFamily="18" charset="0"/>
              </a:rPr>
              <a:t>quá </a:t>
            </a:r>
            <a:r>
              <a:rPr sz="2800" b="1" spc="-5" dirty="0">
                <a:latin typeface="Times New Roman" panose="02020603050405020304" pitchFamily="18" charset="0"/>
                <a:cs typeface="Times New Roman" panose="02020603050405020304" pitchFamily="18" charset="0"/>
              </a:rPr>
              <a:t>trình: </a:t>
            </a:r>
            <a:r>
              <a:rPr sz="2800" spc="5" dirty="0">
                <a:latin typeface="Times New Roman" panose="02020603050405020304" pitchFamily="18" charset="0"/>
                <a:cs typeface="Times New Roman" panose="02020603050405020304" pitchFamily="18" charset="0"/>
              </a:rPr>
              <a:t>TB </a:t>
            </a:r>
            <a:r>
              <a:rPr sz="2800" dirty="0">
                <a:latin typeface="Times New Roman" panose="02020603050405020304" pitchFamily="18" charset="0"/>
                <a:cs typeface="Times New Roman" panose="02020603050405020304" pitchFamily="18" charset="0"/>
              </a:rPr>
              <a:t>cộng của 3 cột</a:t>
            </a:r>
            <a:r>
              <a:rPr sz="2800" spc="-9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điểm</a:t>
            </a:r>
          </a:p>
          <a:p>
            <a:pPr marL="357505" marR="5080" lvl="1">
              <a:spcBef>
                <a:spcPts val="1265"/>
              </a:spcBef>
              <a:buSzPct val="96153"/>
              <a:buFont typeface="Wingdings"/>
              <a:buChar char=""/>
              <a:tabLst>
                <a:tab pos="618490" algn="l"/>
              </a:tabLst>
            </a:pPr>
            <a:r>
              <a:rPr sz="2800" spc="-5" dirty="0">
                <a:latin typeface="Times New Roman" panose="02020603050405020304" pitchFamily="18" charset="0"/>
                <a:cs typeface="Times New Roman" panose="02020603050405020304" pitchFamily="18" charset="0"/>
              </a:rPr>
              <a:t>Điểm chuyên </a:t>
            </a:r>
            <a:r>
              <a:rPr sz="2800" dirty="0">
                <a:latin typeface="Times New Roman" panose="02020603050405020304" pitchFamily="18" charset="0"/>
                <a:cs typeface="Times New Roman" panose="02020603050405020304" pitchFamily="18" charset="0"/>
              </a:rPr>
              <a:t>cần: </a:t>
            </a:r>
            <a:r>
              <a:rPr sz="2800" spc="-5" dirty="0">
                <a:latin typeface="Times New Roman" panose="02020603050405020304" pitchFamily="18" charset="0"/>
                <a:cs typeface="Times New Roman" panose="02020603050405020304" pitchFamily="18" charset="0"/>
              </a:rPr>
              <a:t>điểm </a:t>
            </a:r>
            <a:r>
              <a:rPr sz="2800" dirty="0">
                <a:latin typeface="Times New Roman" panose="02020603050405020304" pitchFamily="18" charset="0"/>
                <a:cs typeface="Times New Roman" panose="02020603050405020304" pitchFamily="18" charset="0"/>
              </a:rPr>
              <a:t>danh </a:t>
            </a:r>
            <a:r>
              <a:rPr sz="2800" spc="-5" dirty="0">
                <a:latin typeface="Times New Roman" panose="02020603050405020304" pitchFamily="18" charset="0"/>
                <a:cs typeface="Times New Roman" panose="02020603050405020304" pitchFamily="18" charset="0"/>
              </a:rPr>
              <a:t>10 </a:t>
            </a:r>
            <a:r>
              <a:rPr sz="2800" dirty="0">
                <a:latin typeface="Times New Roman" panose="02020603050405020304" pitchFamily="18" charset="0"/>
                <a:cs typeface="Times New Roman" panose="02020603050405020304" pitchFamily="18" charset="0"/>
              </a:rPr>
              <a:t>buổi bất </a:t>
            </a:r>
            <a:r>
              <a:rPr sz="2800" spc="-5" dirty="0">
                <a:latin typeface="Times New Roman" panose="02020603050405020304" pitchFamily="18" charset="0"/>
                <a:cs typeface="Times New Roman" panose="02020603050405020304" pitchFamily="18" charset="0"/>
              </a:rPr>
              <a:t>kỳ, </a:t>
            </a:r>
            <a:r>
              <a:rPr sz="2800" b="1" i="1" dirty="0">
                <a:latin typeface="Times New Roman" panose="02020603050405020304" pitchFamily="18" charset="0"/>
                <a:cs typeface="Times New Roman" panose="02020603050405020304" pitchFamily="18" charset="0"/>
              </a:rPr>
              <a:t>không được  nghỉ </a:t>
            </a:r>
            <a:r>
              <a:rPr sz="2800" b="1" i="1" dirty="0" err="1">
                <a:latin typeface="Times New Roman" panose="02020603050405020304" pitchFamily="18" charset="0"/>
                <a:cs typeface="Times New Roman" panose="02020603050405020304" pitchFamily="18" charset="0"/>
              </a:rPr>
              <a:t>quá</a:t>
            </a:r>
            <a:r>
              <a:rPr sz="2800" b="1" i="1" dirty="0">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5</a:t>
            </a:r>
            <a:r>
              <a:rPr sz="2800" b="1" i="1" spc="-25" dirty="0" smtClean="0">
                <a:latin typeface="Times New Roman" panose="02020603050405020304" pitchFamily="18" charset="0"/>
                <a:cs typeface="Times New Roman" panose="02020603050405020304" pitchFamily="18" charset="0"/>
              </a:rPr>
              <a:t> </a:t>
            </a:r>
            <a:r>
              <a:rPr sz="2800" b="1" i="1" dirty="0">
                <a:latin typeface="Times New Roman" panose="02020603050405020304" pitchFamily="18" charset="0"/>
                <a:cs typeface="Times New Roman" panose="02020603050405020304" pitchFamily="18" charset="0"/>
              </a:rPr>
              <a:t>buổi.</a:t>
            </a:r>
            <a:endParaRPr sz="2800" dirty="0">
              <a:latin typeface="Times New Roman" panose="02020603050405020304" pitchFamily="18" charset="0"/>
              <a:cs typeface="Times New Roman" panose="02020603050405020304" pitchFamily="18" charset="0"/>
            </a:endParaRPr>
          </a:p>
          <a:p>
            <a:pPr marL="617855" lvl="1" indent="-260985">
              <a:spcBef>
                <a:spcPts val="869"/>
              </a:spcBef>
              <a:buSzPct val="96153"/>
              <a:buFont typeface="Wingdings"/>
              <a:buChar char=""/>
              <a:tabLst>
                <a:tab pos="618490" algn="l"/>
              </a:tabLst>
            </a:pPr>
            <a:r>
              <a:rPr sz="2800" spc="-5" dirty="0">
                <a:latin typeface="Times New Roman" panose="02020603050405020304" pitchFamily="18" charset="0"/>
                <a:cs typeface="Times New Roman" panose="02020603050405020304" pitchFamily="18" charset="0"/>
              </a:rPr>
              <a:t>Kiểm tra </a:t>
            </a:r>
            <a:r>
              <a:rPr sz="2800" dirty="0">
                <a:latin typeface="Times New Roman" panose="02020603050405020304" pitchFamily="18" charset="0"/>
                <a:cs typeface="Times New Roman" panose="02020603050405020304" pitchFamily="18" charset="0"/>
              </a:rPr>
              <a:t>giữa kỳ 1: thuyết </a:t>
            </a:r>
            <a:r>
              <a:rPr sz="2800" spc="-5" dirty="0" err="1">
                <a:latin typeface="Times New Roman" panose="02020603050405020304" pitchFamily="18" charset="0"/>
                <a:cs typeface="Times New Roman" panose="02020603050405020304" pitchFamily="18" charset="0"/>
              </a:rPr>
              <a:t>trình</a:t>
            </a:r>
            <a:r>
              <a:rPr sz="2800" spc="-5" dirty="0">
                <a:latin typeface="Times New Roman" panose="02020603050405020304" pitchFamily="18" charset="0"/>
                <a:cs typeface="Times New Roman" panose="02020603050405020304" pitchFamily="18" charset="0"/>
              </a:rPr>
              <a:t> </a:t>
            </a:r>
            <a:r>
              <a:rPr sz="2800" spc="5" dirty="0" err="1" smtClean="0">
                <a:latin typeface="Times New Roman" panose="02020603050405020304" pitchFamily="18" charset="0"/>
                <a:cs typeface="Times New Roman" panose="02020603050405020304" pitchFamily="18" charset="0"/>
              </a:rPr>
              <a:t>nhóm</a:t>
            </a:r>
            <a:endParaRPr lang="en-US" sz="2800" spc="5" dirty="0" smtClean="0">
              <a:latin typeface="Times New Roman" panose="02020603050405020304" pitchFamily="18" charset="0"/>
              <a:cs typeface="Times New Roman" panose="02020603050405020304" pitchFamily="18" charset="0"/>
            </a:endParaRPr>
          </a:p>
          <a:p>
            <a:pPr marL="617855" lvl="1" indent="-260985">
              <a:spcBef>
                <a:spcPts val="869"/>
              </a:spcBef>
              <a:buSzPct val="96153"/>
              <a:buFont typeface="Wingdings"/>
              <a:buChar char=""/>
              <a:tabLst>
                <a:tab pos="618490" algn="l"/>
              </a:tabLst>
            </a:pPr>
            <a:r>
              <a:rPr sz="2800" spc="-5" dirty="0" err="1" smtClean="0">
                <a:latin typeface="Times New Roman" panose="02020603050405020304" pitchFamily="18" charset="0"/>
                <a:cs typeface="Times New Roman" panose="02020603050405020304" pitchFamily="18" charset="0"/>
              </a:rPr>
              <a:t>Kiểm</a:t>
            </a:r>
            <a:r>
              <a:rPr sz="2800" spc="-5" dirty="0" smtClean="0">
                <a:latin typeface="Times New Roman" panose="02020603050405020304" pitchFamily="18" charset="0"/>
                <a:cs typeface="Times New Roman" panose="02020603050405020304" pitchFamily="18" charset="0"/>
              </a:rPr>
              <a:t> </a:t>
            </a:r>
            <a:r>
              <a:rPr sz="2800" spc="-5" dirty="0">
                <a:latin typeface="Times New Roman" panose="02020603050405020304" pitchFamily="18" charset="0"/>
                <a:cs typeface="Times New Roman" panose="02020603050405020304" pitchFamily="18" charset="0"/>
              </a:rPr>
              <a:t>tra </a:t>
            </a:r>
            <a:r>
              <a:rPr sz="2800" dirty="0">
                <a:latin typeface="Times New Roman" panose="02020603050405020304" pitchFamily="18" charset="0"/>
                <a:cs typeface="Times New Roman" panose="02020603050405020304" pitchFamily="18" charset="0"/>
              </a:rPr>
              <a:t>giữa kỳ 2: kiểm </a:t>
            </a:r>
            <a:r>
              <a:rPr sz="2800" spc="-5" dirty="0">
                <a:latin typeface="Times New Roman" panose="02020603050405020304" pitchFamily="18" charset="0"/>
                <a:cs typeface="Times New Roman" panose="02020603050405020304" pitchFamily="18" charset="0"/>
              </a:rPr>
              <a:t>tra </a:t>
            </a:r>
            <a:r>
              <a:rPr sz="2800" dirty="0">
                <a:latin typeface="Times New Roman" panose="02020603050405020304" pitchFamily="18" charset="0"/>
                <a:cs typeface="Times New Roman" panose="02020603050405020304" pitchFamily="18" charset="0"/>
              </a:rPr>
              <a:t>giấy 45</a:t>
            </a:r>
            <a:r>
              <a:rPr sz="2800" spc="-7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phút</a:t>
            </a:r>
          </a:p>
          <a:p>
            <a:pPr marL="357505" marR="5080" indent="-342900">
              <a:spcBef>
                <a:spcPts val="1260"/>
              </a:spcBef>
              <a:buFont typeface="Times New Roman"/>
              <a:buChar char="•"/>
              <a:tabLst>
                <a:tab pos="356870" algn="l"/>
                <a:tab pos="357505" algn="l"/>
              </a:tabLst>
            </a:pPr>
            <a:r>
              <a:rPr sz="2800" b="1" spc="-5" dirty="0">
                <a:latin typeface="Times New Roman" panose="02020603050405020304" pitchFamily="18" charset="0"/>
                <a:cs typeface="Times New Roman" panose="02020603050405020304" pitchFamily="18" charset="0"/>
              </a:rPr>
              <a:t>Điểm </a:t>
            </a:r>
            <a:r>
              <a:rPr sz="2800" b="1" dirty="0">
                <a:latin typeface="Times New Roman" panose="02020603050405020304" pitchFamily="18" charset="0"/>
                <a:cs typeface="Times New Roman" panose="02020603050405020304" pitchFamily="18" charset="0"/>
              </a:rPr>
              <a:t>thi </a:t>
            </a:r>
            <a:r>
              <a:rPr sz="2800" b="1" spc="-5" dirty="0">
                <a:latin typeface="Times New Roman" panose="02020603050405020304" pitchFamily="18" charset="0"/>
                <a:cs typeface="Times New Roman" panose="02020603050405020304" pitchFamily="18" charset="0"/>
              </a:rPr>
              <a:t>kết </a:t>
            </a:r>
            <a:r>
              <a:rPr sz="2800" b="1" dirty="0">
                <a:latin typeface="Times New Roman" panose="02020603050405020304" pitchFamily="18" charset="0"/>
                <a:cs typeface="Times New Roman" panose="02020603050405020304" pitchFamily="18" charset="0"/>
              </a:rPr>
              <a:t>thúc </a:t>
            </a:r>
            <a:r>
              <a:rPr sz="2800" b="1" spc="-5" dirty="0">
                <a:latin typeface="Times New Roman" panose="02020603050405020304" pitchFamily="18" charset="0"/>
                <a:cs typeface="Times New Roman" panose="02020603050405020304" pitchFamily="18" charset="0"/>
              </a:rPr>
              <a:t>học </a:t>
            </a:r>
            <a:r>
              <a:rPr sz="2800" b="1" dirty="0">
                <a:latin typeface="Times New Roman" panose="02020603050405020304" pitchFamily="18" charset="0"/>
                <a:cs typeface="Times New Roman" panose="02020603050405020304" pitchFamily="18" charset="0"/>
              </a:rPr>
              <a:t>phần </a:t>
            </a:r>
            <a:r>
              <a:rPr sz="2800" b="1" spc="-5" dirty="0">
                <a:latin typeface="Times New Roman" panose="02020603050405020304" pitchFamily="18" charset="0"/>
                <a:cs typeface="Times New Roman" panose="02020603050405020304" pitchFamily="18" charset="0"/>
              </a:rPr>
              <a:t>(điểm cuối kỳ)</a:t>
            </a:r>
            <a:r>
              <a:rPr sz="2800" spc="-5"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thi </a:t>
            </a:r>
            <a:r>
              <a:rPr sz="2800" spc="-5" dirty="0">
                <a:latin typeface="Times New Roman" panose="02020603050405020304" pitchFamily="18" charset="0"/>
                <a:cs typeface="Times New Roman" panose="02020603050405020304" pitchFamily="18" charset="0"/>
              </a:rPr>
              <a:t>tự </a:t>
            </a:r>
            <a:r>
              <a:rPr sz="2800" dirty="0">
                <a:latin typeface="Times New Roman" panose="02020603050405020304" pitchFamily="18" charset="0"/>
                <a:cs typeface="Times New Roman" panose="02020603050405020304" pitchFamily="18" charset="0"/>
              </a:rPr>
              <a:t>luận </a:t>
            </a:r>
            <a:r>
              <a:rPr sz="2800" spc="5" dirty="0">
                <a:latin typeface="Times New Roman" panose="02020603050405020304" pitchFamily="18" charset="0"/>
                <a:cs typeface="Times New Roman" panose="02020603050405020304" pitchFamily="18" charset="0"/>
              </a:rPr>
              <a:t>90  </a:t>
            </a:r>
            <a:r>
              <a:rPr sz="2800" dirty="0" err="1">
                <a:latin typeface="Times New Roman" panose="02020603050405020304" pitchFamily="18" charset="0"/>
                <a:cs typeface="Times New Roman" panose="02020603050405020304" pitchFamily="18" charset="0"/>
              </a:rPr>
              <a:t>phút</a:t>
            </a:r>
            <a:r>
              <a:rPr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marL="357505" marR="5080" indent="-342900">
              <a:spcBef>
                <a:spcPts val="1260"/>
              </a:spcBef>
              <a:buFont typeface="Times New Roman"/>
              <a:buChar char="•"/>
              <a:tabLst>
                <a:tab pos="356870" algn="l"/>
                <a:tab pos="357505" algn="l"/>
              </a:tabLst>
            </a:pPr>
            <a:r>
              <a:rPr lang="en-US" sz="2800" b="1" i="1" dirty="0" err="1">
                <a:latin typeface="Times New Roman" panose="02020603050405020304" pitchFamily="18" charset="0"/>
                <a:cs typeface="Times New Roman" panose="02020603050405020304" pitchFamily="18" charset="0"/>
              </a:rPr>
              <a:t>Điểm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khuyến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khích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mỗi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lần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trả</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lời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câu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hỏi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sẽ</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được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tính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vào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điểm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giữa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kỳ</a:t>
            </a:r>
            <a:endParaRPr sz="2800"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87600" y="1825625"/>
            <a:ext cx="4432300" cy="4432300"/>
          </a:xfrm>
          <a:custGeom>
            <a:avLst/>
            <a:gdLst/>
            <a:ahLst/>
            <a:cxnLst/>
            <a:rect l="l" t="t" r="r" b="b"/>
            <a:pathLst>
              <a:path w="4432300" h="4432300">
                <a:moveTo>
                  <a:pt x="0" y="2216150"/>
                </a:moveTo>
                <a:lnTo>
                  <a:pt x="513" y="2167960"/>
                </a:lnTo>
                <a:lnTo>
                  <a:pt x="2047" y="2120021"/>
                </a:lnTo>
                <a:lnTo>
                  <a:pt x="4591" y="2072344"/>
                </a:lnTo>
                <a:lnTo>
                  <a:pt x="8134" y="2024938"/>
                </a:lnTo>
                <a:lnTo>
                  <a:pt x="12667" y="1977815"/>
                </a:lnTo>
                <a:lnTo>
                  <a:pt x="18178" y="1930984"/>
                </a:lnTo>
                <a:lnTo>
                  <a:pt x="24658" y="1884457"/>
                </a:lnTo>
                <a:lnTo>
                  <a:pt x="32096" y="1838242"/>
                </a:lnTo>
                <a:lnTo>
                  <a:pt x="40481" y="1792352"/>
                </a:lnTo>
                <a:lnTo>
                  <a:pt x="49803" y="1746796"/>
                </a:lnTo>
                <a:lnTo>
                  <a:pt x="60053" y="1701584"/>
                </a:lnTo>
                <a:lnTo>
                  <a:pt x="71218" y="1656727"/>
                </a:lnTo>
                <a:lnTo>
                  <a:pt x="83290" y="1612236"/>
                </a:lnTo>
                <a:lnTo>
                  <a:pt x="96257" y="1568121"/>
                </a:lnTo>
                <a:lnTo>
                  <a:pt x="110109" y="1524391"/>
                </a:lnTo>
                <a:lnTo>
                  <a:pt x="124836" y="1481059"/>
                </a:lnTo>
                <a:lnTo>
                  <a:pt x="140428" y="1438133"/>
                </a:lnTo>
                <a:lnTo>
                  <a:pt x="156873" y="1395624"/>
                </a:lnTo>
                <a:lnTo>
                  <a:pt x="174162" y="1353544"/>
                </a:lnTo>
                <a:lnTo>
                  <a:pt x="192284" y="1311901"/>
                </a:lnTo>
                <a:lnTo>
                  <a:pt x="211230" y="1270707"/>
                </a:lnTo>
                <a:lnTo>
                  <a:pt x="230987" y="1229972"/>
                </a:lnTo>
                <a:lnTo>
                  <a:pt x="251547" y="1189707"/>
                </a:lnTo>
                <a:lnTo>
                  <a:pt x="272898" y="1149921"/>
                </a:lnTo>
                <a:lnTo>
                  <a:pt x="295030" y="1110625"/>
                </a:lnTo>
                <a:lnTo>
                  <a:pt x="317933" y="1071830"/>
                </a:lnTo>
                <a:lnTo>
                  <a:pt x="341597" y="1033545"/>
                </a:lnTo>
                <a:lnTo>
                  <a:pt x="366011" y="995782"/>
                </a:lnTo>
                <a:lnTo>
                  <a:pt x="391164" y="958551"/>
                </a:lnTo>
                <a:lnTo>
                  <a:pt x="417047" y="921862"/>
                </a:lnTo>
                <a:lnTo>
                  <a:pt x="443648" y="885725"/>
                </a:lnTo>
                <a:lnTo>
                  <a:pt x="470958" y="850151"/>
                </a:lnTo>
                <a:lnTo>
                  <a:pt x="498966" y="815151"/>
                </a:lnTo>
                <a:lnTo>
                  <a:pt x="527661" y="780734"/>
                </a:lnTo>
                <a:lnTo>
                  <a:pt x="557034" y="746912"/>
                </a:lnTo>
                <a:lnTo>
                  <a:pt x="587074" y="713694"/>
                </a:lnTo>
                <a:lnTo>
                  <a:pt x="617770" y="681090"/>
                </a:lnTo>
                <a:lnTo>
                  <a:pt x="649112" y="649112"/>
                </a:lnTo>
                <a:lnTo>
                  <a:pt x="681090" y="617770"/>
                </a:lnTo>
                <a:lnTo>
                  <a:pt x="713694" y="587074"/>
                </a:lnTo>
                <a:lnTo>
                  <a:pt x="746912" y="557034"/>
                </a:lnTo>
                <a:lnTo>
                  <a:pt x="780734" y="527661"/>
                </a:lnTo>
                <a:lnTo>
                  <a:pt x="815151" y="498966"/>
                </a:lnTo>
                <a:lnTo>
                  <a:pt x="850151" y="470958"/>
                </a:lnTo>
                <a:lnTo>
                  <a:pt x="885725" y="443648"/>
                </a:lnTo>
                <a:lnTo>
                  <a:pt x="921862" y="417047"/>
                </a:lnTo>
                <a:lnTo>
                  <a:pt x="958551" y="391164"/>
                </a:lnTo>
                <a:lnTo>
                  <a:pt x="995782" y="366011"/>
                </a:lnTo>
                <a:lnTo>
                  <a:pt x="1033545" y="341597"/>
                </a:lnTo>
                <a:lnTo>
                  <a:pt x="1071830" y="317933"/>
                </a:lnTo>
                <a:lnTo>
                  <a:pt x="1110625" y="295030"/>
                </a:lnTo>
                <a:lnTo>
                  <a:pt x="1149921" y="272898"/>
                </a:lnTo>
                <a:lnTo>
                  <a:pt x="1189707" y="251547"/>
                </a:lnTo>
                <a:lnTo>
                  <a:pt x="1229972" y="230987"/>
                </a:lnTo>
                <a:lnTo>
                  <a:pt x="1270707" y="211230"/>
                </a:lnTo>
                <a:lnTo>
                  <a:pt x="1311901" y="192284"/>
                </a:lnTo>
                <a:lnTo>
                  <a:pt x="1353544" y="174162"/>
                </a:lnTo>
                <a:lnTo>
                  <a:pt x="1395624" y="156873"/>
                </a:lnTo>
                <a:lnTo>
                  <a:pt x="1438133" y="140428"/>
                </a:lnTo>
                <a:lnTo>
                  <a:pt x="1481059" y="124836"/>
                </a:lnTo>
                <a:lnTo>
                  <a:pt x="1524391" y="110109"/>
                </a:lnTo>
                <a:lnTo>
                  <a:pt x="1568121" y="96257"/>
                </a:lnTo>
                <a:lnTo>
                  <a:pt x="1612236" y="83290"/>
                </a:lnTo>
                <a:lnTo>
                  <a:pt x="1656727" y="71218"/>
                </a:lnTo>
                <a:lnTo>
                  <a:pt x="1701584" y="60053"/>
                </a:lnTo>
                <a:lnTo>
                  <a:pt x="1746796" y="49803"/>
                </a:lnTo>
                <a:lnTo>
                  <a:pt x="1792352" y="40481"/>
                </a:lnTo>
                <a:lnTo>
                  <a:pt x="1838242" y="32096"/>
                </a:lnTo>
                <a:lnTo>
                  <a:pt x="1884457" y="24658"/>
                </a:lnTo>
                <a:lnTo>
                  <a:pt x="1930984" y="18178"/>
                </a:lnTo>
                <a:lnTo>
                  <a:pt x="1977815" y="12667"/>
                </a:lnTo>
                <a:lnTo>
                  <a:pt x="2024938" y="8134"/>
                </a:lnTo>
                <a:lnTo>
                  <a:pt x="2072344" y="4591"/>
                </a:lnTo>
                <a:lnTo>
                  <a:pt x="2120021" y="2047"/>
                </a:lnTo>
                <a:lnTo>
                  <a:pt x="2167960" y="513"/>
                </a:lnTo>
                <a:lnTo>
                  <a:pt x="2216150" y="0"/>
                </a:lnTo>
                <a:lnTo>
                  <a:pt x="2264339" y="513"/>
                </a:lnTo>
                <a:lnTo>
                  <a:pt x="2312278" y="2047"/>
                </a:lnTo>
                <a:lnTo>
                  <a:pt x="2359955" y="4591"/>
                </a:lnTo>
                <a:lnTo>
                  <a:pt x="2407361" y="8134"/>
                </a:lnTo>
                <a:lnTo>
                  <a:pt x="2454484" y="12667"/>
                </a:lnTo>
                <a:lnTo>
                  <a:pt x="2501315" y="18178"/>
                </a:lnTo>
                <a:lnTo>
                  <a:pt x="2547842" y="24658"/>
                </a:lnTo>
                <a:lnTo>
                  <a:pt x="2594057" y="32096"/>
                </a:lnTo>
                <a:lnTo>
                  <a:pt x="2639947" y="40481"/>
                </a:lnTo>
                <a:lnTo>
                  <a:pt x="2685503" y="49803"/>
                </a:lnTo>
                <a:lnTo>
                  <a:pt x="2730715" y="60053"/>
                </a:lnTo>
                <a:lnTo>
                  <a:pt x="2775572" y="71218"/>
                </a:lnTo>
                <a:lnTo>
                  <a:pt x="2820063" y="83290"/>
                </a:lnTo>
                <a:lnTo>
                  <a:pt x="2864178" y="96257"/>
                </a:lnTo>
                <a:lnTo>
                  <a:pt x="2907908" y="110109"/>
                </a:lnTo>
                <a:lnTo>
                  <a:pt x="2951240" y="124836"/>
                </a:lnTo>
                <a:lnTo>
                  <a:pt x="2994166" y="140428"/>
                </a:lnTo>
                <a:lnTo>
                  <a:pt x="3036675" y="156873"/>
                </a:lnTo>
                <a:lnTo>
                  <a:pt x="3078755" y="174162"/>
                </a:lnTo>
                <a:lnTo>
                  <a:pt x="3120398" y="192284"/>
                </a:lnTo>
                <a:lnTo>
                  <a:pt x="3161592" y="211230"/>
                </a:lnTo>
                <a:lnTo>
                  <a:pt x="3202327" y="230987"/>
                </a:lnTo>
                <a:lnTo>
                  <a:pt x="3242592" y="251547"/>
                </a:lnTo>
                <a:lnTo>
                  <a:pt x="3282378" y="272898"/>
                </a:lnTo>
                <a:lnTo>
                  <a:pt x="3321674" y="295030"/>
                </a:lnTo>
                <a:lnTo>
                  <a:pt x="3360469" y="317933"/>
                </a:lnTo>
                <a:lnTo>
                  <a:pt x="3398754" y="341597"/>
                </a:lnTo>
                <a:lnTo>
                  <a:pt x="3436517" y="366011"/>
                </a:lnTo>
                <a:lnTo>
                  <a:pt x="3473748" y="391164"/>
                </a:lnTo>
                <a:lnTo>
                  <a:pt x="3510437" y="417047"/>
                </a:lnTo>
                <a:lnTo>
                  <a:pt x="3546574" y="443648"/>
                </a:lnTo>
                <a:lnTo>
                  <a:pt x="3582148" y="470958"/>
                </a:lnTo>
                <a:lnTo>
                  <a:pt x="3617148" y="498966"/>
                </a:lnTo>
                <a:lnTo>
                  <a:pt x="3651565" y="527661"/>
                </a:lnTo>
                <a:lnTo>
                  <a:pt x="3685387" y="557034"/>
                </a:lnTo>
                <a:lnTo>
                  <a:pt x="3718605" y="587074"/>
                </a:lnTo>
                <a:lnTo>
                  <a:pt x="3751209" y="617770"/>
                </a:lnTo>
                <a:lnTo>
                  <a:pt x="3783187" y="649112"/>
                </a:lnTo>
                <a:lnTo>
                  <a:pt x="3814529" y="681090"/>
                </a:lnTo>
                <a:lnTo>
                  <a:pt x="3845225" y="713694"/>
                </a:lnTo>
                <a:lnTo>
                  <a:pt x="3875265" y="746912"/>
                </a:lnTo>
                <a:lnTo>
                  <a:pt x="3904638" y="780734"/>
                </a:lnTo>
                <a:lnTo>
                  <a:pt x="3933333" y="815151"/>
                </a:lnTo>
                <a:lnTo>
                  <a:pt x="3961341" y="850151"/>
                </a:lnTo>
                <a:lnTo>
                  <a:pt x="3988651" y="885725"/>
                </a:lnTo>
                <a:lnTo>
                  <a:pt x="4015252" y="921862"/>
                </a:lnTo>
                <a:lnTo>
                  <a:pt x="4041135" y="958551"/>
                </a:lnTo>
                <a:lnTo>
                  <a:pt x="4066288" y="995782"/>
                </a:lnTo>
                <a:lnTo>
                  <a:pt x="4090702" y="1033545"/>
                </a:lnTo>
                <a:lnTo>
                  <a:pt x="4114366" y="1071830"/>
                </a:lnTo>
                <a:lnTo>
                  <a:pt x="4137269" y="1110625"/>
                </a:lnTo>
                <a:lnTo>
                  <a:pt x="4159401" y="1149921"/>
                </a:lnTo>
                <a:lnTo>
                  <a:pt x="4180752" y="1189707"/>
                </a:lnTo>
                <a:lnTo>
                  <a:pt x="4201312" y="1229972"/>
                </a:lnTo>
                <a:lnTo>
                  <a:pt x="4221069" y="1270707"/>
                </a:lnTo>
                <a:lnTo>
                  <a:pt x="4240015" y="1311901"/>
                </a:lnTo>
                <a:lnTo>
                  <a:pt x="4258137" y="1353544"/>
                </a:lnTo>
                <a:lnTo>
                  <a:pt x="4275426" y="1395624"/>
                </a:lnTo>
                <a:lnTo>
                  <a:pt x="4291871" y="1438133"/>
                </a:lnTo>
                <a:lnTo>
                  <a:pt x="4307463" y="1481059"/>
                </a:lnTo>
                <a:lnTo>
                  <a:pt x="4322190" y="1524391"/>
                </a:lnTo>
                <a:lnTo>
                  <a:pt x="4336042" y="1568121"/>
                </a:lnTo>
                <a:lnTo>
                  <a:pt x="4349009" y="1612236"/>
                </a:lnTo>
                <a:lnTo>
                  <a:pt x="4361081" y="1656727"/>
                </a:lnTo>
                <a:lnTo>
                  <a:pt x="4372246" y="1701584"/>
                </a:lnTo>
                <a:lnTo>
                  <a:pt x="4382496" y="1746796"/>
                </a:lnTo>
                <a:lnTo>
                  <a:pt x="4391818" y="1792352"/>
                </a:lnTo>
                <a:lnTo>
                  <a:pt x="4400203" y="1838242"/>
                </a:lnTo>
                <a:lnTo>
                  <a:pt x="4407641" y="1884457"/>
                </a:lnTo>
                <a:lnTo>
                  <a:pt x="4414121" y="1930984"/>
                </a:lnTo>
                <a:lnTo>
                  <a:pt x="4419632" y="1977815"/>
                </a:lnTo>
                <a:lnTo>
                  <a:pt x="4424165" y="2024938"/>
                </a:lnTo>
                <a:lnTo>
                  <a:pt x="4427708" y="2072344"/>
                </a:lnTo>
                <a:lnTo>
                  <a:pt x="4430252" y="2120021"/>
                </a:lnTo>
                <a:lnTo>
                  <a:pt x="4431786" y="2167960"/>
                </a:lnTo>
                <a:lnTo>
                  <a:pt x="4432300" y="2216150"/>
                </a:lnTo>
                <a:lnTo>
                  <a:pt x="4431786" y="2264339"/>
                </a:lnTo>
                <a:lnTo>
                  <a:pt x="4430252" y="2312278"/>
                </a:lnTo>
                <a:lnTo>
                  <a:pt x="4427708" y="2359955"/>
                </a:lnTo>
                <a:lnTo>
                  <a:pt x="4424165" y="2407361"/>
                </a:lnTo>
                <a:lnTo>
                  <a:pt x="4419632" y="2454484"/>
                </a:lnTo>
                <a:lnTo>
                  <a:pt x="4414121" y="2501315"/>
                </a:lnTo>
                <a:lnTo>
                  <a:pt x="4407641" y="2547842"/>
                </a:lnTo>
                <a:lnTo>
                  <a:pt x="4400203" y="2594057"/>
                </a:lnTo>
                <a:lnTo>
                  <a:pt x="4391818" y="2639947"/>
                </a:lnTo>
                <a:lnTo>
                  <a:pt x="4382496" y="2685503"/>
                </a:lnTo>
                <a:lnTo>
                  <a:pt x="4372246" y="2730715"/>
                </a:lnTo>
                <a:lnTo>
                  <a:pt x="4361081" y="2775572"/>
                </a:lnTo>
                <a:lnTo>
                  <a:pt x="4349009" y="2820063"/>
                </a:lnTo>
                <a:lnTo>
                  <a:pt x="4336042" y="2864178"/>
                </a:lnTo>
                <a:lnTo>
                  <a:pt x="4322190" y="2907908"/>
                </a:lnTo>
                <a:lnTo>
                  <a:pt x="4307463" y="2951240"/>
                </a:lnTo>
                <a:lnTo>
                  <a:pt x="4291871" y="2994166"/>
                </a:lnTo>
                <a:lnTo>
                  <a:pt x="4275426" y="3036675"/>
                </a:lnTo>
                <a:lnTo>
                  <a:pt x="4258137" y="3078755"/>
                </a:lnTo>
                <a:lnTo>
                  <a:pt x="4240015" y="3120398"/>
                </a:lnTo>
                <a:lnTo>
                  <a:pt x="4221069" y="3161592"/>
                </a:lnTo>
                <a:lnTo>
                  <a:pt x="4201312" y="3202327"/>
                </a:lnTo>
                <a:lnTo>
                  <a:pt x="4180752" y="3242592"/>
                </a:lnTo>
                <a:lnTo>
                  <a:pt x="4159401" y="3282378"/>
                </a:lnTo>
                <a:lnTo>
                  <a:pt x="4137269" y="3321674"/>
                </a:lnTo>
                <a:lnTo>
                  <a:pt x="4114366" y="3360469"/>
                </a:lnTo>
                <a:lnTo>
                  <a:pt x="4090702" y="3398754"/>
                </a:lnTo>
                <a:lnTo>
                  <a:pt x="4066288" y="3436517"/>
                </a:lnTo>
                <a:lnTo>
                  <a:pt x="4041135" y="3473748"/>
                </a:lnTo>
                <a:lnTo>
                  <a:pt x="4015252" y="3510437"/>
                </a:lnTo>
                <a:lnTo>
                  <a:pt x="3988651" y="3546574"/>
                </a:lnTo>
                <a:lnTo>
                  <a:pt x="3961341" y="3582148"/>
                </a:lnTo>
                <a:lnTo>
                  <a:pt x="3933333" y="3617148"/>
                </a:lnTo>
                <a:lnTo>
                  <a:pt x="3904638" y="3651565"/>
                </a:lnTo>
                <a:lnTo>
                  <a:pt x="3875265" y="3685387"/>
                </a:lnTo>
                <a:lnTo>
                  <a:pt x="3845225" y="3718605"/>
                </a:lnTo>
                <a:lnTo>
                  <a:pt x="3814529" y="3751209"/>
                </a:lnTo>
                <a:lnTo>
                  <a:pt x="3783187" y="3783187"/>
                </a:lnTo>
                <a:lnTo>
                  <a:pt x="3751209" y="3814529"/>
                </a:lnTo>
                <a:lnTo>
                  <a:pt x="3718605" y="3845225"/>
                </a:lnTo>
                <a:lnTo>
                  <a:pt x="3685387" y="3875265"/>
                </a:lnTo>
                <a:lnTo>
                  <a:pt x="3651565" y="3904638"/>
                </a:lnTo>
                <a:lnTo>
                  <a:pt x="3617148" y="3933333"/>
                </a:lnTo>
                <a:lnTo>
                  <a:pt x="3582148" y="3961341"/>
                </a:lnTo>
                <a:lnTo>
                  <a:pt x="3546574" y="3988651"/>
                </a:lnTo>
                <a:lnTo>
                  <a:pt x="3510437" y="4015252"/>
                </a:lnTo>
                <a:lnTo>
                  <a:pt x="3473748" y="4041135"/>
                </a:lnTo>
                <a:lnTo>
                  <a:pt x="3436517" y="4066288"/>
                </a:lnTo>
                <a:lnTo>
                  <a:pt x="3398754" y="4090702"/>
                </a:lnTo>
                <a:lnTo>
                  <a:pt x="3360469" y="4114366"/>
                </a:lnTo>
                <a:lnTo>
                  <a:pt x="3321674" y="4137269"/>
                </a:lnTo>
                <a:lnTo>
                  <a:pt x="3282378" y="4159401"/>
                </a:lnTo>
                <a:lnTo>
                  <a:pt x="3242592" y="4180752"/>
                </a:lnTo>
                <a:lnTo>
                  <a:pt x="3202327" y="4201312"/>
                </a:lnTo>
                <a:lnTo>
                  <a:pt x="3161592" y="4221069"/>
                </a:lnTo>
                <a:lnTo>
                  <a:pt x="3120398" y="4240015"/>
                </a:lnTo>
                <a:lnTo>
                  <a:pt x="3078755" y="4258137"/>
                </a:lnTo>
                <a:lnTo>
                  <a:pt x="3036675" y="4275426"/>
                </a:lnTo>
                <a:lnTo>
                  <a:pt x="2994166" y="4291871"/>
                </a:lnTo>
                <a:lnTo>
                  <a:pt x="2951240" y="4307463"/>
                </a:lnTo>
                <a:lnTo>
                  <a:pt x="2907908" y="4322190"/>
                </a:lnTo>
                <a:lnTo>
                  <a:pt x="2864178" y="4336042"/>
                </a:lnTo>
                <a:lnTo>
                  <a:pt x="2820063" y="4349009"/>
                </a:lnTo>
                <a:lnTo>
                  <a:pt x="2775572" y="4361081"/>
                </a:lnTo>
                <a:lnTo>
                  <a:pt x="2730715" y="4372246"/>
                </a:lnTo>
                <a:lnTo>
                  <a:pt x="2685503" y="4382496"/>
                </a:lnTo>
                <a:lnTo>
                  <a:pt x="2639947" y="4391818"/>
                </a:lnTo>
                <a:lnTo>
                  <a:pt x="2594057" y="4400203"/>
                </a:lnTo>
                <a:lnTo>
                  <a:pt x="2547842" y="4407641"/>
                </a:lnTo>
                <a:lnTo>
                  <a:pt x="2501315" y="4414121"/>
                </a:lnTo>
                <a:lnTo>
                  <a:pt x="2454484" y="4419632"/>
                </a:lnTo>
                <a:lnTo>
                  <a:pt x="2407361" y="4424165"/>
                </a:lnTo>
                <a:lnTo>
                  <a:pt x="2359955" y="4427708"/>
                </a:lnTo>
                <a:lnTo>
                  <a:pt x="2312278" y="4430252"/>
                </a:lnTo>
                <a:lnTo>
                  <a:pt x="2264339" y="4431786"/>
                </a:lnTo>
                <a:lnTo>
                  <a:pt x="2216150" y="4432300"/>
                </a:lnTo>
                <a:lnTo>
                  <a:pt x="2167960" y="4431786"/>
                </a:lnTo>
                <a:lnTo>
                  <a:pt x="2120021" y="4430252"/>
                </a:lnTo>
                <a:lnTo>
                  <a:pt x="2072344" y="4427708"/>
                </a:lnTo>
                <a:lnTo>
                  <a:pt x="2024938" y="4424165"/>
                </a:lnTo>
                <a:lnTo>
                  <a:pt x="1977815" y="4419632"/>
                </a:lnTo>
                <a:lnTo>
                  <a:pt x="1930984" y="4414121"/>
                </a:lnTo>
                <a:lnTo>
                  <a:pt x="1884457" y="4407641"/>
                </a:lnTo>
                <a:lnTo>
                  <a:pt x="1838242" y="4400203"/>
                </a:lnTo>
                <a:lnTo>
                  <a:pt x="1792352" y="4391818"/>
                </a:lnTo>
                <a:lnTo>
                  <a:pt x="1746796" y="4382496"/>
                </a:lnTo>
                <a:lnTo>
                  <a:pt x="1701584" y="4372246"/>
                </a:lnTo>
                <a:lnTo>
                  <a:pt x="1656727" y="4361081"/>
                </a:lnTo>
                <a:lnTo>
                  <a:pt x="1612236" y="4349009"/>
                </a:lnTo>
                <a:lnTo>
                  <a:pt x="1568121" y="4336042"/>
                </a:lnTo>
                <a:lnTo>
                  <a:pt x="1524391" y="4322190"/>
                </a:lnTo>
                <a:lnTo>
                  <a:pt x="1481059" y="4307463"/>
                </a:lnTo>
                <a:lnTo>
                  <a:pt x="1438133" y="4291871"/>
                </a:lnTo>
                <a:lnTo>
                  <a:pt x="1395624" y="4275426"/>
                </a:lnTo>
                <a:lnTo>
                  <a:pt x="1353544" y="4258137"/>
                </a:lnTo>
                <a:lnTo>
                  <a:pt x="1311901" y="4240015"/>
                </a:lnTo>
                <a:lnTo>
                  <a:pt x="1270707" y="4221069"/>
                </a:lnTo>
                <a:lnTo>
                  <a:pt x="1229972" y="4201312"/>
                </a:lnTo>
                <a:lnTo>
                  <a:pt x="1189707" y="4180752"/>
                </a:lnTo>
                <a:lnTo>
                  <a:pt x="1149921" y="4159401"/>
                </a:lnTo>
                <a:lnTo>
                  <a:pt x="1110625" y="4137269"/>
                </a:lnTo>
                <a:lnTo>
                  <a:pt x="1071830" y="4114366"/>
                </a:lnTo>
                <a:lnTo>
                  <a:pt x="1033545" y="4090702"/>
                </a:lnTo>
                <a:lnTo>
                  <a:pt x="995782" y="4066288"/>
                </a:lnTo>
                <a:lnTo>
                  <a:pt x="958551" y="4041135"/>
                </a:lnTo>
                <a:lnTo>
                  <a:pt x="921862" y="4015252"/>
                </a:lnTo>
                <a:lnTo>
                  <a:pt x="885725" y="3988651"/>
                </a:lnTo>
                <a:lnTo>
                  <a:pt x="850151" y="3961341"/>
                </a:lnTo>
                <a:lnTo>
                  <a:pt x="815151" y="3933333"/>
                </a:lnTo>
                <a:lnTo>
                  <a:pt x="780734" y="3904638"/>
                </a:lnTo>
                <a:lnTo>
                  <a:pt x="746912" y="3875265"/>
                </a:lnTo>
                <a:lnTo>
                  <a:pt x="713694" y="3845225"/>
                </a:lnTo>
                <a:lnTo>
                  <a:pt x="681090" y="3814529"/>
                </a:lnTo>
                <a:lnTo>
                  <a:pt x="649112" y="3783187"/>
                </a:lnTo>
                <a:lnTo>
                  <a:pt x="617770" y="3751209"/>
                </a:lnTo>
                <a:lnTo>
                  <a:pt x="587074" y="3718605"/>
                </a:lnTo>
                <a:lnTo>
                  <a:pt x="557034" y="3685387"/>
                </a:lnTo>
                <a:lnTo>
                  <a:pt x="527661" y="3651565"/>
                </a:lnTo>
                <a:lnTo>
                  <a:pt x="498966" y="3617148"/>
                </a:lnTo>
                <a:lnTo>
                  <a:pt x="470958" y="3582148"/>
                </a:lnTo>
                <a:lnTo>
                  <a:pt x="443648" y="3546574"/>
                </a:lnTo>
                <a:lnTo>
                  <a:pt x="417047" y="3510437"/>
                </a:lnTo>
                <a:lnTo>
                  <a:pt x="391164" y="3473748"/>
                </a:lnTo>
                <a:lnTo>
                  <a:pt x="366011" y="3436517"/>
                </a:lnTo>
                <a:lnTo>
                  <a:pt x="341597" y="3398754"/>
                </a:lnTo>
                <a:lnTo>
                  <a:pt x="317933" y="3360469"/>
                </a:lnTo>
                <a:lnTo>
                  <a:pt x="295030" y="3321674"/>
                </a:lnTo>
                <a:lnTo>
                  <a:pt x="272898" y="3282378"/>
                </a:lnTo>
                <a:lnTo>
                  <a:pt x="251547" y="3242592"/>
                </a:lnTo>
                <a:lnTo>
                  <a:pt x="230987" y="3202327"/>
                </a:lnTo>
                <a:lnTo>
                  <a:pt x="211230" y="3161592"/>
                </a:lnTo>
                <a:lnTo>
                  <a:pt x="192284" y="3120398"/>
                </a:lnTo>
                <a:lnTo>
                  <a:pt x="174162" y="3078755"/>
                </a:lnTo>
                <a:lnTo>
                  <a:pt x="156873" y="3036675"/>
                </a:lnTo>
                <a:lnTo>
                  <a:pt x="140428" y="2994166"/>
                </a:lnTo>
                <a:lnTo>
                  <a:pt x="124836" y="2951240"/>
                </a:lnTo>
                <a:lnTo>
                  <a:pt x="110109" y="2907908"/>
                </a:lnTo>
                <a:lnTo>
                  <a:pt x="96257" y="2864178"/>
                </a:lnTo>
                <a:lnTo>
                  <a:pt x="83290" y="2820063"/>
                </a:lnTo>
                <a:lnTo>
                  <a:pt x="71218" y="2775572"/>
                </a:lnTo>
                <a:lnTo>
                  <a:pt x="60053" y="2730715"/>
                </a:lnTo>
                <a:lnTo>
                  <a:pt x="49803" y="2685503"/>
                </a:lnTo>
                <a:lnTo>
                  <a:pt x="40481" y="2639947"/>
                </a:lnTo>
                <a:lnTo>
                  <a:pt x="32096" y="2594057"/>
                </a:lnTo>
                <a:lnTo>
                  <a:pt x="24658" y="2547842"/>
                </a:lnTo>
                <a:lnTo>
                  <a:pt x="18178" y="2501315"/>
                </a:lnTo>
                <a:lnTo>
                  <a:pt x="12667" y="2454484"/>
                </a:lnTo>
                <a:lnTo>
                  <a:pt x="8134" y="2407361"/>
                </a:lnTo>
                <a:lnTo>
                  <a:pt x="4591" y="2359955"/>
                </a:lnTo>
                <a:lnTo>
                  <a:pt x="2047" y="2312278"/>
                </a:lnTo>
                <a:lnTo>
                  <a:pt x="513" y="2264339"/>
                </a:lnTo>
                <a:lnTo>
                  <a:pt x="0" y="2216150"/>
                </a:lnTo>
                <a:close/>
              </a:path>
            </a:pathLst>
          </a:custGeom>
          <a:ln w="28575">
            <a:solidFill>
              <a:srgbClr val="00AFEF"/>
            </a:solidFill>
          </a:ln>
        </p:spPr>
        <p:txBody>
          <a:bodyPr wrap="square" lIns="0" tIns="0" rIns="0" bIns="0" rtlCol="0"/>
          <a:lstStyle/>
          <a:p>
            <a:endParaRPr/>
          </a:p>
        </p:txBody>
      </p:sp>
      <p:sp>
        <p:nvSpPr>
          <p:cNvPr id="3" name="object 3"/>
          <p:cNvSpPr txBox="1">
            <a:spLocks noGrp="1"/>
          </p:cNvSpPr>
          <p:nvPr>
            <p:ph type="title"/>
          </p:nvPr>
        </p:nvSpPr>
        <p:spPr>
          <a:xfrm>
            <a:off x="1201013" y="346812"/>
            <a:ext cx="7126605" cy="412292"/>
          </a:xfrm>
          <a:prstGeom prst="rect">
            <a:avLst/>
          </a:prstGeom>
        </p:spPr>
        <p:txBody>
          <a:bodyPr vert="horz" wrap="square" lIns="0" tIns="12065" rIns="0" bIns="0" rtlCol="0">
            <a:spAutoFit/>
          </a:bodyPr>
          <a:lstStyle/>
          <a:p>
            <a:pPr marL="12700">
              <a:lnSpc>
                <a:spcPct val="100000"/>
              </a:lnSpc>
              <a:spcBef>
                <a:spcPts val="95"/>
              </a:spcBef>
            </a:pPr>
            <a:r>
              <a:rPr spc="-10" dirty="0">
                <a:latin typeface="Times New Roman" panose="02020603050405020304" pitchFamily="18" charset="0"/>
                <a:cs typeface="Times New Roman" panose="02020603050405020304" pitchFamily="18" charset="0"/>
              </a:rPr>
              <a:t>Đặc </a:t>
            </a:r>
            <a:r>
              <a:rPr spc="-5" dirty="0">
                <a:latin typeface="Times New Roman" panose="02020603050405020304" pitchFamily="18" charset="0"/>
                <a:cs typeface="Times New Roman" panose="02020603050405020304" pitchFamily="18" charset="0"/>
              </a:rPr>
              <a:t>điểm của Marketing dịch</a:t>
            </a:r>
            <a:r>
              <a:rPr spc="50"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vụ</a:t>
            </a:r>
          </a:p>
        </p:txBody>
      </p:sp>
      <p:sp>
        <p:nvSpPr>
          <p:cNvPr id="4" name="object 4"/>
          <p:cNvSpPr/>
          <p:nvPr/>
        </p:nvSpPr>
        <p:spPr>
          <a:xfrm>
            <a:off x="3398520" y="1062227"/>
            <a:ext cx="2272283" cy="1560576"/>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3616578" y="1271168"/>
            <a:ext cx="1837055" cy="1000760"/>
          </a:xfrm>
          <a:prstGeom prst="rect">
            <a:avLst/>
          </a:prstGeom>
        </p:spPr>
        <p:txBody>
          <a:bodyPr vert="horz" wrap="square" lIns="0" tIns="12700" rIns="0" bIns="0" rtlCol="0">
            <a:spAutoFit/>
          </a:bodyPr>
          <a:lstStyle/>
          <a:p>
            <a:pPr marL="12700" marR="5080" indent="225425">
              <a:lnSpc>
                <a:spcPct val="114300"/>
              </a:lnSpc>
              <a:spcBef>
                <a:spcPts val="100"/>
              </a:spcBef>
            </a:pPr>
            <a:r>
              <a:rPr sz="2800" b="1" spc="-10" dirty="0">
                <a:latin typeface="Times New Roman"/>
                <a:cs typeface="Times New Roman"/>
              </a:rPr>
              <a:t>KHÔNG  </a:t>
            </a:r>
            <a:r>
              <a:rPr sz="2800" b="1" spc="-5" dirty="0">
                <a:latin typeface="Times New Roman"/>
                <a:cs typeface="Times New Roman"/>
              </a:rPr>
              <a:t>HIỆN</a:t>
            </a:r>
            <a:r>
              <a:rPr sz="2800" b="1" spc="-60" dirty="0">
                <a:latin typeface="Times New Roman"/>
                <a:cs typeface="Times New Roman"/>
              </a:rPr>
              <a:t> </a:t>
            </a:r>
            <a:r>
              <a:rPr sz="2800" b="1" spc="-10" dirty="0">
                <a:latin typeface="Times New Roman"/>
                <a:cs typeface="Times New Roman"/>
              </a:rPr>
              <a:t>HỮU</a:t>
            </a:r>
            <a:endParaRPr sz="2800" dirty="0">
              <a:latin typeface="Times New Roman"/>
              <a:cs typeface="Times New Roman"/>
            </a:endParaRPr>
          </a:p>
        </p:txBody>
      </p:sp>
      <p:sp>
        <p:nvSpPr>
          <p:cNvPr id="6" name="object 6"/>
          <p:cNvSpPr/>
          <p:nvPr/>
        </p:nvSpPr>
        <p:spPr>
          <a:xfrm>
            <a:off x="5544311" y="2781300"/>
            <a:ext cx="2272284" cy="1559052"/>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5987541" y="2861222"/>
            <a:ext cx="1708659" cy="1323439"/>
          </a:xfrm>
          <a:prstGeom prst="rect">
            <a:avLst/>
          </a:prstGeom>
        </p:spPr>
        <p:txBody>
          <a:bodyPr vert="horz" wrap="square" lIns="0" tIns="124460" rIns="0" bIns="0" rtlCol="0">
            <a:spAutoFit/>
          </a:bodyPr>
          <a:lstStyle/>
          <a:p>
            <a:pPr marL="12700">
              <a:lnSpc>
                <a:spcPct val="100000"/>
              </a:lnSpc>
              <a:spcBef>
                <a:spcPts val="980"/>
              </a:spcBef>
            </a:pPr>
            <a:r>
              <a:rPr sz="3600" b="1" spc="-5" dirty="0">
                <a:latin typeface="Times New Roman" panose="02020603050405020304" pitchFamily="18" charset="0"/>
                <a:cs typeface="Times New Roman" panose="02020603050405020304" pitchFamily="18" charset="0"/>
              </a:rPr>
              <a:t>DỄ</a:t>
            </a:r>
            <a:r>
              <a:rPr sz="3600" b="1" spc="-350" dirty="0">
                <a:latin typeface="Times New Roman" panose="02020603050405020304" pitchFamily="18" charset="0"/>
                <a:cs typeface="Times New Roman" panose="02020603050405020304" pitchFamily="18" charset="0"/>
              </a:rPr>
              <a:t> </a:t>
            </a:r>
            <a:r>
              <a:rPr sz="3600" b="1" spc="-125" dirty="0">
                <a:latin typeface="Times New Roman" panose="02020603050405020304" pitchFamily="18" charset="0"/>
                <a:cs typeface="Times New Roman" panose="02020603050405020304" pitchFamily="18" charset="0"/>
              </a:rPr>
              <a:t>SAO</a:t>
            </a:r>
            <a:endParaRPr sz="3600" dirty="0">
              <a:latin typeface="Times New Roman" panose="02020603050405020304" pitchFamily="18" charset="0"/>
              <a:cs typeface="Times New Roman" panose="02020603050405020304" pitchFamily="18" charset="0"/>
            </a:endParaRPr>
          </a:p>
          <a:p>
            <a:pPr marL="200025">
              <a:lnSpc>
                <a:spcPct val="100000"/>
              </a:lnSpc>
              <a:spcBef>
                <a:spcPts val="680"/>
              </a:spcBef>
            </a:pPr>
            <a:r>
              <a:rPr sz="3600" b="1" spc="-180" dirty="0">
                <a:latin typeface="Times New Roman" panose="02020603050405020304" pitchFamily="18" charset="0"/>
                <a:cs typeface="Times New Roman" panose="02020603050405020304" pitchFamily="18" charset="0"/>
              </a:rPr>
              <a:t>CHÉP</a:t>
            </a:r>
            <a:endParaRPr sz="3600" dirty="0">
              <a:latin typeface="Times New Roman" panose="02020603050405020304" pitchFamily="18" charset="0"/>
              <a:cs typeface="Times New Roman" panose="02020603050405020304" pitchFamily="18" charset="0"/>
            </a:endParaRPr>
          </a:p>
        </p:txBody>
      </p:sp>
      <p:sp>
        <p:nvSpPr>
          <p:cNvPr id="8" name="object 8"/>
          <p:cNvSpPr/>
          <p:nvPr/>
        </p:nvSpPr>
        <p:spPr>
          <a:xfrm>
            <a:off x="4696967" y="5058155"/>
            <a:ext cx="2272284" cy="1559052"/>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4696967" y="5023510"/>
            <a:ext cx="2272284" cy="1486497"/>
          </a:xfrm>
          <a:prstGeom prst="rect">
            <a:avLst/>
          </a:prstGeom>
        </p:spPr>
        <p:txBody>
          <a:bodyPr vert="horz" wrap="square" lIns="0" tIns="12700" rIns="0" bIns="0" rtlCol="0">
            <a:spAutoFit/>
          </a:bodyPr>
          <a:lstStyle/>
          <a:p>
            <a:pPr marL="318770" marR="5080" indent="-306705" algn="ctr">
              <a:lnSpc>
                <a:spcPct val="114300"/>
              </a:lnSpc>
              <a:spcBef>
                <a:spcPts val="100"/>
              </a:spcBef>
            </a:pPr>
            <a:r>
              <a:rPr sz="2800" b="1" spc="-10" dirty="0">
                <a:latin typeface="Times New Roman"/>
                <a:cs typeface="Times New Roman"/>
              </a:rPr>
              <a:t>KHÔNG  </a:t>
            </a:r>
            <a:r>
              <a:rPr sz="2800" b="1" spc="-5" dirty="0" smtClean="0">
                <a:latin typeface="Times New Roman"/>
                <a:cs typeface="Times New Roman"/>
              </a:rPr>
              <a:t>THỂ</a:t>
            </a:r>
            <a:r>
              <a:rPr lang="en-US" sz="2800" b="1" spc="-5" dirty="0" smtClean="0">
                <a:latin typeface="Times New Roman"/>
                <a:cs typeface="Times New Roman"/>
              </a:rPr>
              <a:t> TÁCH RỜI</a:t>
            </a:r>
            <a:endParaRPr sz="2800" dirty="0">
              <a:latin typeface="Times New Roman"/>
              <a:cs typeface="Times New Roman"/>
            </a:endParaRPr>
          </a:p>
        </p:txBody>
      </p:sp>
      <p:sp>
        <p:nvSpPr>
          <p:cNvPr id="10" name="object 10"/>
          <p:cNvSpPr/>
          <p:nvPr/>
        </p:nvSpPr>
        <p:spPr>
          <a:xfrm>
            <a:off x="2093976" y="5050535"/>
            <a:ext cx="2286000" cy="1572767"/>
          </a:xfrm>
          <a:prstGeom prst="rect">
            <a:avLst/>
          </a:prstGeom>
          <a:blipFill>
            <a:blip r:embed="rId5" cstate="print"/>
            <a:stretch>
              <a:fillRect/>
            </a:stretch>
          </a:blipFill>
        </p:spPr>
        <p:txBody>
          <a:bodyPr wrap="square" lIns="0" tIns="0" rIns="0" bIns="0" rtlCol="0"/>
          <a:lstStyle/>
          <a:p>
            <a:endParaRPr/>
          </a:p>
        </p:txBody>
      </p:sp>
      <p:sp>
        <p:nvSpPr>
          <p:cNvPr id="11" name="object 11"/>
          <p:cNvSpPr txBox="1"/>
          <p:nvPr/>
        </p:nvSpPr>
        <p:spPr>
          <a:xfrm>
            <a:off x="2417444" y="5023510"/>
            <a:ext cx="1726057" cy="1486497"/>
          </a:xfrm>
          <a:prstGeom prst="rect">
            <a:avLst/>
          </a:prstGeom>
        </p:spPr>
        <p:txBody>
          <a:bodyPr vert="horz" wrap="square" lIns="0" tIns="12700" rIns="0" bIns="0" rtlCol="0">
            <a:spAutoFit/>
          </a:bodyPr>
          <a:lstStyle/>
          <a:p>
            <a:pPr marL="12700" marR="5080" indent="126364" algn="ctr">
              <a:lnSpc>
                <a:spcPct val="114300"/>
              </a:lnSpc>
              <a:spcBef>
                <a:spcPts val="100"/>
              </a:spcBef>
            </a:pPr>
            <a:r>
              <a:rPr sz="2800" b="1" spc="-10" dirty="0">
                <a:latin typeface="Times New Roman"/>
                <a:cs typeface="Times New Roman"/>
              </a:rPr>
              <a:t>KHÔNG  THỂ</a:t>
            </a:r>
            <a:r>
              <a:rPr sz="2800" b="1" spc="-65" dirty="0">
                <a:latin typeface="Times New Roman"/>
                <a:cs typeface="Times New Roman"/>
              </a:rPr>
              <a:t> </a:t>
            </a:r>
            <a:r>
              <a:rPr sz="2800" b="1" spc="-254" dirty="0" smtClean="0">
                <a:latin typeface="Times New Roman"/>
                <a:cs typeface="Times New Roman"/>
              </a:rPr>
              <a:t>L</a:t>
            </a:r>
            <a:r>
              <a:rPr lang="en-US" sz="2800" b="1" spc="-254" dirty="0" smtClean="0">
                <a:latin typeface="Times New Roman"/>
                <a:cs typeface="Times New Roman"/>
              </a:rPr>
              <a:t>ƯU TRỮ</a:t>
            </a:r>
            <a:endParaRPr sz="2800" dirty="0">
              <a:latin typeface="Times New Roman"/>
              <a:cs typeface="Times New Roman"/>
            </a:endParaRPr>
          </a:p>
        </p:txBody>
      </p:sp>
      <p:sp>
        <p:nvSpPr>
          <p:cNvPr id="13" name="object 13"/>
          <p:cNvSpPr/>
          <p:nvPr/>
        </p:nvSpPr>
        <p:spPr>
          <a:xfrm>
            <a:off x="1251203" y="2855976"/>
            <a:ext cx="2276856" cy="1560576"/>
          </a:xfrm>
          <a:prstGeom prst="rect">
            <a:avLst/>
          </a:prstGeom>
          <a:blipFill>
            <a:blip r:embed="rId6" cstate="print"/>
            <a:stretch>
              <a:fillRect/>
            </a:stretch>
          </a:blipFill>
        </p:spPr>
        <p:txBody>
          <a:bodyPr wrap="square" lIns="0" tIns="0" rIns="0" bIns="0" rtlCol="0"/>
          <a:lstStyle/>
          <a:p>
            <a:endParaRPr/>
          </a:p>
        </p:txBody>
      </p:sp>
      <p:sp>
        <p:nvSpPr>
          <p:cNvPr id="14" name="object 14"/>
          <p:cNvSpPr txBox="1"/>
          <p:nvPr/>
        </p:nvSpPr>
        <p:spPr>
          <a:xfrm>
            <a:off x="1696592" y="2821965"/>
            <a:ext cx="1386205" cy="1487805"/>
          </a:xfrm>
          <a:prstGeom prst="rect">
            <a:avLst/>
          </a:prstGeom>
        </p:spPr>
        <p:txBody>
          <a:bodyPr vert="horz" wrap="square" lIns="0" tIns="13335" rIns="0" bIns="0" rtlCol="0">
            <a:spAutoFit/>
          </a:bodyPr>
          <a:lstStyle/>
          <a:p>
            <a:pPr marL="12700" marR="5080" algn="ctr">
              <a:lnSpc>
                <a:spcPct val="114100"/>
              </a:lnSpc>
              <a:spcBef>
                <a:spcPts val="105"/>
              </a:spcBef>
            </a:pPr>
            <a:r>
              <a:rPr sz="2800" b="1" spc="-10" dirty="0">
                <a:latin typeface="Times New Roman"/>
                <a:cs typeface="Times New Roman"/>
              </a:rPr>
              <a:t>KHÔNG  ĐỒNG  </a:t>
            </a:r>
            <a:r>
              <a:rPr sz="2800" b="1" spc="-5" dirty="0">
                <a:latin typeface="Times New Roman"/>
                <a:cs typeface="Times New Roman"/>
              </a:rPr>
              <a:t>NHẤT</a:t>
            </a:r>
            <a:endParaRPr sz="2800" dirty="0">
              <a:latin typeface="Times New Roman"/>
              <a:cs typeface="Times New Roman"/>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1431" y="2372994"/>
            <a:ext cx="2419985" cy="406400"/>
          </a:xfrm>
          <a:prstGeom prst="rect">
            <a:avLst/>
          </a:prstGeom>
        </p:spPr>
        <p:txBody>
          <a:bodyPr vert="horz" wrap="square" lIns="0" tIns="12065" rIns="0" bIns="0" rtlCol="0">
            <a:spAutoFit/>
          </a:bodyPr>
          <a:lstStyle/>
          <a:p>
            <a:pPr marL="12700">
              <a:lnSpc>
                <a:spcPct val="100000"/>
              </a:lnSpc>
              <a:spcBef>
                <a:spcPts val="95"/>
              </a:spcBef>
              <a:tabLst>
                <a:tab pos="949325" algn="l"/>
                <a:tab pos="1859914" algn="l"/>
              </a:tabLst>
            </a:pPr>
            <a:r>
              <a:rPr sz="2500" spc="-5" dirty="0">
                <a:latin typeface="Times New Roman"/>
                <a:cs typeface="Times New Roman"/>
              </a:rPr>
              <a:t>nhi</a:t>
            </a:r>
            <a:r>
              <a:rPr sz="2500" spc="10" dirty="0">
                <a:latin typeface="Times New Roman"/>
                <a:cs typeface="Times New Roman"/>
              </a:rPr>
              <a:t>̀</a:t>
            </a:r>
            <a:r>
              <a:rPr sz="2500" spc="-5" dirty="0">
                <a:latin typeface="Times New Roman"/>
                <a:cs typeface="Times New Roman"/>
              </a:rPr>
              <a:t>n,</a:t>
            </a:r>
            <a:r>
              <a:rPr sz="2500" dirty="0">
                <a:latin typeface="Times New Roman"/>
                <a:cs typeface="Times New Roman"/>
              </a:rPr>
              <a:t>	</a:t>
            </a:r>
            <a:r>
              <a:rPr sz="2500" spc="-5" dirty="0">
                <a:latin typeface="Times New Roman"/>
                <a:cs typeface="Times New Roman"/>
              </a:rPr>
              <a:t>nghe</a:t>
            </a:r>
            <a:r>
              <a:rPr sz="2500" dirty="0">
                <a:latin typeface="Times New Roman"/>
                <a:cs typeface="Times New Roman"/>
              </a:rPr>
              <a:t>	</a:t>
            </a:r>
            <a:r>
              <a:rPr sz="2500" spc="-5" dirty="0">
                <a:latin typeface="Times New Roman"/>
                <a:cs typeface="Times New Roman"/>
              </a:rPr>
              <a:t>thâ</a:t>
            </a:r>
            <a:r>
              <a:rPr sz="2500" spc="5" dirty="0">
                <a:latin typeface="Times New Roman"/>
                <a:cs typeface="Times New Roman"/>
              </a:rPr>
              <a:t>́</a:t>
            </a:r>
            <a:r>
              <a:rPr sz="2500" spc="-5" dirty="0">
                <a:latin typeface="Times New Roman"/>
                <a:cs typeface="Times New Roman"/>
              </a:rPr>
              <a:t>y</a:t>
            </a:r>
            <a:endParaRPr sz="2500">
              <a:latin typeface="Times New Roman"/>
              <a:cs typeface="Times New Roman"/>
            </a:endParaRPr>
          </a:p>
        </p:txBody>
      </p:sp>
      <p:sp>
        <p:nvSpPr>
          <p:cNvPr id="3" name="object 3"/>
          <p:cNvSpPr txBox="1"/>
          <p:nvPr/>
        </p:nvSpPr>
        <p:spPr>
          <a:xfrm>
            <a:off x="281431" y="1915185"/>
            <a:ext cx="3171190" cy="863600"/>
          </a:xfrm>
          <a:prstGeom prst="rect">
            <a:avLst/>
          </a:prstGeom>
        </p:spPr>
        <p:txBody>
          <a:bodyPr vert="horz" wrap="square" lIns="0" tIns="50800" rIns="0" bIns="0" rtlCol="0">
            <a:spAutoFit/>
          </a:bodyPr>
          <a:lstStyle/>
          <a:p>
            <a:pPr marL="226060" marR="6985" indent="-226060" algn="r">
              <a:lnSpc>
                <a:spcPct val="100000"/>
              </a:lnSpc>
              <a:spcBef>
                <a:spcPts val="400"/>
              </a:spcBef>
              <a:buFont typeface="Wingdings"/>
              <a:buChar char=""/>
              <a:tabLst>
                <a:tab pos="226060" algn="l"/>
                <a:tab pos="1109345" algn="l"/>
                <a:tab pos="1694814" algn="l"/>
                <a:tab pos="2755265" algn="l"/>
              </a:tabLst>
            </a:pPr>
            <a:r>
              <a:rPr sz="2500" spc="-10" dirty="0">
                <a:latin typeface="Times New Roman"/>
                <a:cs typeface="Times New Roman"/>
              </a:rPr>
              <a:t>Di</a:t>
            </a:r>
            <a:r>
              <a:rPr sz="2500" dirty="0">
                <a:latin typeface="Times New Roman"/>
                <a:cs typeface="Times New Roman"/>
              </a:rPr>
              <a:t>̣</a:t>
            </a:r>
            <a:r>
              <a:rPr sz="2500" spc="-10" dirty="0">
                <a:latin typeface="Times New Roman"/>
                <a:cs typeface="Times New Roman"/>
              </a:rPr>
              <a:t>c</a:t>
            </a:r>
            <a:r>
              <a:rPr sz="2500" spc="-5" dirty="0">
                <a:latin typeface="Times New Roman"/>
                <a:cs typeface="Times New Roman"/>
              </a:rPr>
              <a:t>h</a:t>
            </a:r>
            <a:r>
              <a:rPr sz="2500" dirty="0">
                <a:latin typeface="Times New Roman"/>
                <a:cs typeface="Times New Roman"/>
              </a:rPr>
              <a:t>	</a:t>
            </a:r>
            <a:r>
              <a:rPr sz="2500" spc="-5" dirty="0">
                <a:latin typeface="Times New Roman"/>
                <a:cs typeface="Times New Roman"/>
              </a:rPr>
              <a:t>vụ</a:t>
            </a:r>
            <a:r>
              <a:rPr sz="2500" dirty="0">
                <a:latin typeface="Times New Roman"/>
                <a:cs typeface="Times New Roman"/>
              </a:rPr>
              <a:t>	</a:t>
            </a:r>
            <a:r>
              <a:rPr sz="2500" spc="-5" dirty="0">
                <a:latin typeface="Times New Roman"/>
                <a:cs typeface="Times New Roman"/>
              </a:rPr>
              <a:t>không</a:t>
            </a:r>
            <a:r>
              <a:rPr sz="2500" dirty="0">
                <a:latin typeface="Times New Roman"/>
                <a:cs typeface="Times New Roman"/>
              </a:rPr>
              <a:t>	</a:t>
            </a:r>
            <a:r>
              <a:rPr sz="2500" spc="-5" dirty="0" err="1" smtClean="0">
                <a:latin typeface="Times New Roman"/>
                <a:cs typeface="Times New Roman"/>
              </a:rPr>
              <a:t>th</a:t>
            </a:r>
            <a:r>
              <a:rPr lang="en-US" sz="2500" spc="-5" dirty="0" err="1" smtClean="0">
                <a:latin typeface="Times New Roman"/>
                <a:cs typeface="Times New Roman"/>
              </a:rPr>
              <a:t>ể</a:t>
            </a:r>
            <a:endParaRPr sz="2500" dirty="0">
              <a:latin typeface="Times New Roman"/>
              <a:cs typeface="Times New Roman"/>
            </a:endParaRPr>
          </a:p>
          <a:p>
            <a:pPr marR="5080" algn="r">
              <a:lnSpc>
                <a:spcPct val="100000"/>
              </a:lnSpc>
              <a:spcBef>
                <a:spcPts val="300"/>
              </a:spcBef>
            </a:pPr>
            <a:r>
              <a:rPr sz="2500" spc="-5" dirty="0">
                <a:latin typeface="Times New Roman"/>
                <a:cs typeface="Times New Roman"/>
              </a:rPr>
              <a:t>h</a:t>
            </a:r>
            <a:r>
              <a:rPr sz="2500" dirty="0">
                <a:latin typeface="Times New Roman"/>
                <a:cs typeface="Times New Roman"/>
              </a:rPr>
              <a:t>a</a:t>
            </a:r>
            <a:r>
              <a:rPr sz="2500" spc="-5" dirty="0">
                <a:latin typeface="Times New Roman"/>
                <a:cs typeface="Times New Roman"/>
              </a:rPr>
              <a:t>y</a:t>
            </a:r>
            <a:endParaRPr sz="2500" dirty="0">
              <a:latin typeface="Times New Roman"/>
              <a:cs typeface="Times New Roman"/>
            </a:endParaRPr>
          </a:p>
        </p:txBody>
      </p:sp>
      <p:sp>
        <p:nvSpPr>
          <p:cNvPr id="4" name="object 4"/>
          <p:cNvSpPr txBox="1"/>
          <p:nvPr/>
        </p:nvSpPr>
        <p:spPr>
          <a:xfrm>
            <a:off x="281431" y="2753131"/>
            <a:ext cx="3171190" cy="3684270"/>
          </a:xfrm>
          <a:prstGeom prst="rect">
            <a:avLst/>
          </a:prstGeom>
        </p:spPr>
        <p:txBody>
          <a:bodyPr vert="horz" wrap="square" lIns="0" tIns="12700" rIns="0" bIns="0" rtlCol="0">
            <a:spAutoFit/>
          </a:bodyPr>
          <a:lstStyle/>
          <a:p>
            <a:pPr marL="12700" marR="5080" algn="just">
              <a:lnSpc>
                <a:spcPct val="110100"/>
              </a:lnSpc>
              <a:spcBef>
                <a:spcPts val="100"/>
              </a:spcBef>
            </a:pPr>
            <a:r>
              <a:rPr sz="2500" spc="-5" dirty="0">
                <a:latin typeface="Times New Roman"/>
                <a:cs typeface="Times New Roman"/>
              </a:rPr>
              <a:t>chạm vào </a:t>
            </a:r>
            <a:r>
              <a:rPr sz="2500" dirty="0">
                <a:latin typeface="Times New Roman"/>
                <a:cs typeface="Times New Roman"/>
              </a:rPr>
              <a:t>trước </a:t>
            </a:r>
            <a:r>
              <a:rPr sz="2500" spc="-5" dirty="0">
                <a:latin typeface="Times New Roman"/>
                <a:cs typeface="Times New Roman"/>
              </a:rPr>
              <a:t>khi </a:t>
            </a:r>
            <a:r>
              <a:rPr sz="2500" dirty="0">
                <a:latin typeface="Times New Roman"/>
                <a:cs typeface="Times New Roman"/>
              </a:rPr>
              <a:t>tiêu  </a:t>
            </a:r>
            <a:r>
              <a:rPr sz="2500" spc="-5" dirty="0">
                <a:latin typeface="Times New Roman"/>
                <a:cs typeface="Times New Roman"/>
              </a:rPr>
              <a:t>dùng</a:t>
            </a:r>
            <a:endParaRPr sz="2500" dirty="0">
              <a:latin typeface="Times New Roman"/>
              <a:cs typeface="Times New Roman"/>
            </a:endParaRPr>
          </a:p>
          <a:p>
            <a:pPr marL="12700" marR="6350" algn="just">
              <a:lnSpc>
                <a:spcPct val="110000"/>
              </a:lnSpc>
              <a:spcBef>
                <a:spcPts val="1200"/>
              </a:spcBef>
            </a:pPr>
            <a:r>
              <a:rPr sz="2500" spc="-5" dirty="0">
                <a:latin typeface="Wingdings"/>
                <a:cs typeface="Wingdings"/>
              </a:rPr>
              <a:t></a:t>
            </a:r>
            <a:r>
              <a:rPr sz="2500" spc="-5" dirty="0">
                <a:latin typeface="Times New Roman"/>
                <a:cs typeface="Times New Roman"/>
              </a:rPr>
              <a:t> </a:t>
            </a:r>
            <a:r>
              <a:rPr sz="2500" spc="-10" dirty="0">
                <a:latin typeface="Times New Roman"/>
                <a:cs typeface="Times New Roman"/>
              </a:rPr>
              <a:t>KH </a:t>
            </a:r>
            <a:r>
              <a:rPr sz="2500" spc="-5" dirty="0">
                <a:latin typeface="Times New Roman"/>
                <a:cs typeface="Times New Roman"/>
              </a:rPr>
              <a:t>chịu rủi ro</a:t>
            </a:r>
            <a:r>
              <a:rPr sz="2500" spc="455" dirty="0">
                <a:latin typeface="Times New Roman"/>
                <a:cs typeface="Times New Roman"/>
              </a:rPr>
              <a:t> </a:t>
            </a:r>
            <a:r>
              <a:rPr sz="2500" spc="-5" dirty="0">
                <a:latin typeface="Times New Roman"/>
                <a:cs typeface="Times New Roman"/>
              </a:rPr>
              <a:t>cao  hơn và đắn đo hơn khi  quyết định</a:t>
            </a:r>
            <a:r>
              <a:rPr sz="2500" spc="15" dirty="0">
                <a:latin typeface="Times New Roman"/>
                <a:cs typeface="Times New Roman"/>
              </a:rPr>
              <a:t> </a:t>
            </a:r>
            <a:r>
              <a:rPr sz="2500" spc="-10" dirty="0">
                <a:latin typeface="Times New Roman"/>
                <a:cs typeface="Times New Roman"/>
              </a:rPr>
              <a:t>mua</a:t>
            </a:r>
            <a:endParaRPr sz="2500" dirty="0">
              <a:latin typeface="Times New Roman"/>
              <a:cs typeface="Times New Roman"/>
            </a:endParaRPr>
          </a:p>
          <a:p>
            <a:pPr marL="12700" marR="5080" algn="just">
              <a:lnSpc>
                <a:spcPct val="110000"/>
              </a:lnSpc>
              <a:spcBef>
                <a:spcPts val="1200"/>
              </a:spcBef>
              <a:buFont typeface="Wingdings"/>
              <a:buChar char=""/>
              <a:tabLst>
                <a:tab pos="191135" algn="l"/>
              </a:tabLst>
            </a:pPr>
            <a:r>
              <a:rPr sz="2500" spc="-5" dirty="0">
                <a:latin typeface="Times New Roman"/>
                <a:cs typeface="Times New Roman"/>
              </a:rPr>
              <a:t>Giảm bớt sự </a:t>
            </a:r>
            <a:r>
              <a:rPr sz="2500" dirty="0">
                <a:latin typeface="Times New Roman"/>
                <a:cs typeface="Times New Roman"/>
              </a:rPr>
              <a:t>không  </a:t>
            </a:r>
            <a:r>
              <a:rPr sz="2500" spc="-5" dirty="0">
                <a:latin typeface="Times New Roman"/>
                <a:cs typeface="Times New Roman"/>
              </a:rPr>
              <a:t>chắc chắn = tạo ra các  bằng </a:t>
            </a:r>
            <a:r>
              <a:rPr sz="2500" spc="-110" dirty="0">
                <a:latin typeface="Times New Roman"/>
                <a:cs typeface="Times New Roman"/>
              </a:rPr>
              <a:t>chứng </a:t>
            </a:r>
            <a:r>
              <a:rPr sz="2500" spc="-5" dirty="0">
                <a:latin typeface="Times New Roman"/>
                <a:cs typeface="Times New Roman"/>
              </a:rPr>
              <a:t>vật</a:t>
            </a:r>
            <a:r>
              <a:rPr sz="2500" spc="-215" dirty="0">
                <a:latin typeface="Times New Roman"/>
                <a:cs typeface="Times New Roman"/>
              </a:rPr>
              <a:t> </a:t>
            </a:r>
            <a:r>
              <a:rPr sz="2500" spc="-5" dirty="0">
                <a:latin typeface="Times New Roman"/>
                <a:cs typeface="Times New Roman"/>
              </a:rPr>
              <a:t>chất</a:t>
            </a:r>
            <a:endParaRPr sz="2500" dirty="0">
              <a:latin typeface="Times New Roman"/>
              <a:cs typeface="Times New Roman"/>
            </a:endParaRPr>
          </a:p>
        </p:txBody>
      </p:sp>
      <p:sp>
        <p:nvSpPr>
          <p:cNvPr id="5" name="object 5"/>
          <p:cNvSpPr/>
          <p:nvPr/>
        </p:nvSpPr>
        <p:spPr>
          <a:xfrm>
            <a:off x="297179" y="1088136"/>
            <a:ext cx="3145535" cy="74523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555142" y="1322069"/>
            <a:ext cx="2591435" cy="360680"/>
          </a:xfrm>
          <a:prstGeom prst="rect">
            <a:avLst/>
          </a:prstGeom>
        </p:spPr>
        <p:txBody>
          <a:bodyPr vert="horz" wrap="square" lIns="0" tIns="12065" rIns="0" bIns="0" rtlCol="0">
            <a:spAutoFit/>
          </a:bodyPr>
          <a:lstStyle/>
          <a:p>
            <a:pPr marL="12700">
              <a:lnSpc>
                <a:spcPct val="100000"/>
              </a:lnSpc>
              <a:spcBef>
                <a:spcPts val="95"/>
              </a:spcBef>
            </a:pPr>
            <a:r>
              <a:rPr sz="2200" b="1" spc="-10" dirty="0">
                <a:latin typeface="Times New Roman"/>
                <a:cs typeface="Times New Roman"/>
              </a:rPr>
              <a:t>KHÔNG </a:t>
            </a:r>
            <a:r>
              <a:rPr sz="2200" b="1" spc="-5" dirty="0">
                <a:latin typeface="Times New Roman"/>
                <a:cs typeface="Times New Roman"/>
              </a:rPr>
              <a:t>HIỆN</a:t>
            </a:r>
            <a:r>
              <a:rPr sz="2200" b="1" spc="-15" dirty="0">
                <a:latin typeface="Times New Roman"/>
                <a:cs typeface="Times New Roman"/>
              </a:rPr>
              <a:t> </a:t>
            </a:r>
            <a:r>
              <a:rPr sz="2200" b="1" spc="-5" dirty="0">
                <a:latin typeface="Times New Roman"/>
                <a:cs typeface="Times New Roman"/>
              </a:rPr>
              <a:t>HỮU</a:t>
            </a:r>
            <a:endParaRPr sz="2200">
              <a:latin typeface="Times New Roman"/>
              <a:cs typeface="Times New Roman"/>
            </a:endParaRPr>
          </a:p>
        </p:txBody>
      </p:sp>
      <p:sp>
        <p:nvSpPr>
          <p:cNvPr id="7" name="object 7"/>
          <p:cNvSpPr txBox="1">
            <a:spLocks noGrp="1"/>
          </p:cNvSpPr>
          <p:nvPr>
            <p:ph type="title"/>
          </p:nvPr>
        </p:nvSpPr>
        <p:spPr>
          <a:xfrm>
            <a:off x="1123289" y="423012"/>
            <a:ext cx="7126605" cy="412292"/>
          </a:xfrm>
          <a:prstGeom prst="rect">
            <a:avLst/>
          </a:prstGeom>
        </p:spPr>
        <p:txBody>
          <a:bodyPr vert="horz" wrap="square" lIns="0" tIns="12065" rIns="0" bIns="0" rtlCol="0">
            <a:spAutoFit/>
          </a:bodyPr>
          <a:lstStyle/>
          <a:p>
            <a:pPr marL="12700">
              <a:lnSpc>
                <a:spcPct val="100000"/>
              </a:lnSpc>
              <a:spcBef>
                <a:spcPts val="95"/>
              </a:spcBef>
            </a:pPr>
            <a:r>
              <a:rPr spc="-10" dirty="0">
                <a:latin typeface="Times New Roman" panose="02020603050405020304" pitchFamily="18" charset="0"/>
                <a:cs typeface="Times New Roman" panose="02020603050405020304" pitchFamily="18" charset="0"/>
              </a:rPr>
              <a:t>Đặc </a:t>
            </a:r>
            <a:r>
              <a:rPr spc="-5" dirty="0">
                <a:latin typeface="Times New Roman" panose="02020603050405020304" pitchFamily="18" charset="0"/>
                <a:cs typeface="Times New Roman" panose="02020603050405020304" pitchFamily="18" charset="0"/>
              </a:rPr>
              <a:t>điểm của Marketing dịch</a:t>
            </a:r>
            <a:r>
              <a:rPr spc="4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vụ</a:t>
            </a:r>
          </a:p>
        </p:txBody>
      </p:sp>
      <p:sp>
        <p:nvSpPr>
          <p:cNvPr id="8" name="object 8"/>
          <p:cNvSpPr/>
          <p:nvPr/>
        </p:nvSpPr>
        <p:spPr>
          <a:xfrm>
            <a:off x="3733800" y="4500624"/>
            <a:ext cx="5257800" cy="2281174"/>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3733800" y="1214500"/>
            <a:ext cx="5257800" cy="320509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5572" y="1424939"/>
            <a:ext cx="3581400" cy="68884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201013" y="575412"/>
            <a:ext cx="7126605" cy="412292"/>
          </a:xfrm>
          <a:prstGeom prst="rect">
            <a:avLst/>
          </a:prstGeom>
        </p:spPr>
        <p:txBody>
          <a:bodyPr vert="horz" wrap="square" lIns="0" tIns="12065" rIns="0" bIns="0" rtlCol="0">
            <a:spAutoFit/>
          </a:bodyPr>
          <a:lstStyle/>
          <a:p>
            <a:pPr marL="12700">
              <a:lnSpc>
                <a:spcPct val="100000"/>
              </a:lnSpc>
              <a:spcBef>
                <a:spcPts val="95"/>
              </a:spcBef>
            </a:pPr>
            <a:r>
              <a:rPr spc="-10" dirty="0">
                <a:latin typeface="Times New Roman" panose="02020603050405020304" pitchFamily="18" charset="0"/>
                <a:cs typeface="Times New Roman" panose="02020603050405020304" pitchFamily="18" charset="0"/>
              </a:rPr>
              <a:t>Đặc </a:t>
            </a:r>
            <a:r>
              <a:rPr spc="-5" dirty="0">
                <a:latin typeface="Times New Roman" panose="02020603050405020304" pitchFamily="18" charset="0"/>
                <a:cs typeface="Times New Roman" panose="02020603050405020304" pitchFamily="18" charset="0"/>
              </a:rPr>
              <a:t>điểm của Marketing dịch</a:t>
            </a:r>
            <a:r>
              <a:rPr spc="4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vụ</a:t>
            </a:r>
          </a:p>
        </p:txBody>
      </p:sp>
      <p:sp>
        <p:nvSpPr>
          <p:cNvPr id="4" name="object 4"/>
          <p:cNvSpPr txBox="1"/>
          <p:nvPr/>
        </p:nvSpPr>
        <p:spPr>
          <a:xfrm>
            <a:off x="152401" y="1660398"/>
            <a:ext cx="3787978" cy="4155881"/>
          </a:xfrm>
          <a:prstGeom prst="rect">
            <a:avLst/>
          </a:prstGeom>
        </p:spPr>
        <p:txBody>
          <a:bodyPr vert="horz" wrap="square" lIns="0" tIns="12065" rIns="0" bIns="0" rtlCol="0">
            <a:spAutoFit/>
          </a:bodyPr>
          <a:lstStyle/>
          <a:p>
            <a:pPr marL="230504">
              <a:lnSpc>
                <a:spcPct val="100000"/>
              </a:lnSpc>
              <a:spcBef>
                <a:spcPts val="95"/>
              </a:spcBef>
            </a:pPr>
            <a:r>
              <a:rPr sz="2200" b="1" spc="-10" dirty="0">
                <a:latin typeface="Times New Roman"/>
                <a:cs typeface="Times New Roman"/>
              </a:rPr>
              <a:t>DỄ SAO</a:t>
            </a:r>
            <a:r>
              <a:rPr sz="2200" b="1" spc="15" dirty="0">
                <a:latin typeface="Times New Roman"/>
                <a:cs typeface="Times New Roman"/>
              </a:rPr>
              <a:t> </a:t>
            </a:r>
            <a:r>
              <a:rPr sz="2200" b="1" spc="-10" dirty="0">
                <a:latin typeface="Times New Roman"/>
                <a:cs typeface="Times New Roman"/>
              </a:rPr>
              <a:t>CHÉP</a:t>
            </a:r>
            <a:endParaRPr sz="2200" dirty="0">
              <a:latin typeface="Times New Roman"/>
              <a:cs typeface="Times New Roman"/>
            </a:endParaRPr>
          </a:p>
          <a:p>
            <a:pPr marL="21590" marR="5080" algn="just">
              <a:lnSpc>
                <a:spcPct val="110000"/>
              </a:lnSpc>
              <a:spcBef>
                <a:spcPts val="1745"/>
              </a:spcBef>
              <a:buSzPct val="89285"/>
              <a:buFont typeface="Wingdings"/>
              <a:buChar char=""/>
              <a:tabLst>
                <a:tab pos="280035" algn="l"/>
              </a:tabLst>
            </a:pPr>
            <a:r>
              <a:rPr sz="2800" spc="-5" dirty="0">
                <a:latin typeface="Times New Roman"/>
                <a:cs typeface="Times New Roman"/>
              </a:rPr>
              <a:t>Những </a:t>
            </a:r>
            <a:r>
              <a:rPr sz="2800" dirty="0">
                <a:latin typeface="Times New Roman"/>
                <a:cs typeface="Times New Roman"/>
              </a:rPr>
              <a:t>đổi </a:t>
            </a:r>
            <a:r>
              <a:rPr sz="2800" spc="-10" dirty="0">
                <a:latin typeface="Times New Roman"/>
                <a:cs typeface="Times New Roman"/>
              </a:rPr>
              <a:t>mới </a:t>
            </a:r>
            <a:r>
              <a:rPr sz="2800" dirty="0">
                <a:latin typeface="Times New Roman"/>
                <a:cs typeface="Times New Roman"/>
              </a:rPr>
              <a:t>về </a:t>
            </a:r>
            <a:r>
              <a:rPr sz="2800" spc="-5" dirty="0">
                <a:latin typeface="Times New Roman"/>
                <a:cs typeface="Times New Roman"/>
              </a:rPr>
              <a:t>dịch  </a:t>
            </a:r>
            <a:r>
              <a:rPr sz="2800" dirty="0">
                <a:latin typeface="Times New Roman"/>
                <a:cs typeface="Times New Roman"/>
              </a:rPr>
              <a:t>vụ </a:t>
            </a:r>
            <a:r>
              <a:rPr sz="2800" spc="-5" dirty="0">
                <a:latin typeface="Times New Roman"/>
                <a:cs typeface="Times New Roman"/>
              </a:rPr>
              <a:t>đều </a:t>
            </a:r>
            <a:r>
              <a:rPr sz="2800" dirty="0">
                <a:latin typeface="Times New Roman"/>
                <a:cs typeface="Times New Roman"/>
              </a:rPr>
              <a:t>dễ </a:t>
            </a:r>
            <a:r>
              <a:rPr sz="2800" spc="-5" dirty="0">
                <a:latin typeface="Times New Roman"/>
                <a:cs typeface="Times New Roman"/>
              </a:rPr>
              <a:t>sao</a:t>
            </a:r>
            <a:r>
              <a:rPr sz="2800" spc="-40" dirty="0">
                <a:latin typeface="Times New Roman"/>
                <a:cs typeface="Times New Roman"/>
              </a:rPr>
              <a:t> </a:t>
            </a:r>
            <a:r>
              <a:rPr sz="2800" spc="-5" dirty="0">
                <a:latin typeface="Times New Roman"/>
                <a:cs typeface="Times New Roman"/>
              </a:rPr>
              <a:t>chép</a:t>
            </a:r>
            <a:endParaRPr sz="2800" dirty="0">
              <a:latin typeface="Times New Roman"/>
              <a:cs typeface="Times New Roman"/>
            </a:endParaRPr>
          </a:p>
          <a:p>
            <a:pPr marL="12700" marR="66675" algn="just">
              <a:lnSpc>
                <a:spcPct val="110000"/>
              </a:lnSpc>
              <a:spcBef>
                <a:spcPts val="1535"/>
              </a:spcBef>
              <a:buFont typeface="Wingdings"/>
              <a:buChar char=""/>
              <a:tabLst>
                <a:tab pos="279400" algn="l"/>
              </a:tabLst>
            </a:pPr>
            <a:r>
              <a:rPr sz="2800" dirty="0">
                <a:latin typeface="Times New Roman"/>
                <a:cs typeface="Times New Roman"/>
              </a:rPr>
              <a:t>Sự khác </a:t>
            </a:r>
            <a:r>
              <a:rPr sz="2800" spc="-5" dirty="0">
                <a:latin typeface="Times New Roman"/>
                <a:cs typeface="Times New Roman"/>
              </a:rPr>
              <a:t>biệt về </a:t>
            </a:r>
            <a:r>
              <a:rPr sz="2800" dirty="0">
                <a:latin typeface="Times New Roman"/>
                <a:cs typeface="Times New Roman"/>
              </a:rPr>
              <a:t>SPDV  </a:t>
            </a:r>
            <a:r>
              <a:rPr sz="2800" dirty="0" err="1">
                <a:latin typeface="Times New Roman"/>
                <a:cs typeface="Times New Roman"/>
              </a:rPr>
              <a:t>ngân</a:t>
            </a:r>
            <a:r>
              <a:rPr sz="2800" dirty="0">
                <a:latin typeface="Times New Roman"/>
                <a:cs typeface="Times New Roman"/>
              </a:rPr>
              <a:t> </a:t>
            </a:r>
            <a:r>
              <a:rPr sz="2800" spc="-5" dirty="0">
                <a:latin typeface="Times New Roman"/>
                <a:cs typeface="Times New Roman"/>
              </a:rPr>
              <a:t>hàng rất khó duy  trì </a:t>
            </a:r>
            <a:r>
              <a:rPr sz="2800" dirty="0">
                <a:latin typeface="Times New Roman"/>
                <a:cs typeface="Times New Roman"/>
              </a:rPr>
              <a:t>trong dài</a:t>
            </a:r>
            <a:r>
              <a:rPr sz="2800" spc="-20" dirty="0">
                <a:latin typeface="Times New Roman"/>
                <a:cs typeface="Times New Roman"/>
              </a:rPr>
              <a:t> </a:t>
            </a:r>
            <a:r>
              <a:rPr sz="2800" spc="-5" dirty="0">
                <a:latin typeface="Times New Roman"/>
                <a:cs typeface="Times New Roman"/>
              </a:rPr>
              <a:t>hạn</a:t>
            </a:r>
            <a:endParaRPr sz="2800" dirty="0">
              <a:latin typeface="Times New Roman"/>
              <a:cs typeface="Times New Roman"/>
            </a:endParaRPr>
          </a:p>
          <a:p>
            <a:pPr marL="12700" marR="70485" algn="just">
              <a:lnSpc>
                <a:spcPct val="110000"/>
              </a:lnSpc>
              <a:spcBef>
                <a:spcPts val="600"/>
              </a:spcBef>
            </a:pPr>
            <a:r>
              <a:rPr sz="2800" spc="-5" dirty="0">
                <a:latin typeface="Wingdings"/>
                <a:cs typeface="Wingdings"/>
              </a:rPr>
              <a:t></a:t>
            </a:r>
            <a:r>
              <a:rPr sz="2800" spc="-5" dirty="0">
                <a:latin typeface="Times New Roman"/>
                <a:cs typeface="Times New Roman"/>
              </a:rPr>
              <a:t> Thách thức lớn </a:t>
            </a:r>
            <a:r>
              <a:rPr sz="2800" dirty="0" err="1">
                <a:latin typeface="Times New Roman"/>
                <a:cs typeface="Times New Roman"/>
              </a:rPr>
              <a:t>đối</a:t>
            </a:r>
            <a:r>
              <a:rPr sz="2800" dirty="0">
                <a:latin typeface="Times New Roman"/>
                <a:cs typeface="Times New Roman"/>
              </a:rPr>
              <a:t>  </a:t>
            </a:r>
            <a:r>
              <a:rPr sz="2800" spc="-5" dirty="0" err="1" smtClean="0">
                <a:latin typeface="Times New Roman"/>
                <a:cs typeface="Times New Roman"/>
              </a:rPr>
              <a:t>với</a:t>
            </a:r>
            <a:r>
              <a:rPr lang="en-US" sz="2800" spc="-5" dirty="0" smtClean="0">
                <a:latin typeface="Times New Roman"/>
                <a:cs typeface="Times New Roman"/>
              </a:rPr>
              <a:t> </a:t>
            </a:r>
            <a:r>
              <a:rPr sz="2800" spc="-5" dirty="0" smtClean="0">
                <a:latin typeface="Times New Roman"/>
                <a:cs typeface="Times New Roman"/>
              </a:rPr>
              <a:t>Marketing </a:t>
            </a:r>
            <a:r>
              <a:rPr sz="2800" dirty="0" err="1">
                <a:latin typeface="Times New Roman"/>
                <a:cs typeface="Times New Roman"/>
              </a:rPr>
              <a:t>ngân</a:t>
            </a:r>
            <a:r>
              <a:rPr sz="2800" dirty="0">
                <a:latin typeface="Times New Roman"/>
                <a:cs typeface="Times New Roman"/>
              </a:rPr>
              <a:t>  hàng</a:t>
            </a:r>
          </a:p>
        </p:txBody>
      </p:sp>
      <p:sp>
        <p:nvSpPr>
          <p:cNvPr id="5" name="object 5"/>
          <p:cNvSpPr/>
          <p:nvPr/>
        </p:nvSpPr>
        <p:spPr>
          <a:xfrm>
            <a:off x="4114800" y="1524000"/>
            <a:ext cx="4800600" cy="466407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0187" y="5636767"/>
            <a:ext cx="8257540" cy="964565"/>
          </a:xfrm>
          <a:prstGeom prst="rect">
            <a:avLst/>
          </a:prstGeom>
        </p:spPr>
        <p:txBody>
          <a:bodyPr vert="horz" wrap="square" lIns="0" tIns="12700" rIns="0" bIns="0" rtlCol="0">
            <a:spAutoFit/>
          </a:bodyPr>
          <a:lstStyle/>
          <a:p>
            <a:pPr marL="2550160" marR="5080" indent="-2538095">
              <a:lnSpc>
                <a:spcPct val="110000"/>
              </a:lnSpc>
              <a:spcBef>
                <a:spcPts val="100"/>
              </a:spcBef>
            </a:pPr>
            <a:r>
              <a:rPr sz="2800" spc="-5" dirty="0">
                <a:solidFill>
                  <a:srgbClr val="FF0000"/>
                </a:solidFill>
                <a:latin typeface="Wingdings"/>
                <a:cs typeface="Wingdings"/>
              </a:rPr>
              <a:t></a:t>
            </a:r>
            <a:r>
              <a:rPr sz="2800" spc="-5" dirty="0">
                <a:solidFill>
                  <a:srgbClr val="FF0000"/>
                </a:solidFill>
                <a:latin typeface="Times New Roman"/>
                <a:cs typeface="Times New Roman"/>
              </a:rPr>
              <a:t> </a:t>
            </a:r>
            <a:r>
              <a:rPr sz="2800" spc="-5" dirty="0">
                <a:latin typeface="Times New Roman"/>
                <a:cs typeface="Times New Roman"/>
              </a:rPr>
              <a:t>Đổi </a:t>
            </a:r>
            <a:r>
              <a:rPr sz="2800" spc="-105" dirty="0">
                <a:latin typeface="Times New Roman"/>
                <a:cs typeface="Times New Roman"/>
              </a:rPr>
              <a:t>mới </a:t>
            </a:r>
            <a:r>
              <a:rPr sz="2800" spc="-5" dirty="0">
                <a:latin typeface="Times New Roman"/>
                <a:cs typeface="Times New Roman"/>
              </a:rPr>
              <a:t>liên tục và có biện </a:t>
            </a:r>
            <a:r>
              <a:rPr sz="2800" dirty="0">
                <a:latin typeface="Times New Roman"/>
                <a:cs typeface="Times New Roman"/>
              </a:rPr>
              <a:t>pháp </a:t>
            </a:r>
            <a:r>
              <a:rPr sz="2800" spc="-120" dirty="0">
                <a:latin typeface="Times New Roman"/>
                <a:cs typeface="Times New Roman"/>
              </a:rPr>
              <a:t>chống </a:t>
            </a:r>
            <a:r>
              <a:rPr sz="2800" spc="-5" dirty="0">
                <a:latin typeface="Times New Roman"/>
                <a:cs typeface="Times New Roman"/>
              </a:rPr>
              <a:t>lại sự sao chép  của </a:t>
            </a:r>
            <a:r>
              <a:rPr sz="2800" dirty="0">
                <a:latin typeface="Times New Roman"/>
                <a:cs typeface="Times New Roman"/>
              </a:rPr>
              <a:t>đối thủ </a:t>
            </a:r>
            <a:r>
              <a:rPr sz="2800" spc="-5" dirty="0">
                <a:latin typeface="Times New Roman"/>
                <a:cs typeface="Times New Roman"/>
              </a:rPr>
              <a:t>cạnh</a:t>
            </a:r>
            <a:r>
              <a:rPr sz="2800" spc="-30" dirty="0">
                <a:latin typeface="Times New Roman"/>
                <a:cs typeface="Times New Roman"/>
              </a:rPr>
              <a:t> </a:t>
            </a:r>
            <a:r>
              <a:rPr sz="2800" spc="-5" dirty="0">
                <a:latin typeface="Times New Roman"/>
                <a:cs typeface="Times New Roman"/>
              </a:rPr>
              <a:t>tranh</a:t>
            </a:r>
            <a:endParaRPr sz="2800">
              <a:latin typeface="Times New Roman"/>
              <a:cs typeface="Times New Roman"/>
            </a:endParaRPr>
          </a:p>
        </p:txBody>
      </p:sp>
      <p:sp>
        <p:nvSpPr>
          <p:cNvPr id="3" name="object 3"/>
          <p:cNvSpPr/>
          <p:nvPr/>
        </p:nvSpPr>
        <p:spPr>
          <a:xfrm>
            <a:off x="534987" y="228600"/>
            <a:ext cx="3973449" cy="534200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800600" y="228600"/>
            <a:ext cx="3959225" cy="53340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873752" y="1367027"/>
            <a:ext cx="3739896" cy="68884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970889" y="575412"/>
            <a:ext cx="7126605" cy="412292"/>
          </a:xfrm>
          <a:prstGeom prst="rect">
            <a:avLst/>
          </a:prstGeom>
        </p:spPr>
        <p:txBody>
          <a:bodyPr vert="horz" wrap="square" lIns="0" tIns="12065" rIns="0" bIns="0" rtlCol="0">
            <a:spAutoFit/>
          </a:bodyPr>
          <a:lstStyle/>
          <a:p>
            <a:pPr marL="12700">
              <a:lnSpc>
                <a:spcPct val="100000"/>
              </a:lnSpc>
              <a:spcBef>
                <a:spcPts val="95"/>
              </a:spcBef>
            </a:pPr>
            <a:r>
              <a:rPr spc="-10" dirty="0">
                <a:latin typeface="Times New Roman" panose="02020603050405020304" pitchFamily="18" charset="0"/>
                <a:cs typeface="Times New Roman" panose="02020603050405020304" pitchFamily="18" charset="0"/>
              </a:rPr>
              <a:t>Đặc </a:t>
            </a:r>
            <a:r>
              <a:rPr spc="-5" dirty="0">
                <a:latin typeface="Times New Roman" panose="02020603050405020304" pitchFamily="18" charset="0"/>
                <a:cs typeface="Times New Roman" panose="02020603050405020304" pitchFamily="18" charset="0"/>
              </a:rPr>
              <a:t>điểm của Marketing dịch</a:t>
            </a:r>
            <a:r>
              <a:rPr spc="4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vụ</a:t>
            </a:r>
          </a:p>
        </p:txBody>
      </p:sp>
      <p:sp>
        <p:nvSpPr>
          <p:cNvPr id="4" name="object 4"/>
          <p:cNvSpPr/>
          <p:nvPr/>
        </p:nvSpPr>
        <p:spPr>
          <a:xfrm>
            <a:off x="139700" y="1579625"/>
            <a:ext cx="4392676" cy="4538599"/>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4773295" y="1392776"/>
            <a:ext cx="4129404" cy="4892675"/>
          </a:xfrm>
          <a:prstGeom prst="rect">
            <a:avLst/>
          </a:prstGeom>
        </p:spPr>
        <p:txBody>
          <a:bodyPr vert="horz" wrap="square" lIns="0" tIns="189230" rIns="0" bIns="0" rtlCol="0">
            <a:spAutoFit/>
          </a:bodyPr>
          <a:lstStyle/>
          <a:p>
            <a:pPr marL="325755">
              <a:lnSpc>
                <a:spcPct val="100000"/>
              </a:lnSpc>
              <a:spcBef>
                <a:spcPts val="1490"/>
              </a:spcBef>
            </a:pPr>
            <a:r>
              <a:rPr sz="2000" b="1" dirty="0">
                <a:latin typeface="Times New Roman"/>
                <a:cs typeface="Times New Roman"/>
              </a:rPr>
              <a:t>KHÔNG </a:t>
            </a:r>
            <a:r>
              <a:rPr sz="2000" b="1" spc="-5" dirty="0">
                <a:latin typeface="Times New Roman"/>
                <a:cs typeface="Times New Roman"/>
              </a:rPr>
              <a:t>THỂ </a:t>
            </a:r>
            <a:r>
              <a:rPr sz="2000" b="1" dirty="0">
                <a:latin typeface="Times New Roman"/>
                <a:cs typeface="Times New Roman"/>
              </a:rPr>
              <a:t>TÁCH</a:t>
            </a:r>
            <a:r>
              <a:rPr sz="2000" b="1" spc="-130" dirty="0">
                <a:latin typeface="Times New Roman"/>
                <a:cs typeface="Times New Roman"/>
              </a:rPr>
              <a:t> </a:t>
            </a:r>
            <a:r>
              <a:rPr sz="2000" b="1" dirty="0">
                <a:latin typeface="Times New Roman"/>
                <a:cs typeface="Times New Roman"/>
              </a:rPr>
              <a:t>RỜI</a:t>
            </a:r>
            <a:endParaRPr sz="2000" dirty="0">
              <a:latin typeface="Times New Roman"/>
              <a:cs typeface="Times New Roman"/>
            </a:endParaRPr>
          </a:p>
          <a:p>
            <a:pPr marL="61594" marR="88265" algn="just">
              <a:lnSpc>
                <a:spcPct val="110000"/>
              </a:lnSpc>
              <a:spcBef>
                <a:spcPts val="1500"/>
              </a:spcBef>
              <a:buFont typeface="Wingdings"/>
              <a:buChar char=""/>
              <a:tabLst>
                <a:tab pos="240665" algn="l"/>
              </a:tabLst>
            </a:pPr>
            <a:r>
              <a:rPr sz="2600" spc="-5" dirty="0">
                <a:latin typeface="Times New Roman"/>
                <a:cs typeface="Times New Roman"/>
              </a:rPr>
              <a:t>Quá trình cung cấp và tiêu  </a:t>
            </a:r>
            <a:r>
              <a:rPr sz="2600" dirty="0">
                <a:latin typeface="Times New Roman"/>
                <a:cs typeface="Times New Roman"/>
              </a:rPr>
              <a:t>dùng SPDV xảy </a:t>
            </a:r>
            <a:r>
              <a:rPr sz="2600" spc="-5" dirty="0">
                <a:latin typeface="Times New Roman"/>
                <a:cs typeface="Times New Roman"/>
              </a:rPr>
              <a:t>ra </a:t>
            </a:r>
            <a:r>
              <a:rPr sz="2600" dirty="0">
                <a:latin typeface="Times New Roman"/>
                <a:cs typeface="Times New Roman"/>
              </a:rPr>
              <a:t>đồng</a:t>
            </a:r>
            <a:r>
              <a:rPr sz="2600" spc="-165" dirty="0">
                <a:latin typeface="Times New Roman"/>
                <a:cs typeface="Times New Roman"/>
              </a:rPr>
              <a:t> </a:t>
            </a:r>
            <a:r>
              <a:rPr sz="2600" dirty="0">
                <a:latin typeface="Times New Roman"/>
                <a:cs typeface="Times New Roman"/>
              </a:rPr>
              <a:t>thời</a:t>
            </a:r>
          </a:p>
          <a:p>
            <a:pPr marL="61594" marR="88265" algn="just">
              <a:lnSpc>
                <a:spcPct val="110000"/>
              </a:lnSpc>
              <a:spcBef>
                <a:spcPts val="600"/>
              </a:spcBef>
              <a:buFont typeface="Wingdings"/>
              <a:buChar char=""/>
              <a:tabLst>
                <a:tab pos="240665" algn="l"/>
              </a:tabLst>
            </a:pPr>
            <a:r>
              <a:rPr sz="2600" dirty="0">
                <a:latin typeface="Times New Roman"/>
                <a:cs typeface="Times New Roman"/>
              </a:rPr>
              <a:t>SPDV </a:t>
            </a:r>
            <a:r>
              <a:rPr sz="2600" spc="-5" dirty="0">
                <a:latin typeface="Times New Roman"/>
                <a:cs typeface="Times New Roman"/>
              </a:rPr>
              <a:t>NH </a:t>
            </a:r>
            <a:r>
              <a:rPr sz="2600" dirty="0">
                <a:latin typeface="Times New Roman"/>
                <a:cs typeface="Times New Roman"/>
              </a:rPr>
              <a:t>được cung </a:t>
            </a:r>
            <a:r>
              <a:rPr sz="2600" spc="-5" dirty="0">
                <a:latin typeface="Times New Roman"/>
                <a:cs typeface="Times New Roman"/>
              </a:rPr>
              <a:t>ứng  trực tiếp </a:t>
            </a:r>
            <a:r>
              <a:rPr sz="2600" dirty="0">
                <a:latin typeface="Times New Roman"/>
                <a:cs typeface="Times New Roman"/>
              </a:rPr>
              <a:t>cho </a:t>
            </a:r>
            <a:r>
              <a:rPr sz="2600" spc="-5" dirty="0">
                <a:latin typeface="Times New Roman"/>
                <a:cs typeface="Times New Roman"/>
              </a:rPr>
              <a:t>KH </a:t>
            </a:r>
            <a:r>
              <a:rPr sz="2600" spc="5" dirty="0">
                <a:latin typeface="Times New Roman"/>
                <a:cs typeface="Times New Roman"/>
              </a:rPr>
              <a:t>khi </a:t>
            </a:r>
            <a:r>
              <a:rPr sz="2600" spc="-5" dirty="0">
                <a:latin typeface="Times New Roman"/>
                <a:cs typeface="Times New Roman"/>
              </a:rPr>
              <a:t>KH có  </a:t>
            </a:r>
            <a:r>
              <a:rPr sz="2600" spc="5" dirty="0">
                <a:latin typeface="Times New Roman"/>
                <a:cs typeface="Times New Roman"/>
              </a:rPr>
              <a:t>nhu</a:t>
            </a:r>
            <a:r>
              <a:rPr sz="2600" spc="-25" dirty="0">
                <a:latin typeface="Times New Roman"/>
                <a:cs typeface="Times New Roman"/>
              </a:rPr>
              <a:t> </a:t>
            </a:r>
            <a:r>
              <a:rPr sz="2600" spc="-5" dirty="0">
                <a:latin typeface="Times New Roman"/>
                <a:cs typeface="Times New Roman"/>
              </a:rPr>
              <a:t>cầu</a:t>
            </a:r>
            <a:endParaRPr sz="2600" dirty="0">
              <a:latin typeface="Times New Roman"/>
              <a:cs typeface="Times New Roman"/>
            </a:endParaRPr>
          </a:p>
          <a:p>
            <a:pPr marL="12700" marR="6985" algn="just">
              <a:lnSpc>
                <a:spcPct val="110000"/>
              </a:lnSpc>
              <a:spcBef>
                <a:spcPts val="935"/>
              </a:spcBef>
            </a:pPr>
            <a:r>
              <a:rPr sz="2600" dirty="0">
                <a:solidFill>
                  <a:srgbClr val="FF0000"/>
                </a:solidFill>
                <a:latin typeface="Wingdings"/>
                <a:cs typeface="Wingdings"/>
              </a:rPr>
              <a:t></a:t>
            </a:r>
            <a:r>
              <a:rPr sz="2600" dirty="0">
                <a:solidFill>
                  <a:srgbClr val="FF0000"/>
                </a:solidFill>
                <a:latin typeface="Times New Roman"/>
                <a:cs typeface="Times New Roman"/>
              </a:rPr>
              <a:t> </a:t>
            </a:r>
            <a:r>
              <a:rPr sz="2600" spc="-5" dirty="0">
                <a:latin typeface="Times New Roman"/>
                <a:cs typeface="Times New Roman"/>
              </a:rPr>
              <a:t>Sử </a:t>
            </a:r>
            <a:r>
              <a:rPr sz="2600" spc="-130" dirty="0">
                <a:latin typeface="Times New Roman"/>
                <a:cs typeface="Times New Roman"/>
              </a:rPr>
              <a:t>dụng </a:t>
            </a:r>
            <a:r>
              <a:rPr sz="2600" spc="-5" dirty="0">
                <a:latin typeface="Times New Roman"/>
                <a:cs typeface="Times New Roman"/>
              </a:rPr>
              <a:t>mạng </a:t>
            </a:r>
            <a:r>
              <a:rPr sz="2600" dirty="0">
                <a:latin typeface="Times New Roman"/>
                <a:cs typeface="Times New Roman"/>
              </a:rPr>
              <a:t>lưới </a:t>
            </a:r>
            <a:r>
              <a:rPr sz="2600" dirty="0" err="1">
                <a:latin typeface="Times New Roman"/>
                <a:cs typeface="Times New Roman"/>
              </a:rPr>
              <a:t>đại</a:t>
            </a:r>
            <a:r>
              <a:rPr sz="2600" dirty="0">
                <a:latin typeface="Times New Roman"/>
                <a:cs typeface="Times New Roman"/>
              </a:rPr>
              <a:t> </a:t>
            </a:r>
            <a:r>
              <a:rPr sz="2600" spc="-5" dirty="0" err="1" smtClean="0">
                <a:latin typeface="Times New Roman"/>
                <a:cs typeface="Times New Roman"/>
              </a:rPr>
              <a:t>l</a:t>
            </a:r>
            <a:r>
              <a:rPr lang="en-US" sz="2600" spc="-5" dirty="0" err="1">
                <a:latin typeface="Times New Roman"/>
                <a:cs typeface="Times New Roman"/>
              </a:rPr>
              <a:t>ý</a:t>
            </a:r>
            <a:r>
              <a:rPr sz="2600" spc="-5" dirty="0" smtClean="0">
                <a:latin typeface="Times New Roman"/>
                <a:cs typeface="Times New Roman"/>
              </a:rPr>
              <a:t>  </a:t>
            </a:r>
            <a:r>
              <a:rPr sz="2600" dirty="0">
                <a:latin typeface="Times New Roman"/>
                <a:cs typeface="Times New Roman"/>
              </a:rPr>
              <a:t>để </a:t>
            </a:r>
            <a:r>
              <a:rPr sz="2600" spc="-5" dirty="0">
                <a:latin typeface="Times New Roman"/>
                <a:cs typeface="Times New Roman"/>
              </a:rPr>
              <a:t>tiếp cận</a:t>
            </a:r>
            <a:r>
              <a:rPr sz="2600" spc="-20" dirty="0">
                <a:latin typeface="Times New Roman"/>
                <a:cs typeface="Times New Roman"/>
              </a:rPr>
              <a:t> </a:t>
            </a:r>
            <a:r>
              <a:rPr sz="2600" dirty="0">
                <a:latin typeface="Times New Roman"/>
                <a:cs typeface="Times New Roman"/>
              </a:rPr>
              <a:t>KH</a:t>
            </a:r>
          </a:p>
          <a:p>
            <a:pPr marL="12700" marR="5080" algn="just">
              <a:lnSpc>
                <a:spcPct val="110000"/>
              </a:lnSpc>
              <a:spcBef>
                <a:spcPts val="605"/>
              </a:spcBef>
            </a:pPr>
            <a:r>
              <a:rPr sz="2600" spc="5" dirty="0">
                <a:solidFill>
                  <a:srgbClr val="FF0000"/>
                </a:solidFill>
                <a:latin typeface="Wingdings"/>
                <a:cs typeface="Wingdings"/>
              </a:rPr>
              <a:t></a:t>
            </a:r>
            <a:r>
              <a:rPr sz="2600" spc="5" dirty="0">
                <a:solidFill>
                  <a:srgbClr val="FF0000"/>
                </a:solidFill>
                <a:latin typeface="Times New Roman"/>
                <a:cs typeface="Times New Roman"/>
              </a:rPr>
              <a:t> </a:t>
            </a:r>
            <a:r>
              <a:rPr sz="2600" spc="-5" dirty="0">
                <a:latin typeface="Times New Roman"/>
                <a:cs typeface="Times New Roman"/>
              </a:rPr>
              <a:t>Sử </a:t>
            </a:r>
            <a:r>
              <a:rPr sz="2600" spc="-130" dirty="0">
                <a:latin typeface="Times New Roman"/>
                <a:cs typeface="Times New Roman"/>
              </a:rPr>
              <a:t>dụng </a:t>
            </a:r>
            <a:r>
              <a:rPr sz="2600" spc="-5" dirty="0">
                <a:latin typeface="Times New Roman"/>
                <a:cs typeface="Times New Roman"/>
              </a:rPr>
              <a:t>các </a:t>
            </a:r>
            <a:r>
              <a:rPr sz="2600" dirty="0">
                <a:latin typeface="Times New Roman"/>
                <a:cs typeface="Times New Roman"/>
              </a:rPr>
              <a:t>phương </a:t>
            </a:r>
            <a:r>
              <a:rPr sz="2600" spc="-5" dirty="0">
                <a:latin typeface="Times New Roman"/>
                <a:cs typeface="Times New Roman"/>
              </a:rPr>
              <a:t>tiện  </a:t>
            </a:r>
            <a:r>
              <a:rPr sz="2600" dirty="0">
                <a:latin typeface="Times New Roman"/>
                <a:cs typeface="Times New Roman"/>
              </a:rPr>
              <a:t>viễn thông hiện</a:t>
            </a:r>
            <a:r>
              <a:rPr sz="2600" spc="-45" dirty="0">
                <a:latin typeface="Times New Roman"/>
                <a:cs typeface="Times New Roman"/>
              </a:rPr>
              <a:t> </a:t>
            </a:r>
            <a:r>
              <a:rPr sz="2600" dirty="0">
                <a:latin typeface="Times New Roman"/>
                <a:cs typeface="Times New Roman"/>
              </a:rPr>
              <a:t>đại</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58967" y="1459991"/>
            <a:ext cx="1885188" cy="129844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900420" y="1739011"/>
            <a:ext cx="1002030" cy="330835"/>
          </a:xfrm>
          <a:prstGeom prst="rect">
            <a:avLst/>
          </a:prstGeom>
        </p:spPr>
        <p:txBody>
          <a:bodyPr vert="horz" wrap="square" lIns="0" tIns="13335" rIns="0" bIns="0" rtlCol="0">
            <a:spAutoFit/>
          </a:bodyPr>
          <a:lstStyle/>
          <a:p>
            <a:pPr marL="12700">
              <a:lnSpc>
                <a:spcPct val="100000"/>
              </a:lnSpc>
              <a:spcBef>
                <a:spcPts val="105"/>
              </a:spcBef>
            </a:pPr>
            <a:r>
              <a:rPr sz="2000" b="1" dirty="0">
                <a:latin typeface="Times New Roman"/>
                <a:cs typeface="Times New Roman"/>
              </a:rPr>
              <a:t>KHÔ</a:t>
            </a:r>
            <a:r>
              <a:rPr sz="2000" b="1" spc="5" dirty="0">
                <a:latin typeface="Times New Roman"/>
                <a:cs typeface="Times New Roman"/>
              </a:rPr>
              <a:t>N</a:t>
            </a:r>
            <a:r>
              <a:rPr sz="2000" b="1" dirty="0">
                <a:latin typeface="Times New Roman"/>
                <a:cs typeface="Times New Roman"/>
              </a:rPr>
              <a:t>G</a:t>
            </a:r>
            <a:endParaRPr sz="2000">
              <a:latin typeface="Times New Roman"/>
              <a:cs typeface="Times New Roman"/>
            </a:endParaRPr>
          </a:p>
        </p:txBody>
      </p:sp>
      <p:sp>
        <p:nvSpPr>
          <p:cNvPr id="4" name="object 4"/>
          <p:cNvSpPr/>
          <p:nvPr/>
        </p:nvSpPr>
        <p:spPr>
          <a:xfrm>
            <a:off x="7307580" y="2330576"/>
            <a:ext cx="594995" cy="561975"/>
          </a:xfrm>
          <a:custGeom>
            <a:avLst/>
            <a:gdLst/>
            <a:ahLst/>
            <a:cxnLst/>
            <a:rect l="l" t="t" r="r" b="b"/>
            <a:pathLst>
              <a:path w="594995" h="561975">
                <a:moveTo>
                  <a:pt x="0" y="0"/>
                </a:moveTo>
                <a:lnTo>
                  <a:pt x="44260" y="26781"/>
                </a:lnTo>
                <a:lnTo>
                  <a:pt x="87683" y="54769"/>
                </a:lnTo>
                <a:lnTo>
                  <a:pt x="130244" y="83945"/>
                </a:lnTo>
                <a:lnTo>
                  <a:pt x="171922" y="114286"/>
                </a:lnTo>
                <a:lnTo>
                  <a:pt x="212693" y="145770"/>
                </a:lnTo>
                <a:lnTo>
                  <a:pt x="252536" y="178377"/>
                </a:lnTo>
                <a:lnTo>
                  <a:pt x="291426" y="212084"/>
                </a:lnTo>
                <a:lnTo>
                  <a:pt x="329342" y="246872"/>
                </a:lnTo>
                <a:lnTo>
                  <a:pt x="366261" y="282717"/>
                </a:lnTo>
                <a:lnTo>
                  <a:pt x="402160" y="319599"/>
                </a:lnTo>
                <a:lnTo>
                  <a:pt x="437017" y="357497"/>
                </a:lnTo>
                <a:lnTo>
                  <a:pt x="470808" y="396388"/>
                </a:lnTo>
                <a:lnTo>
                  <a:pt x="503512" y="436252"/>
                </a:lnTo>
                <a:lnTo>
                  <a:pt x="535105" y="477068"/>
                </a:lnTo>
                <a:lnTo>
                  <a:pt x="565564" y="518813"/>
                </a:lnTo>
                <a:lnTo>
                  <a:pt x="594868" y="561467"/>
                </a:lnTo>
              </a:path>
            </a:pathLst>
          </a:custGeom>
          <a:ln w="9525">
            <a:solidFill>
              <a:srgbClr val="252599"/>
            </a:solidFill>
          </a:ln>
        </p:spPr>
        <p:txBody>
          <a:bodyPr wrap="square" lIns="0" tIns="0" rIns="0" bIns="0" rtlCol="0"/>
          <a:lstStyle/>
          <a:p>
            <a:endParaRPr/>
          </a:p>
        </p:txBody>
      </p:sp>
      <p:sp>
        <p:nvSpPr>
          <p:cNvPr id="5" name="object 5"/>
          <p:cNvSpPr/>
          <p:nvPr/>
        </p:nvSpPr>
        <p:spPr>
          <a:xfrm>
            <a:off x="7225283" y="2875788"/>
            <a:ext cx="1885187" cy="1298448"/>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7685658" y="3127984"/>
            <a:ext cx="967105" cy="690245"/>
          </a:xfrm>
          <a:prstGeom prst="rect">
            <a:avLst/>
          </a:prstGeom>
        </p:spPr>
        <p:txBody>
          <a:bodyPr vert="horz" wrap="square" lIns="0" tIns="12700" rIns="0" bIns="0" rtlCol="0">
            <a:spAutoFit/>
          </a:bodyPr>
          <a:lstStyle/>
          <a:p>
            <a:pPr marL="129539" marR="5080" indent="-117475">
              <a:lnSpc>
                <a:spcPct val="109000"/>
              </a:lnSpc>
              <a:spcBef>
                <a:spcPts val="100"/>
              </a:spcBef>
            </a:pPr>
            <a:r>
              <a:rPr sz="2000" b="1" dirty="0">
                <a:latin typeface="Times New Roman"/>
                <a:cs typeface="Times New Roman"/>
              </a:rPr>
              <a:t>DỄ</a:t>
            </a:r>
            <a:r>
              <a:rPr sz="2000" b="1" spc="-85" dirty="0">
                <a:latin typeface="Times New Roman"/>
                <a:cs typeface="Times New Roman"/>
              </a:rPr>
              <a:t> </a:t>
            </a:r>
            <a:r>
              <a:rPr sz="2000" b="1" dirty="0">
                <a:latin typeface="Times New Roman"/>
                <a:cs typeface="Times New Roman"/>
              </a:rPr>
              <a:t>SAO  </a:t>
            </a:r>
            <a:r>
              <a:rPr sz="2000" b="1" spc="-125" dirty="0">
                <a:latin typeface="Times New Roman"/>
                <a:cs typeface="Times New Roman"/>
              </a:rPr>
              <a:t>CHÉP</a:t>
            </a:r>
            <a:endParaRPr sz="2000">
              <a:latin typeface="Times New Roman"/>
              <a:cs typeface="Times New Roman"/>
            </a:endParaRPr>
          </a:p>
        </p:txBody>
      </p:sp>
      <p:sp>
        <p:nvSpPr>
          <p:cNvPr id="7" name="object 7"/>
          <p:cNvSpPr/>
          <p:nvPr/>
        </p:nvSpPr>
        <p:spPr>
          <a:xfrm>
            <a:off x="8004047" y="4116704"/>
            <a:ext cx="197485" cy="650875"/>
          </a:xfrm>
          <a:custGeom>
            <a:avLst/>
            <a:gdLst/>
            <a:ahLst/>
            <a:cxnLst/>
            <a:rect l="l" t="t" r="r" b="b"/>
            <a:pathLst>
              <a:path w="197484" h="650875">
                <a:moveTo>
                  <a:pt x="197484" y="0"/>
                </a:moveTo>
                <a:lnTo>
                  <a:pt x="191609" y="48608"/>
                </a:lnTo>
                <a:lnTo>
                  <a:pt x="184439" y="96988"/>
                </a:lnTo>
                <a:lnTo>
                  <a:pt x="175981" y="145116"/>
                </a:lnTo>
                <a:lnTo>
                  <a:pt x="166242" y="192964"/>
                </a:lnTo>
                <a:lnTo>
                  <a:pt x="155229" y="240508"/>
                </a:lnTo>
                <a:lnTo>
                  <a:pt x="142950" y="287722"/>
                </a:lnTo>
                <a:lnTo>
                  <a:pt x="129412" y="334581"/>
                </a:lnTo>
                <a:lnTo>
                  <a:pt x="114623" y="381059"/>
                </a:lnTo>
                <a:lnTo>
                  <a:pt x="98588" y="427130"/>
                </a:lnTo>
                <a:lnTo>
                  <a:pt x="81317" y="472769"/>
                </a:lnTo>
                <a:lnTo>
                  <a:pt x="62815" y="517950"/>
                </a:lnTo>
                <a:lnTo>
                  <a:pt x="43090" y="562649"/>
                </a:lnTo>
                <a:lnTo>
                  <a:pt x="22149" y="606838"/>
                </a:lnTo>
                <a:lnTo>
                  <a:pt x="0" y="650494"/>
                </a:lnTo>
              </a:path>
            </a:pathLst>
          </a:custGeom>
          <a:ln w="9525">
            <a:solidFill>
              <a:srgbClr val="252599"/>
            </a:solidFill>
          </a:ln>
        </p:spPr>
        <p:txBody>
          <a:bodyPr wrap="square" lIns="0" tIns="0" rIns="0" bIns="0" rtlCol="0"/>
          <a:lstStyle/>
          <a:p>
            <a:endParaRPr/>
          </a:p>
        </p:txBody>
      </p:sp>
      <p:sp>
        <p:nvSpPr>
          <p:cNvPr id="8" name="object 8"/>
          <p:cNvSpPr/>
          <p:nvPr/>
        </p:nvSpPr>
        <p:spPr>
          <a:xfrm>
            <a:off x="6527292" y="4748784"/>
            <a:ext cx="1885188" cy="1312164"/>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6792848" y="4836388"/>
            <a:ext cx="1358265" cy="1023619"/>
          </a:xfrm>
          <a:prstGeom prst="rect">
            <a:avLst/>
          </a:prstGeom>
        </p:spPr>
        <p:txBody>
          <a:bodyPr vert="horz" wrap="square" lIns="0" tIns="12065" rIns="0" bIns="0" rtlCol="0">
            <a:spAutoFit/>
          </a:bodyPr>
          <a:lstStyle/>
          <a:p>
            <a:pPr marL="12700" marR="5080" indent="-2540" algn="ctr">
              <a:lnSpc>
                <a:spcPct val="109200"/>
              </a:lnSpc>
              <a:spcBef>
                <a:spcPts val="95"/>
              </a:spcBef>
            </a:pPr>
            <a:r>
              <a:rPr sz="2000" b="1" dirty="0">
                <a:latin typeface="Times New Roman"/>
                <a:cs typeface="Times New Roman"/>
              </a:rPr>
              <a:t>KHÔNG  </a:t>
            </a:r>
            <a:r>
              <a:rPr sz="2000" b="1" spc="-5" dirty="0">
                <a:latin typeface="Times New Roman"/>
                <a:cs typeface="Times New Roman"/>
              </a:rPr>
              <a:t>THỂ</a:t>
            </a:r>
            <a:r>
              <a:rPr sz="2000" b="1" spc="-100" dirty="0">
                <a:latin typeface="Times New Roman"/>
                <a:cs typeface="Times New Roman"/>
              </a:rPr>
              <a:t> </a:t>
            </a:r>
            <a:r>
              <a:rPr sz="2000" b="1" dirty="0">
                <a:latin typeface="Times New Roman"/>
                <a:cs typeface="Times New Roman"/>
              </a:rPr>
              <a:t>TÁCH  RỜI</a:t>
            </a:r>
            <a:endParaRPr sz="2000">
              <a:latin typeface="Times New Roman"/>
              <a:cs typeface="Times New Roman"/>
            </a:endParaRPr>
          </a:p>
        </p:txBody>
      </p:sp>
      <p:sp>
        <p:nvSpPr>
          <p:cNvPr id="10" name="object 10"/>
          <p:cNvSpPr/>
          <p:nvPr/>
        </p:nvSpPr>
        <p:spPr>
          <a:xfrm>
            <a:off x="6234684" y="5718467"/>
            <a:ext cx="334010" cy="7620"/>
          </a:xfrm>
          <a:custGeom>
            <a:avLst/>
            <a:gdLst/>
            <a:ahLst/>
            <a:cxnLst/>
            <a:rect l="l" t="t" r="r" b="b"/>
            <a:pathLst>
              <a:path w="334009" h="7620">
                <a:moveTo>
                  <a:pt x="333629" y="0"/>
                </a:moveTo>
                <a:lnTo>
                  <a:pt x="286063" y="3755"/>
                </a:lnTo>
                <a:lnTo>
                  <a:pt x="238417" y="6259"/>
                </a:lnTo>
                <a:lnTo>
                  <a:pt x="190720" y="7511"/>
                </a:lnTo>
                <a:lnTo>
                  <a:pt x="143001" y="7511"/>
                </a:lnTo>
                <a:lnTo>
                  <a:pt x="95289" y="6259"/>
                </a:lnTo>
                <a:lnTo>
                  <a:pt x="47612" y="3755"/>
                </a:lnTo>
                <a:lnTo>
                  <a:pt x="0" y="0"/>
                </a:lnTo>
              </a:path>
            </a:pathLst>
          </a:custGeom>
          <a:ln w="9525">
            <a:solidFill>
              <a:srgbClr val="252599"/>
            </a:solidFill>
          </a:ln>
        </p:spPr>
        <p:txBody>
          <a:bodyPr wrap="square" lIns="0" tIns="0" rIns="0" bIns="0" rtlCol="0"/>
          <a:lstStyle/>
          <a:p>
            <a:endParaRPr/>
          </a:p>
        </p:txBody>
      </p:sp>
      <p:sp>
        <p:nvSpPr>
          <p:cNvPr id="11" name="object 11"/>
          <p:cNvSpPr/>
          <p:nvPr/>
        </p:nvSpPr>
        <p:spPr>
          <a:xfrm>
            <a:off x="4390644" y="4748784"/>
            <a:ext cx="1885188" cy="1312164"/>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4741290" y="5167121"/>
            <a:ext cx="1182370" cy="664734"/>
          </a:xfrm>
          <a:prstGeom prst="rect">
            <a:avLst/>
          </a:prstGeom>
        </p:spPr>
        <p:txBody>
          <a:bodyPr vert="horz" wrap="square" lIns="0" tIns="12065" rIns="0" bIns="0" rtlCol="0">
            <a:spAutoFit/>
          </a:bodyPr>
          <a:lstStyle/>
          <a:p>
            <a:pPr marL="312420" marR="5080" indent="-300355">
              <a:lnSpc>
                <a:spcPct val="109500"/>
              </a:lnSpc>
              <a:spcBef>
                <a:spcPts val="95"/>
              </a:spcBef>
            </a:pPr>
            <a:r>
              <a:rPr sz="2000" b="1" dirty="0">
                <a:latin typeface="Times New Roman"/>
                <a:cs typeface="Times New Roman"/>
              </a:rPr>
              <a:t>THỂ</a:t>
            </a:r>
            <a:r>
              <a:rPr sz="2000" b="1" spc="-85" dirty="0">
                <a:latin typeface="Times New Roman"/>
                <a:cs typeface="Times New Roman"/>
              </a:rPr>
              <a:t> </a:t>
            </a:r>
            <a:r>
              <a:rPr sz="2000" b="1" spc="-175" dirty="0" smtClean="0">
                <a:latin typeface="Times New Roman"/>
                <a:cs typeface="Times New Roman"/>
              </a:rPr>
              <a:t>L</a:t>
            </a:r>
            <a:r>
              <a:rPr lang="en-US" sz="2000" b="1" spc="-175" dirty="0" smtClean="0">
                <a:latin typeface="Times New Roman"/>
                <a:cs typeface="Times New Roman"/>
              </a:rPr>
              <a:t>ƯU</a:t>
            </a:r>
            <a:r>
              <a:rPr sz="2000" b="1" spc="-175" dirty="0" smtClean="0">
                <a:latin typeface="Times New Roman"/>
                <a:cs typeface="Times New Roman"/>
              </a:rPr>
              <a:t>  </a:t>
            </a:r>
            <a:r>
              <a:rPr sz="2000" b="1" dirty="0">
                <a:latin typeface="Times New Roman"/>
                <a:cs typeface="Times New Roman"/>
              </a:rPr>
              <a:t>TRỮ</a:t>
            </a:r>
            <a:endParaRPr sz="2000" dirty="0">
              <a:latin typeface="Times New Roman"/>
              <a:cs typeface="Times New Roman"/>
            </a:endParaRPr>
          </a:p>
        </p:txBody>
      </p:sp>
      <p:sp>
        <p:nvSpPr>
          <p:cNvPr id="13" name="object 13"/>
          <p:cNvSpPr/>
          <p:nvPr/>
        </p:nvSpPr>
        <p:spPr>
          <a:xfrm>
            <a:off x="4622546" y="4178680"/>
            <a:ext cx="177165" cy="589280"/>
          </a:xfrm>
          <a:custGeom>
            <a:avLst/>
            <a:gdLst/>
            <a:ahLst/>
            <a:cxnLst/>
            <a:rect l="l" t="t" r="r" b="b"/>
            <a:pathLst>
              <a:path w="177164" h="589279">
                <a:moveTo>
                  <a:pt x="176911" y="589026"/>
                </a:moveTo>
                <a:lnTo>
                  <a:pt x="154594" y="542533"/>
                </a:lnTo>
                <a:lnTo>
                  <a:pt x="133626" y="495467"/>
                </a:lnTo>
                <a:lnTo>
                  <a:pt x="114014" y="447859"/>
                </a:lnTo>
                <a:lnTo>
                  <a:pt x="95767" y="399739"/>
                </a:lnTo>
                <a:lnTo>
                  <a:pt x="78894" y="351138"/>
                </a:lnTo>
                <a:lnTo>
                  <a:pt x="63404" y="302085"/>
                </a:lnTo>
                <a:lnTo>
                  <a:pt x="49306" y="252612"/>
                </a:lnTo>
                <a:lnTo>
                  <a:pt x="36608" y="202748"/>
                </a:lnTo>
                <a:lnTo>
                  <a:pt x="25320" y="152525"/>
                </a:lnTo>
                <a:lnTo>
                  <a:pt x="15450" y="101972"/>
                </a:lnTo>
                <a:lnTo>
                  <a:pt x="7007" y="51120"/>
                </a:lnTo>
                <a:lnTo>
                  <a:pt x="0" y="0"/>
                </a:lnTo>
              </a:path>
            </a:pathLst>
          </a:custGeom>
          <a:ln w="9524">
            <a:solidFill>
              <a:srgbClr val="4374CD"/>
            </a:solidFill>
          </a:ln>
        </p:spPr>
        <p:txBody>
          <a:bodyPr wrap="square" lIns="0" tIns="0" rIns="0" bIns="0" rtlCol="0"/>
          <a:lstStyle/>
          <a:p>
            <a:endParaRPr/>
          </a:p>
        </p:txBody>
      </p:sp>
      <p:sp>
        <p:nvSpPr>
          <p:cNvPr id="14" name="object 14"/>
          <p:cNvSpPr/>
          <p:nvPr/>
        </p:nvSpPr>
        <p:spPr>
          <a:xfrm>
            <a:off x="3691128" y="2935223"/>
            <a:ext cx="1888236" cy="1312164"/>
          </a:xfrm>
          <a:prstGeom prst="rect">
            <a:avLst/>
          </a:prstGeom>
          <a:blipFill>
            <a:blip r:embed="rId6" cstate="print"/>
            <a:stretch>
              <a:fillRect/>
            </a:stretch>
          </a:blipFill>
        </p:spPr>
        <p:txBody>
          <a:bodyPr wrap="square" lIns="0" tIns="0" rIns="0" bIns="0" rtlCol="0"/>
          <a:lstStyle/>
          <a:p>
            <a:endParaRPr/>
          </a:p>
        </p:txBody>
      </p:sp>
      <p:sp>
        <p:nvSpPr>
          <p:cNvPr id="15" name="object 15"/>
          <p:cNvSpPr txBox="1"/>
          <p:nvPr/>
        </p:nvSpPr>
        <p:spPr>
          <a:xfrm>
            <a:off x="4133850" y="3023038"/>
            <a:ext cx="1002030" cy="1024255"/>
          </a:xfrm>
          <a:prstGeom prst="rect">
            <a:avLst/>
          </a:prstGeom>
        </p:spPr>
        <p:txBody>
          <a:bodyPr vert="horz" wrap="square" lIns="0" tIns="11430" rIns="0" bIns="0" rtlCol="0">
            <a:spAutoFit/>
          </a:bodyPr>
          <a:lstStyle/>
          <a:p>
            <a:pPr marL="118745" marR="5080" indent="-106680">
              <a:lnSpc>
                <a:spcPct val="109300"/>
              </a:lnSpc>
              <a:spcBef>
                <a:spcPts val="90"/>
              </a:spcBef>
            </a:pPr>
            <a:r>
              <a:rPr sz="2000" b="1" dirty="0">
                <a:latin typeface="Times New Roman"/>
                <a:cs typeface="Times New Roman"/>
              </a:rPr>
              <a:t>KHÔ</a:t>
            </a:r>
            <a:r>
              <a:rPr sz="2000" b="1" spc="5" dirty="0">
                <a:latin typeface="Times New Roman"/>
                <a:cs typeface="Times New Roman"/>
              </a:rPr>
              <a:t>N</a:t>
            </a:r>
            <a:r>
              <a:rPr sz="2000" b="1" dirty="0">
                <a:latin typeface="Times New Roman"/>
                <a:cs typeface="Times New Roman"/>
              </a:rPr>
              <a:t>G  ĐỒNG  </a:t>
            </a:r>
            <a:r>
              <a:rPr sz="2000" b="1" spc="-5" dirty="0">
                <a:latin typeface="Times New Roman"/>
                <a:cs typeface="Times New Roman"/>
              </a:rPr>
              <a:t>NHẤT</a:t>
            </a:r>
            <a:endParaRPr sz="2000">
              <a:latin typeface="Times New Roman"/>
              <a:cs typeface="Times New Roman"/>
            </a:endParaRPr>
          </a:p>
        </p:txBody>
      </p:sp>
      <p:sp>
        <p:nvSpPr>
          <p:cNvPr id="16" name="object 16"/>
          <p:cNvSpPr/>
          <p:nvPr/>
        </p:nvSpPr>
        <p:spPr>
          <a:xfrm>
            <a:off x="4876672" y="2330957"/>
            <a:ext cx="618490" cy="621030"/>
          </a:xfrm>
          <a:custGeom>
            <a:avLst/>
            <a:gdLst/>
            <a:ahLst/>
            <a:cxnLst/>
            <a:rect l="l" t="t" r="r" b="b"/>
            <a:pathLst>
              <a:path w="618489" h="621030">
                <a:moveTo>
                  <a:pt x="0" y="621029"/>
                </a:moveTo>
                <a:lnTo>
                  <a:pt x="25951" y="579018"/>
                </a:lnTo>
                <a:lnTo>
                  <a:pt x="52994" y="537790"/>
                </a:lnTo>
                <a:lnTo>
                  <a:pt x="81109" y="497363"/>
                </a:lnTo>
                <a:lnTo>
                  <a:pt x="110277" y="457758"/>
                </a:lnTo>
                <a:lnTo>
                  <a:pt x="140478" y="418992"/>
                </a:lnTo>
                <a:lnTo>
                  <a:pt x="171694" y="381084"/>
                </a:lnTo>
                <a:lnTo>
                  <a:pt x="203906" y="344054"/>
                </a:lnTo>
                <a:lnTo>
                  <a:pt x="237094" y="307920"/>
                </a:lnTo>
                <a:lnTo>
                  <a:pt x="271240" y="272700"/>
                </a:lnTo>
                <a:lnTo>
                  <a:pt x="306324" y="238415"/>
                </a:lnTo>
                <a:lnTo>
                  <a:pt x="342327" y="205081"/>
                </a:lnTo>
                <a:lnTo>
                  <a:pt x="379231" y="172720"/>
                </a:lnTo>
                <a:lnTo>
                  <a:pt x="417016" y="141348"/>
                </a:lnTo>
                <a:lnTo>
                  <a:pt x="455663" y="110985"/>
                </a:lnTo>
                <a:lnTo>
                  <a:pt x="495153" y="81650"/>
                </a:lnTo>
                <a:lnTo>
                  <a:pt x="535466" y="53361"/>
                </a:lnTo>
                <a:lnTo>
                  <a:pt x="576585" y="26138"/>
                </a:lnTo>
                <a:lnTo>
                  <a:pt x="618489" y="0"/>
                </a:lnTo>
              </a:path>
            </a:pathLst>
          </a:custGeom>
          <a:ln w="9525">
            <a:solidFill>
              <a:srgbClr val="2C2CB8"/>
            </a:solidFill>
          </a:ln>
        </p:spPr>
        <p:txBody>
          <a:bodyPr wrap="square" lIns="0" tIns="0" rIns="0" bIns="0" rtlCol="0"/>
          <a:lstStyle/>
          <a:p>
            <a:endParaRPr/>
          </a:p>
        </p:txBody>
      </p:sp>
      <p:sp>
        <p:nvSpPr>
          <p:cNvPr id="17" name="object 17"/>
          <p:cNvSpPr/>
          <p:nvPr/>
        </p:nvSpPr>
        <p:spPr>
          <a:xfrm>
            <a:off x="156971" y="1729739"/>
            <a:ext cx="3276600" cy="688848"/>
          </a:xfrm>
          <a:prstGeom prst="rect">
            <a:avLst/>
          </a:prstGeom>
          <a:blipFill>
            <a:blip r:embed="rId7" cstate="print"/>
            <a:stretch>
              <a:fillRect/>
            </a:stretch>
          </a:blipFill>
        </p:spPr>
        <p:txBody>
          <a:bodyPr wrap="square" lIns="0" tIns="0" rIns="0" bIns="0" rtlCol="0"/>
          <a:lstStyle/>
          <a:p>
            <a:endParaRPr/>
          </a:p>
        </p:txBody>
      </p:sp>
      <p:sp>
        <p:nvSpPr>
          <p:cNvPr id="18" name="object 18"/>
          <p:cNvSpPr txBox="1"/>
          <p:nvPr/>
        </p:nvSpPr>
        <p:spPr>
          <a:xfrm>
            <a:off x="307340" y="1931288"/>
            <a:ext cx="2827020" cy="330835"/>
          </a:xfrm>
          <a:prstGeom prst="rect">
            <a:avLst/>
          </a:prstGeom>
        </p:spPr>
        <p:txBody>
          <a:bodyPr vert="horz" wrap="square" lIns="0" tIns="13335" rIns="0" bIns="0" rtlCol="0">
            <a:spAutoFit/>
          </a:bodyPr>
          <a:lstStyle/>
          <a:p>
            <a:pPr marL="12700">
              <a:lnSpc>
                <a:spcPct val="100000"/>
              </a:lnSpc>
              <a:spcBef>
                <a:spcPts val="105"/>
              </a:spcBef>
            </a:pPr>
            <a:r>
              <a:rPr sz="2000" b="1" dirty="0">
                <a:latin typeface="Times New Roman"/>
                <a:cs typeface="Times New Roman"/>
              </a:rPr>
              <a:t>KHÔNG </a:t>
            </a:r>
            <a:r>
              <a:rPr sz="2000" b="1" spc="-5" dirty="0">
                <a:latin typeface="Times New Roman"/>
                <a:cs typeface="Times New Roman"/>
              </a:rPr>
              <a:t>THỂ </a:t>
            </a:r>
            <a:r>
              <a:rPr sz="2000" b="1" spc="-175" dirty="0" smtClean="0">
                <a:latin typeface="Times New Roman"/>
                <a:cs typeface="Times New Roman"/>
              </a:rPr>
              <a:t>L</a:t>
            </a:r>
            <a:r>
              <a:rPr lang="en-US" sz="2000" b="1" spc="-175" dirty="0" smtClean="0">
                <a:latin typeface="Times New Roman"/>
                <a:cs typeface="Times New Roman"/>
              </a:rPr>
              <a:t>ƯU</a:t>
            </a:r>
            <a:r>
              <a:rPr sz="2000" b="1" spc="-150" dirty="0" smtClean="0">
                <a:latin typeface="Times New Roman"/>
                <a:cs typeface="Times New Roman"/>
              </a:rPr>
              <a:t> </a:t>
            </a:r>
            <a:r>
              <a:rPr sz="2000" b="1" spc="-175" dirty="0" smtClean="0">
                <a:latin typeface="Times New Roman"/>
                <a:cs typeface="Times New Roman"/>
              </a:rPr>
              <a:t>TR</a:t>
            </a:r>
            <a:r>
              <a:rPr lang="en-US" sz="2000" b="1" spc="-175" dirty="0" smtClean="0">
                <a:latin typeface="Times New Roman"/>
                <a:cs typeface="Times New Roman"/>
              </a:rPr>
              <a:t>Ữ</a:t>
            </a:r>
            <a:endParaRPr sz="2000" dirty="0">
              <a:latin typeface="Times New Roman"/>
              <a:cs typeface="Times New Roman"/>
            </a:endParaRPr>
          </a:p>
        </p:txBody>
      </p:sp>
      <p:sp>
        <p:nvSpPr>
          <p:cNvPr id="19" name="object 19"/>
          <p:cNvSpPr txBox="1"/>
          <p:nvPr/>
        </p:nvSpPr>
        <p:spPr>
          <a:xfrm>
            <a:off x="3083305" y="2071243"/>
            <a:ext cx="4006215" cy="330835"/>
          </a:xfrm>
          <a:prstGeom prst="rect">
            <a:avLst/>
          </a:prstGeom>
        </p:spPr>
        <p:txBody>
          <a:bodyPr vert="horz" wrap="square" lIns="0" tIns="13335" rIns="0" bIns="0" rtlCol="0">
            <a:spAutoFit/>
          </a:bodyPr>
          <a:lstStyle/>
          <a:p>
            <a:pPr marL="38100">
              <a:lnSpc>
                <a:spcPct val="100000"/>
              </a:lnSpc>
              <a:spcBef>
                <a:spcPts val="105"/>
              </a:spcBef>
              <a:tabLst>
                <a:tab pos="2669540" algn="l"/>
              </a:tabLst>
            </a:pPr>
            <a:r>
              <a:rPr sz="3000" b="1" baseline="30555" dirty="0">
                <a:latin typeface="Times New Roman"/>
                <a:cs typeface="Times New Roman"/>
              </a:rPr>
              <a:t>̃	</a:t>
            </a:r>
            <a:r>
              <a:rPr sz="2000" b="1" dirty="0">
                <a:latin typeface="Times New Roman"/>
                <a:cs typeface="Times New Roman"/>
              </a:rPr>
              <a:t>HIỆN</a:t>
            </a:r>
            <a:r>
              <a:rPr sz="2000" b="1" spc="-60" dirty="0">
                <a:latin typeface="Times New Roman"/>
                <a:cs typeface="Times New Roman"/>
              </a:rPr>
              <a:t> </a:t>
            </a:r>
            <a:r>
              <a:rPr sz="2000" b="1" dirty="0">
                <a:latin typeface="Times New Roman"/>
                <a:cs typeface="Times New Roman"/>
              </a:rPr>
              <a:t>HỮU</a:t>
            </a:r>
            <a:endParaRPr sz="2000">
              <a:latin typeface="Times New Roman"/>
              <a:cs typeface="Times New Roman"/>
            </a:endParaRPr>
          </a:p>
        </p:txBody>
      </p:sp>
      <p:sp>
        <p:nvSpPr>
          <p:cNvPr id="20" name="object 20"/>
          <p:cNvSpPr/>
          <p:nvPr/>
        </p:nvSpPr>
        <p:spPr>
          <a:xfrm>
            <a:off x="179387" y="1665351"/>
            <a:ext cx="3249930" cy="4650105"/>
          </a:xfrm>
          <a:custGeom>
            <a:avLst/>
            <a:gdLst/>
            <a:ahLst/>
            <a:cxnLst/>
            <a:rect l="l" t="t" r="r" b="b"/>
            <a:pathLst>
              <a:path w="3249929" h="4650105">
                <a:moveTo>
                  <a:pt x="0" y="541527"/>
                </a:moveTo>
                <a:lnTo>
                  <a:pt x="1988" y="494801"/>
                </a:lnTo>
                <a:lnTo>
                  <a:pt x="7843" y="449179"/>
                </a:lnTo>
                <a:lnTo>
                  <a:pt x="17405" y="404823"/>
                </a:lnTo>
                <a:lnTo>
                  <a:pt x="30508" y="361897"/>
                </a:lnTo>
                <a:lnTo>
                  <a:pt x="46992" y="320562"/>
                </a:lnTo>
                <a:lnTo>
                  <a:pt x="66693" y="280980"/>
                </a:lnTo>
                <a:lnTo>
                  <a:pt x="89449" y="243316"/>
                </a:lnTo>
                <a:lnTo>
                  <a:pt x="115097" y="207731"/>
                </a:lnTo>
                <a:lnTo>
                  <a:pt x="143475" y="174387"/>
                </a:lnTo>
                <a:lnTo>
                  <a:pt x="174420" y="143448"/>
                </a:lnTo>
                <a:lnTo>
                  <a:pt x="207769" y="115075"/>
                </a:lnTo>
                <a:lnTo>
                  <a:pt x="243361" y="89431"/>
                </a:lnTo>
                <a:lnTo>
                  <a:pt x="281031" y="66680"/>
                </a:lnTo>
                <a:lnTo>
                  <a:pt x="320619" y="46982"/>
                </a:lnTo>
                <a:lnTo>
                  <a:pt x="361960" y="30502"/>
                </a:lnTo>
                <a:lnTo>
                  <a:pt x="404894" y="17401"/>
                </a:lnTo>
                <a:lnTo>
                  <a:pt x="449256" y="7842"/>
                </a:lnTo>
                <a:lnTo>
                  <a:pt x="494884" y="1987"/>
                </a:lnTo>
                <a:lnTo>
                  <a:pt x="541616" y="0"/>
                </a:lnTo>
                <a:lnTo>
                  <a:pt x="2707957" y="0"/>
                </a:lnTo>
                <a:lnTo>
                  <a:pt x="2754702" y="1987"/>
                </a:lnTo>
                <a:lnTo>
                  <a:pt x="2800341" y="7842"/>
                </a:lnTo>
                <a:lnTo>
                  <a:pt x="2844712" y="17401"/>
                </a:lnTo>
                <a:lnTo>
                  <a:pt x="2887652" y="30502"/>
                </a:lnTo>
                <a:lnTo>
                  <a:pt x="2928999" y="46982"/>
                </a:lnTo>
                <a:lnTo>
                  <a:pt x="2968590" y="66680"/>
                </a:lnTo>
                <a:lnTo>
                  <a:pt x="3006263" y="89431"/>
                </a:lnTo>
                <a:lnTo>
                  <a:pt x="3041856" y="115075"/>
                </a:lnTo>
                <a:lnTo>
                  <a:pt x="3075206" y="143448"/>
                </a:lnTo>
                <a:lnTo>
                  <a:pt x="3106150" y="174387"/>
                </a:lnTo>
                <a:lnTo>
                  <a:pt x="3134527" y="207731"/>
                </a:lnTo>
                <a:lnTo>
                  <a:pt x="3160174" y="243316"/>
                </a:lnTo>
                <a:lnTo>
                  <a:pt x="3182928" y="280980"/>
                </a:lnTo>
                <a:lnTo>
                  <a:pt x="3202627" y="320562"/>
                </a:lnTo>
                <a:lnTo>
                  <a:pt x="3219108" y="361897"/>
                </a:lnTo>
                <a:lnTo>
                  <a:pt x="3232210" y="404823"/>
                </a:lnTo>
                <a:lnTo>
                  <a:pt x="3241770" y="449179"/>
                </a:lnTo>
                <a:lnTo>
                  <a:pt x="3247624" y="494801"/>
                </a:lnTo>
                <a:lnTo>
                  <a:pt x="3249612" y="541527"/>
                </a:lnTo>
                <a:lnTo>
                  <a:pt x="3249612" y="4108107"/>
                </a:lnTo>
                <a:lnTo>
                  <a:pt x="3247624" y="4154839"/>
                </a:lnTo>
                <a:lnTo>
                  <a:pt x="3241770" y="4200467"/>
                </a:lnTo>
                <a:lnTo>
                  <a:pt x="3232210" y="4244829"/>
                </a:lnTo>
                <a:lnTo>
                  <a:pt x="3219108" y="4287763"/>
                </a:lnTo>
                <a:lnTo>
                  <a:pt x="3202627" y="4329104"/>
                </a:lnTo>
                <a:lnTo>
                  <a:pt x="3182928" y="4368692"/>
                </a:lnTo>
                <a:lnTo>
                  <a:pt x="3160174" y="4406362"/>
                </a:lnTo>
                <a:lnTo>
                  <a:pt x="3134527" y="4441954"/>
                </a:lnTo>
                <a:lnTo>
                  <a:pt x="3106150" y="4475303"/>
                </a:lnTo>
                <a:lnTo>
                  <a:pt x="3075206" y="4506248"/>
                </a:lnTo>
                <a:lnTo>
                  <a:pt x="3041856" y="4534626"/>
                </a:lnTo>
                <a:lnTo>
                  <a:pt x="3006263" y="4560274"/>
                </a:lnTo>
                <a:lnTo>
                  <a:pt x="2968590" y="4583030"/>
                </a:lnTo>
                <a:lnTo>
                  <a:pt x="2928999" y="4602731"/>
                </a:lnTo>
                <a:lnTo>
                  <a:pt x="2887652" y="4619215"/>
                </a:lnTo>
                <a:lnTo>
                  <a:pt x="2844712" y="4632318"/>
                </a:lnTo>
                <a:lnTo>
                  <a:pt x="2800341" y="4641880"/>
                </a:lnTo>
                <a:lnTo>
                  <a:pt x="2754702" y="4647735"/>
                </a:lnTo>
                <a:lnTo>
                  <a:pt x="2707957" y="4649724"/>
                </a:lnTo>
                <a:lnTo>
                  <a:pt x="541616" y="4649724"/>
                </a:lnTo>
                <a:lnTo>
                  <a:pt x="494884" y="4647735"/>
                </a:lnTo>
                <a:lnTo>
                  <a:pt x="449256" y="4641880"/>
                </a:lnTo>
                <a:lnTo>
                  <a:pt x="404894" y="4632318"/>
                </a:lnTo>
                <a:lnTo>
                  <a:pt x="361960" y="4619215"/>
                </a:lnTo>
                <a:lnTo>
                  <a:pt x="320619" y="4602731"/>
                </a:lnTo>
                <a:lnTo>
                  <a:pt x="281031" y="4583030"/>
                </a:lnTo>
                <a:lnTo>
                  <a:pt x="243361" y="4560274"/>
                </a:lnTo>
                <a:lnTo>
                  <a:pt x="207769" y="4534626"/>
                </a:lnTo>
                <a:lnTo>
                  <a:pt x="174420" y="4506248"/>
                </a:lnTo>
                <a:lnTo>
                  <a:pt x="143475" y="4475303"/>
                </a:lnTo>
                <a:lnTo>
                  <a:pt x="115097" y="4441954"/>
                </a:lnTo>
                <a:lnTo>
                  <a:pt x="89449" y="4406362"/>
                </a:lnTo>
                <a:lnTo>
                  <a:pt x="66693" y="4368692"/>
                </a:lnTo>
                <a:lnTo>
                  <a:pt x="46992" y="4329104"/>
                </a:lnTo>
                <a:lnTo>
                  <a:pt x="30508" y="4287763"/>
                </a:lnTo>
                <a:lnTo>
                  <a:pt x="17405" y="4244829"/>
                </a:lnTo>
                <a:lnTo>
                  <a:pt x="7843" y="4200467"/>
                </a:lnTo>
                <a:lnTo>
                  <a:pt x="1988" y="4154839"/>
                </a:lnTo>
                <a:lnTo>
                  <a:pt x="0" y="4108107"/>
                </a:lnTo>
                <a:lnTo>
                  <a:pt x="0" y="541527"/>
                </a:lnTo>
                <a:close/>
              </a:path>
            </a:pathLst>
          </a:custGeom>
          <a:ln w="38100">
            <a:solidFill>
              <a:srgbClr val="FFCCCC"/>
            </a:solidFill>
          </a:ln>
        </p:spPr>
        <p:txBody>
          <a:bodyPr wrap="square" lIns="0" tIns="0" rIns="0" bIns="0" rtlCol="0"/>
          <a:lstStyle/>
          <a:p>
            <a:endParaRPr/>
          </a:p>
        </p:txBody>
      </p:sp>
      <p:sp>
        <p:nvSpPr>
          <p:cNvPr id="21" name="object 21"/>
          <p:cNvSpPr txBox="1"/>
          <p:nvPr/>
        </p:nvSpPr>
        <p:spPr>
          <a:xfrm>
            <a:off x="416763" y="2495167"/>
            <a:ext cx="2715945" cy="1132205"/>
          </a:xfrm>
          <a:prstGeom prst="rect">
            <a:avLst/>
          </a:prstGeom>
        </p:spPr>
        <p:txBody>
          <a:bodyPr vert="horz" wrap="square" lIns="0" tIns="12700" rIns="0" bIns="0" rtlCol="0">
            <a:spAutoFit/>
          </a:bodyPr>
          <a:lstStyle/>
          <a:p>
            <a:pPr marL="12700" marR="5080" algn="just">
              <a:lnSpc>
                <a:spcPct val="110000"/>
              </a:lnSpc>
              <a:spcBef>
                <a:spcPts val="100"/>
              </a:spcBef>
              <a:buFont typeface="Wingdings"/>
              <a:buChar char=""/>
              <a:tabLst>
                <a:tab pos="244475" algn="l"/>
              </a:tabLst>
            </a:pPr>
            <a:r>
              <a:rPr sz="2200" spc="-5" dirty="0">
                <a:latin typeface="Times New Roman" panose="02020603050405020304" pitchFamily="18" charset="0"/>
                <a:cs typeface="Times New Roman" panose="02020603050405020304" pitchFamily="18" charset="0"/>
              </a:rPr>
              <a:t>Dịch </a:t>
            </a:r>
            <a:r>
              <a:rPr sz="2200" spc="-10" dirty="0">
                <a:latin typeface="Times New Roman" panose="02020603050405020304" pitchFamily="18" charset="0"/>
                <a:cs typeface="Times New Roman" panose="02020603050405020304" pitchFamily="18" charset="0"/>
              </a:rPr>
              <a:t>vụ </a:t>
            </a:r>
            <a:r>
              <a:rPr sz="2200" spc="-5" dirty="0">
                <a:latin typeface="Times New Roman" panose="02020603050405020304" pitchFamily="18" charset="0"/>
                <a:cs typeface="Times New Roman" panose="02020603050405020304" pitchFamily="18" charset="0"/>
              </a:rPr>
              <a:t>không </a:t>
            </a:r>
            <a:r>
              <a:rPr sz="2200" spc="-5" dirty="0" err="1">
                <a:latin typeface="Times New Roman" panose="02020603050405020304" pitchFamily="18" charset="0"/>
                <a:cs typeface="Times New Roman" panose="02020603050405020304" pitchFamily="18" charset="0"/>
              </a:rPr>
              <a:t>thê</a:t>
            </a:r>
            <a:r>
              <a:rPr sz="2200" spc="-5" dirty="0">
                <a:latin typeface="Times New Roman" panose="02020603050405020304" pitchFamily="18" charset="0"/>
                <a:cs typeface="Times New Roman" panose="02020603050405020304" pitchFamily="18" charset="0"/>
              </a:rPr>
              <a:t>̉ </a:t>
            </a:r>
            <a:r>
              <a:rPr sz="2200" spc="-5" dirty="0" err="1" smtClean="0">
                <a:latin typeface="Times New Roman" panose="02020603050405020304" pitchFamily="18" charset="0"/>
                <a:cs typeface="Times New Roman" panose="02020603050405020304" pitchFamily="18" charset="0"/>
              </a:rPr>
              <a:t>d</a:t>
            </a:r>
            <a:r>
              <a:rPr lang="en-US" sz="2200" spc="-5" dirty="0" err="1">
                <a:latin typeface="Times New Roman" panose="02020603050405020304" pitchFamily="18" charset="0"/>
                <a:cs typeface="Times New Roman" panose="02020603050405020304" pitchFamily="18" charset="0"/>
              </a:rPr>
              <a:t>ự</a:t>
            </a:r>
            <a:r>
              <a:rPr sz="2200" spc="-5" dirty="0" smtClean="0">
                <a:latin typeface="Times New Roman" panose="02020603050405020304" pitchFamily="18" charset="0"/>
                <a:cs typeface="Times New Roman" panose="02020603050405020304" pitchFamily="18" charset="0"/>
              </a:rPr>
              <a:t> </a:t>
            </a:r>
            <a:r>
              <a:rPr sz="2200" spc="-5" dirty="0" err="1" smtClean="0">
                <a:latin typeface="Times New Roman" panose="02020603050405020304" pitchFamily="18" charset="0"/>
                <a:cs typeface="Times New Roman" panose="02020603050405020304" pitchFamily="18" charset="0"/>
              </a:rPr>
              <a:t>tr</a:t>
            </a:r>
            <a:r>
              <a:rPr lang="en-US" sz="2200" spc="-5" dirty="0" err="1" smtClean="0">
                <a:latin typeface="Times New Roman" panose="02020603050405020304" pitchFamily="18" charset="0"/>
                <a:cs typeface="Times New Roman" panose="02020603050405020304" pitchFamily="18" charset="0"/>
              </a:rPr>
              <a:t>ữ</a:t>
            </a:r>
            <a:r>
              <a:rPr sz="2200" spc="-5" dirty="0" smtClean="0">
                <a:latin typeface="Times New Roman" panose="02020603050405020304" pitchFamily="18" charset="0"/>
                <a:cs typeface="Times New Roman" panose="02020603050405020304" pitchFamily="18" charset="0"/>
              </a:rPr>
              <a:t> </a:t>
            </a:r>
            <a:r>
              <a:rPr sz="2200" spc="-5" dirty="0" err="1" smtClean="0">
                <a:latin typeface="Times New Roman" panose="02020603050405020304" pitchFamily="18" charset="0"/>
                <a:cs typeface="Times New Roman" panose="02020603050405020304" pitchFamily="18" charset="0"/>
              </a:rPr>
              <a:t>đê</a:t>
            </a:r>
            <a:r>
              <a:rPr sz="2200" spc="-5" dirty="0" smtClean="0">
                <a:latin typeface="Times New Roman" panose="02020603050405020304" pitchFamily="18" charset="0"/>
                <a:cs typeface="Times New Roman" panose="02020603050405020304" pitchFamily="18" charset="0"/>
              </a:rPr>
              <a:t>̉</a:t>
            </a:r>
            <a:r>
              <a:rPr lang="en-US" sz="2200" spc="-5" dirty="0" smtClean="0">
                <a:latin typeface="Times New Roman" panose="02020603050405020304" pitchFamily="18" charset="0"/>
                <a:cs typeface="Times New Roman" panose="02020603050405020304" pitchFamily="18" charset="0"/>
              </a:rPr>
              <a:t> </a:t>
            </a:r>
            <a:r>
              <a:rPr sz="2200" spc="-5" dirty="0" err="1" smtClean="0">
                <a:latin typeface="Times New Roman" panose="02020603050405020304" pitchFamily="18" charset="0"/>
                <a:cs typeface="Times New Roman" panose="02020603050405020304" pitchFamily="18" charset="0"/>
              </a:rPr>
              <a:t>bán</a:t>
            </a:r>
            <a:r>
              <a:rPr lang="en-US" sz="2200" spc="-5" dirty="0" smtClean="0">
                <a:latin typeface="Times New Roman" panose="02020603050405020304" pitchFamily="18" charset="0"/>
                <a:cs typeface="Times New Roman" panose="02020603050405020304" pitchFamily="18" charset="0"/>
              </a:rPr>
              <a:t> </a:t>
            </a:r>
            <a:r>
              <a:rPr sz="2200" spc="-10" dirty="0" err="1" smtClean="0">
                <a:latin typeface="Times New Roman" panose="02020603050405020304" pitchFamily="18" charset="0"/>
                <a:cs typeface="Times New Roman" panose="02020603050405020304" pitchFamily="18" charset="0"/>
              </a:rPr>
              <a:t>v</a:t>
            </a:r>
            <a:r>
              <a:rPr lang="en-US" sz="2200" spc="-10" dirty="0" err="1" smtClean="0">
                <a:latin typeface="Times New Roman" panose="02020603050405020304" pitchFamily="18" charset="0"/>
                <a:cs typeface="Times New Roman" panose="02020603050405020304" pitchFamily="18" charset="0"/>
              </a:rPr>
              <a:t>à</a:t>
            </a:r>
            <a:r>
              <a:rPr sz="2200" spc="-10" dirty="0" smtClean="0">
                <a:latin typeface="Times New Roman" panose="02020603050405020304" pitchFamily="18" charset="0"/>
                <a:cs typeface="Times New Roman" panose="02020603050405020304" pitchFamily="18" charset="0"/>
              </a:rPr>
              <a:t> </a:t>
            </a:r>
            <a:r>
              <a:rPr sz="2200" dirty="0" err="1" smtClean="0">
                <a:latin typeface="Times New Roman" panose="02020603050405020304" pitchFamily="18" charset="0"/>
                <a:cs typeface="Times New Roman" panose="02020603050405020304" pitchFamily="18" charset="0"/>
              </a:rPr>
              <a:t>s</a:t>
            </a:r>
            <a:r>
              <a:rPr lang="en-US" sz="2200" dirty="0" err="1" smtClean="0">
                <a:latin typeface="Times New Roman" panose="02020603050405020304" pitchFamily="18" charset="0"/>
                <a:cs typeface="Times New Roman" panose="02020603050405020304" pitchFamily="18" charset="0"/>
              </a:rPr>
              <a:t>ử</a:t>
            </a:r>
            <a:r>
              <a:rPr sz="2200" dirty="0" smtClean="0">
                <a:latin typeface="Times New Roman" panose="02020603050405020304" pitchFamily="18" charset="0"/>
                <a:cs typeface="Times New Roman" panose="02020603050405020304" pitchFamily="18" charset="0"/>
              </a:rPr>
              <a:t> </a:t>
            </a:r>
            <a:r>
              <a:rPr sz="2200" spc="-5" dirty="0" err="1" smtClean="0">
                <a:latin typeface="Times New Roman" panose="02020603050405020304" pitchFamily="18" charset="0"/>
                <a:cs typeface="Times New Roman" panose="02020603050405020304" pitchFamily="18" charset="0"/>
              </a:rPr>
              <a:t>dụng</a:t>
            </a:r>
            <a:r>
              <a:rPr sz="2200" spc="-5" dirty="0" smtClean="0">
                <a:latin typeface="Times New Roman" panose="02020603050405020304" pitchFamily="18" charset="0"/>
                <a:cs typeface="Times New Roman" panose="02020603050405020304" pitchFamily="18" charset="0"/>
              </a:rPr>
              <a:t> </a:t>
            </a:r>
            <a:r>
              <a:rPr sz="2200" spc="-5" dirty="0">
                <a:latin typeface="Times New Roman" panose="02020603050405020304" pitchFamily="18" charset="0"/>
                <a:cs typeface="Times New Roman" panose="02020603050405020304" pitchFamily="18" charset="0"/>
              </a:rPr>
              <a:t>sau</a:t>
            </a:r>
            <a:r>
              <a:rPr sz="2200" spc="5" dirty="0">
                <a:latin typeface="Times New Roman" panose="02020603050405020304" pitchFamily="18" charset="0"/>
                <a:cs typeface="Times New Roman" panose="02020603050405020304" pitchFamily="18" charset="0"/>
              </a:rPr>
              <a:t> </a:t>
            </a:r>
            <a:r>
              <a:rPr sz="2200" spc="-5" dirty="0">
                <a:latin typeface="Times New Roman" panose="02020603050405020304" pitchFamily="18" charset="0"/>
                <a:cs typeface="Times New Roman" panose="02020603050405020304" pitchFamily="18" charset="0"/>
              </a:rPr>
              <a:t>đó</a:t>
            </a:r>
            <a:endParaRPr sz="2200" dirty="0">
              <a:latin typeface="Times New Roman" panose="02020603050405020304" pitchFamily="18" charset="0"/>
              <a:cs typeface="Times New Roman" panose="02020603050405020304" pitchFamily="18" charset="0"/>
            </a:endParaRPr>
          </a:p>
        </p:txBody>
      </p:sp>
      <p:sp>
        <p:nvSpPr>
          <p:cNvPr id="22" name="object 22"/>
          <p:cNvSpPr txBox="1"/>
          <p:nvPr/>
        </p:nvSpPr>
        <p:spPr>
          <a:xfrm>
            <a:off x="416763" y="3788486"/>
            <a:ext cx="2773045" cy="1379224"/>
          </a:xfrm>
          <a:prstGeom prst="rect">
            <a:avLst/>
          </a:prstGeom>
        </p:spPr>
        <p:txBody>
          <a:bodyPr vert="horz" wrap="square" lIns="0" tIns="12065" rIns="0" bIns="0" rtlCol="0">
            <a:spAutoFit/>
          </a:bodyPr>
          <a:lstStyle/>
          <a:p>
            <a:pPr indent="11113" algn="just">
              <a:spcBef>
                <a:spcPts val="95"/>
              </a:spcBef>
              <a:buFont typeface="Wingdings"/>
              <a:buChar char=""/>
              <a:tabLst>
                <a:tab pos="1143000" algn="l"/>
                <a:tab pos="1997075" algn="l"/>
              </a:tabLst>
            </a:pPr>
            <a:r>
              <a:rPr sz="2200" spc="-5" dirty="0" smtClean="0">
                <a:latin typeface="Times New Roman" panose="02020603050405020304" pitchFamily="18" charset="0"/>
                <a:cs typeface="Times New Roman" panose="02020603050405020304" pitchFamily="18" charset="0"/>
              </a:rPr>
              <a:t>Ngân</a:t>
            </a:r>
            <a:r>
              <a:rPr lang="en-US" sz="2200" spc="-5" dirty="0" smtClean="0">
                <a:latin typeface="Times New Roman" panose="02020603050405020304" pitchFamily="18" charset="0"/>
                <a:cs typeface="Times New Roman" panose="02020603050405020304" pitchFamily="18" charset="0"/>
              </a:rPr>
              <a:t> </a:t>
            </a:r>
            <a:r>
              <a:rPr sz="2200" spc="-5" dirty="0" err="1" smtClean="0">
                <a:latin typeface="Times New Roman" panose="02020603050405020304" pitchFamily="18" charset="0"/>
                <a:cs typeface="Times New Roman" panose="02020603050405020304" pitchFamily="18" charset="0"/>
              </a:rPr>
              <a:t>hàng</a:t>
            </a:r>
            <a:r>
              <a:rPr lang="en-US" sz="2200" spc="-5" dirty="0">
                <a:latin typeface="Times New Roman" panose="02020603050405020304" pitchFamily="18" charset="0"/>
                <a:cs typeface="Times New Roman" panose="02020603050405020304" pitchFamily="18" charset="0"/>
              </a:rPr>
              <a:t> </a:t>
            </a:r>
            <a:r>
              <a:rPr sz="2200" spc="-5" dirty="0" err="1" smtClean="0">
                <a:latin typeface="Times New Roman" panose="02020603050405020304" pitchFamily="18" charset="0"/>
                <a:cs typeface="Times New Roman" panose="02020603050405020304" pitchFamily="18" charset="0"/>
              </a:rPr>
              <a:t>kh</a:t>
            </a:r>
            <a:r>
              <a:rPr sz="2200" dirty="0" err="1" smtClean="0">
                <a:latin typeface="Times New Roman" panose="02020603050405020304" pitchFamily="18" charset="0"/>
                <a:cs typeface="Times New Roman" panose="02020603050405020304" pitchFamily="18" charset="0"/>
              </a:rPr>
              <a:t>ô</a:t>
            </a:r>
            <a:r>
              <a:rPr sz="2200" spc="-5" dirty="0" err="1" smtClean="0">
                <a:latin typeface="Times New Roman" panose="02020603050405020304" pitchFamily="18" charset="0"/>
                <a:cs typeface="Times New Roman" panose="02020603050405020304" pitchFamily="18" charset="0"/>
              </a:rPr>
              <a:t>ng</a:t>
            </a:r>
            <a:r>
              <a:rPr lang="en-US" sz="2200" spc="-5" dirty="0" smtClean="0">
                <a:latin typeface="Times New Roman" panose="02020603050405020304" pitchFamily="18" charset="0"/>
                <a:cs typeface="Times New Roman" panose="02020603050405020304" pitchFamily="18" charset="0"/>
              </a:rPr>
              <a:t> </a:t>
            </a:r>
            <a:r>
              <a:rPr lang="vi-VN" sz="2200" spc="-5" dirty="0">
                <a:latin typeface="Times New Roman" panose="02020603050405020304" pitchFamily="18" charset="0"/>
                <a:cs typeface="Times New Roman" panose="02020603050405020304" pitchFamily="18" charset="0"/>
              </a:rPr>
              <a:t>thể </a:t>
            </a:r>
            <a:r>
              <a:rPr lang="vi-VN" sz="2200" spc="20" dirty="0">
                <a:latin typeface="Times New Roman" panose="02020603050405020304" pitchFamily="18" charset="0"/>
                <a:cs typeface="Times New Roman" panose="02020603050405020304" pitchFamily="18" charset="0"/>
              </a:rPr>
              <a:t>hình </a:t>
            </a:r>
            <a:r>
              <a:rPr lang="vi-VN" sz="2200" spc="-5" dirty="0">
                <a:latin typeface="Times New Roman" panose="02020603050405020304" pitchFamily="18" charset="0"/>
                <a:cs typeface="Times New Roman" panose="02020603050405020304" pitchFamily="18" charset="0"/>
              </a:rPr>
              <a:t>thành </a:t>
            </a:r>
            <a:r>
              <a:rPr lang="vi-VN" sz="2200" dirty="0">
                <a:latin typeface="Times New Roman" panose="02020603050405020304" pitchFamily="18" charset="0"/>
                <a:cs typeface="Times New Roman" panose="02020603050405020304" pitchFamily="18" charset="0"/>
              </a:rPr>
              <a:t>và duy </a:t>
            </a:r>
            <a:r>
              <a:rPr lang="vi-VN" sz="2200" spc="25" dirty="0" smtClean="0">
                <a:latin typeface="Times New Roman" panose="02020603050405020304" pitchFamily="18" charset="0"/>
                <a:cs typeface="Times New Roman" panose="02020603050405020304" pitchFamily="18" charset="0"/>
              </a:rPr>
              <a:t>trì </a:t>
            </a:r>
            <a:r>
              <a:rPr lang="vi-VN" sz="2200" spc="-5" dirty="0">
                <a:latin typeface="Times New Roman" panose="02020603050405020304" pitchFamily="18" charset="0"/>
                <a:cs typeface="Times New Roman" panose="02020603050405020304" pitchFamily="18" charset="0"/>
              </a:rPr>
              <a:t>hàng tồn</a:t>
            </a:r>
            <a:r>
              <a:rPr lang="vi-VN" sz="2200" spc="-15" dirty="0">
                <a:latin typeface="Times New Roman" panose="02020603050405020304" pitchFamily="18" charset="0"/>
                <a:cs typeface="Times New Roman" panose="02020603050405020304" pitchFamily="18" charset="0"/>
              </a:rPr>
              <a:t> </a:t>
            </a:r>
            <a:r>
              <a:rPr lang="vi-VN" sz="2200" spc="-5" dirty="0">
                <a:latin typeface="Times New Roman" panose="02020603050405020304" pitchFamily="18" charset="0"/>
                <a:cs typeface="Times New Roman" panose="02020603050405020304" pitchFamily="18" charset="0"/>
              </a:rPr>
              <a:t>kho</a:t>
            </a:r>
            <a:endParaRPr lang="vi-VN" sz="2200" dirty="0">
              <a:latin typeface="Times New Roman" panose="02020603050405020304" pitchFamily="18" charset="0"/>
              <a:cs typeface="Times New Roman" panose="02020603050405020304" pitchFamily="18" charset="0"/>
            </a:endParaRPr>
          </a:p>
          <a:p>
            <a:pPr marL="243840" indent="-231775" algn="just">
              <a:lnSpc>
                <a:spcPct val="100000"/>
              </a:lnSpc>
              <a:spcBef>
                <a:spcPts val="95"/>
              </a:spcBef>
              <a:buFont typeface="Wingdings"/>
              <a:buChar char=""/>
              <a:tabLst>
                <a:tab pos="244475" algn="l"/>
                <a:tab pos="1143635" algn="l"/>
                <a:tab pos="1998345" algn="l"/>
              </a:tabLst>
            </a:pPr>
            <a:endParaRPr sz="2200" dirty="0">
              <a:latin typeface="Times New Roman" panose="02020603050405020304" pitchFamily="18" charset="0"/>
              <a:cs typeface="Times New Roman" panose="02020603050405020304" pitchFamily="18" charset="0"/>
            </a:endParaRPr>
          </a:p>
        </p:txBody>
      </p:sp>
      <p:sp>
        <p:nvSpPr>
          <p:cNvPr id="24" name="object 24"/>
          <p:cNvSpPr txBox="1"/>
          <p:nvPr/>
        </p:nvSpPr>
        <p:spPr>
          <a:xfrm>
            <a:off x="3139694" y="4838827"/>
            <a:ext cx="2719070" cy="360680"/>
          </a:xfrm>
          <a:prstGeom prst="rect">
            <a:avLst/>
          </a:prstGeom>
        </p:spPr>
        <p:txBody>
          <a:bodyPr vert="horz" wrap="square" lIns="0" tIns="12065" rIns="0" bIns="0" rtlCol="0">
            <a:spAutoFit/>
          </a:bodyPr>
          <a:lstStyle/>
          <a:p>
            <a:pPr marL="38100">
              <a:lnSpc>
                <a:spcPct val="100000"/>
              </a:lnSpc>
              <a:spcBef>
                <a:spcPts val="95"/>
              </a:spcBef>
              <a:tabLst>
                <a:tab pos="1703705" algn="l"/>
              </a:tabLst>
            </a:pPr>
            <a:r>
              <a:rPr sz="3300" baseline="-26515" dirty="0">
                <a:latin typeface="Arial"/>
                <a:cs typeface="Arial"/>
              </a:rPr>
              <a:t>̣	</a:t>
            </a:r>
            <a:r>
              <a:rPr sz="2000" b="1" dirty="0">
                <a:latin typeface="Times New Roman"/>
                <a:cs typeface="Times New Roman"/>
              </a:rPr>
              <a:t>KHÔNG</a:t>
            </a:r>
            <a:endParaRPr sz="2000">
              <a:latin typeface="Times New Roman"/>
              <a:cs typeface="Times New Roman"/>
            </a:endParaRPr>
          </a:p>
        </p:txBody>
      </p:sp>
      <p:sp>
        <p:nvSpPr>
          <p:cNvPr id="25" name="object 25"/>
          <p:cNvSpPr txBox="1"/>
          <p:nvPr/>
        </p:nvSpPr>
        <p:spPr>
          <a:xfrm>
            <a:off x="416762" y="4937340"/>
            <a:ext cx="2795461" cy="1132205"/>
          </a:xfrm>
          <a:prstGeom prst="rect">
            <a:avLst/>
          </a:prstGeom>
        </p:spPr>
        <p:txBody>
          <a:bodyPr vert="horz" wrap="square" lIns="0" tIns="12700" rIns="0" bIns="0" rtlCol="0">
            <a:spAutoFit/>
          </a:bodyPr>
          <a:lstStyle/>
          <a:p>
            <a:pPr marL="12700" marR="5080" algn="just">
              <a:lnSpc>
                <a:spcPct val="110000"/>
              </a:lnSpc>
              <a:spcBef>
                <a:spcPts val="100"/>
              </a:spcBef>
            </a:pPr>
            <a:r>
              <a:rPr sz="2200" spc="-5" dirty="0">
                <a:latin typeface="Wingdings"/>
                <a:cs typeface="Wingdings"/>
              </a:rPr>
              <a:t></a:t>
            </a:r>
            <a:r>
              <a:rPr sz="2200" spc="-5" dirty="0">
                <a:latin typeface="Times New Roman"/>
                <a:cs typeface="Times New Roman"/>
              </a:rPr>
              <a:t> </a:t>
            </a:r>
            <a:r>
              <a:rPr sz="2200" spc="-5" dirty="0">
                <a:latin typeface="Times New Roman" panose="02020603050405020304" pitchFamily="18" charset="0"/>
                <a:cs typeface="Times New Roman" panose="02020603050405020304" pitchFamily="18" charset="0"/>
              </a:rPr>
              <a:t>Điều chỉnh nhịp đô  </a:t>
            </a:r>
            <a:r>
              <a:rPr sz="2200" dirty="0">
                <a:latin typeface="Times New Roman" panose="02020603050405020304" pitchFamily="18" charset="0"/>
                <a:cs typeface="Times New Roman" panose="02020603050405020304" pitchFamily="18" charset="0"/>
              </a:rPr>
              <a:t>cung </a:t>
            </a:r>
            <a:r>
              <a:rPr sz="2200" spc="-5" dirty="0">
                <a:latin typeface="Times New Roman" panose="02020603050405020304" pitchFamily="18" charset="0"/>
                <a:cs typeface="Times New Roman" panose="02020603050405020304" pitchFamily="18" charset="0"/>
              </a:rPr>
              <a:t>ứng theo </a:t>
            </a:r>
            <a:r>
              <a:rPr sz="2200" spc="-5" dirty="0" err="1">
                <a:latin typeface="Times New Roman" panose="02020603050405020304" pitchFamily="18" charset="0"/>
                <a:cs typeface="Times New Roman" panose="02020603050405020304" pitchFamily="18" charset="0"/>
              </a:rPr>
              <a:t>kịp</a:t>
            </a:r>
            <a:r>
              <a:rPr sz="2200" spc="-5" dirty="0">
                <a:latin typeface="Times New Roman" panose="02020603050405020304" pitchFamily="18" charset="0"/>
                <a:cs typeface="Times New Roman" panose="02020603050405020304" pitchFamily="18" charset="0"/>
              </a:rPr>
              <a:t> </a:t>
            </a:r>
            <a:r>
              <a:rPr sz="2200" spc="-5" dirty="0" err="1" smtClean="0">
                <a:latin typeface="Times New Roman" panose="02020603050405020304" pitchFamily="18" charset="0"/>
                <a:cs typeface="Times New Roman" panose="02020603050405020304" pitchFamily="18" charset="0"/>
              </a:rPr>
              <a:t>nhịp</a:t>
            </a:r>
            <a:r>
              <a:rPr sz="2200" spc="-5" dirty="0" smtClean="0">
                <a:latin typeface="Times New Roman" panose="02020603050405020304" pitchFamily="18" charset="0"/>
                <a:cs typeface="Times New Roman" panose="02020603050405020304" pitchFamily="18" charset="0"/>
              </a:rPr>
              <a:t> </a:t>
            </a:r>
            <a:r>
              <a:rPr sz="2200" spc="-5" dirty="0">
                <a:latin typeface="Times New Roman" panose="02020603050405020304" pitchFamily="18" charset="0"/>
                <a:cs typeface="Times New Roman" panose="02020603050405020304" pitchFamily="18" charset="0"/>
              </a:rPr>
              <a:t>độ mua</a:t>
            </a:r>
            <a:r>
              <a:rPr sz="2200" spc="5" dirty="0">
                <a:latin typeface="Times New Roman" panose="02020603050405020304" pitchFamily="18" charset="0"/>
                <a:cs typeface="Times New Roman" panose="02020603050405020304" pitchFamily="18" charset="0"/>
              </a:rPr>
              <a:t> </a:t>
            </a:r>
            <a:r>
              <a:rPr sz="2200" spc="-5" dirty="0">
                <a:latin typeface="Times New Roman" panose="02020603050405020304" pitchFamily="18" charset="0"/>
                <a:cs typeface="Times New Roman" panose="02020603050405020304" pitchFamily="18" charset="0"/>
              </a:rPr>
              <a:t>bán</a:t>
            </a:r>
            <a:endParaRPr sz="2200" dirty="0">
              <a:latin typeface="Times New Roman" panose="02020603050405020304" pitchFamily="18" charset="0"/>
              <a:cs typeface="Times New Roman" panose="02020603050405020304" pitchFamily="18" charset="0"/>
            </a:endParaRPr>
          </a:p>
        </p:txBody>
      </p:sp>
      <p:sp>
        <p:nvSpPr>
          <p:cNvPr id="27" name="object 7"/>
          <p:cNvSpPr txBox="1">
            <a:spLocks noGrp="1"/>
          </p:cNvSpPr>
          <p:nvPr>
            <p:ph type="title"/>
          </p:nvPr>
        </p:nvSpPr>
        <p:spPr>
          <a:xfrm>
            <a:off x="1554225" y="499212"/>
            <a:ext cx="6237605" cy="412292"/>
          </a:xfrm>
          <a:prstGeom prst="rect">
            <a:avLst/>
          </a:prstGeom>
        </p:spPr>
        <p:txBody>
          <a:bodyPr vert="horz" wrap="square" lIns="0" tIns="12065" rIns="0" bIns="0" rtlCol="0">
            <a:spAutoFit/>
          </a:bodyPr>
          <a:lstStyle/>
          <a:p>
            <a:pPr marL="12700">
              <a:lnSpc>
                <a:spcPct val="100000"/>
              </a:lnSpc>
              <a:spcBef>
                <a:spcPts val="95"/>
              </a:spcBef>
            </a:pPr>
            <a:r>
              <a:rPr spc="-10" dirty="0">
                <a:latin typeface="Times New Roman" panose="02020603050405020304" pitchFamily="18" charset="0"/>
                <a:cs typeface="Times New Roman" panose="02020603050405020304" pitchFamily="18" charset="0"/>
              </a:rPr>
              <a:t>Đặc </a:t>
            </a:r>
            <a:r>
              <a:rPr spc="-5" dirty="0">
                <a:latin typeface="Times New Roman" panose="02020603050405020304" pitchFamily="18" charset="0"/>
                <a:cs typeface="Times New Roman" panose="02020603050405020304" pitchFamily="18" charset="0"/>
              </a:rPr>
              <a:t>điểm Marketing dịch</a:t>
            </a:r>
            <a:r>
              <a:rPr spc="2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vụ</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8891" y="1389888"/>
            <a:ext cx="3000756" cy="67056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20141" y="1586611"/>
            <a:ext cx="2623185" cy="330835"/>
          </a:xfrm>
          <a:prstGeom prst="rect">
            <a:avLst/>
          </a:prstGeom>
        </p:spPr>
        <p:txBody>
          <a:bodyPr vert="horz" wrap="square" lIns="0" tIns="13335" rIns="0" bIns="0" rtlCol="0">
            <a:spAutoFit/>
          </a:bodyPr>
          <a:lstStyle/>
          <a:p>
            <a:pPr marL="12700">
              <a:lnSpc>
                <a:spcPct val="100000"/>
              </a:lnSpc>
              <a:spcBef>
                <a:spcPts val="105"/>
              </a:spcBef>
            </a:pPr>
            <a:r>
              <a:rPr sz="2000" b="1" dirty="0">
                <a:latin typeface="Times New Roman"/>
                <a:cs typeface="Times New Roman"/>
              </a:rPr>
              <a:t>KHÔNG ĐỒNG</a:t>
            </a:r>
            <a:r>
              <a:rPr sz="2000" b="1" spc="-95" dirty="0">
                <a:latin typeface="Times New Roman"/>
                <a:cs typeface="Times New Roman"/>
              </a:rPr>
              <a:t> </a:t>
            </a:r>
            <a:r>
              <a:rPr sz="2000" b="1" spc="-5" dirty="0">
                <a:latin typeface="Times New Roman"/>
                <a:cs typeface="Times New Roman"/>
              </a:rPr>
              <a:t>NHẤT</a:t>
            </a:r>
            <a:endParaRPr sz="2000">
              <a:latin typeface="Times New Roman"/>
              <a:cs typeface="Times New Roman"/>
            </a:endParaRPr>
          </a:p>
        </p:txBody>
      </p:sp>
      <p:sp>
        <p:nvSpPr>
          <p:cNvPr id="4" name="object 4"/>
          <p:cNvSpPr txBox="1"/>
          <p:nvPr/>
        </p:nvSpPr>
        <p:spPr>
          <a:xfrm>
            <a:off x="300939" y="2186177"/>
            <a:ext cx="3054350" cy="422275"/>
          </a:xfrm>
          <a:prstGeom prst="rect">
            <a:avLst/>
          </a:prstGeom>
        </p:spPr>
        <p:txBody>
          <a:bodyPr vert="horz" wrap="square" lIns="0" tIns="13335" rIns="0" bIns="0" rtlCol="0">
            <a:spAutoFit/>
          </a:bodyPr>
          <a:lstStyle/>
          <a:p>
            <a:pPr marL="273050" indent="-260985">
              <a:lnSpc>
                <a:spcPct val="100000"/>
              </a:lnSpc>
              <a:spcBef>
                <a:spcPts val="105"/>
              </a:spcBef>
              <a:buFont typeface="Wingdings"/>
              <a:buChar char=""/>
              <a:tabLst>
                <a:tab pos="273685" algn="l"/>
                <a:tab pos="1054735" algn="l"/>
                <a:tab pos="1986280" algn="l"/>
                <a:tab pos="2711450" algn="l"/>
              </a:tabLst>
            </a:pPr>
            <a:r>
              <a:rPr sz="2600" dirty="0">
                <a:latin typeface="Times New Roman"/>
                <a:cs typeface="Times New Roman"/>
              </a:rPr>
              <a:t>C</a:t>
            </a:r>
            <a:r>
              <a:rPr sz="2600" spc="5" dirty="0">
                <a:latin typeface="Times New Roman"/>
                <a:cs typeface="Times New Roman"/>
              </a:rPr>
              <a:t>h</a:t>
            </a:r>
            <a:r>
              <a:rPr sz="2600" dirty="0">
                <a:latin typeface="Times New Roman"/>
                <a:cs typeface="Times New Roman"/>
              </a:rPr>
              <a:t>â</a:t>
            </a:r>
            <a:r>
              <a:rPr sz="2600" spc="-15" dirty="0">
                <a:latin typeface="Times New Roman"/>
                <a:cs typeface="Times New Roman"/>
              </a:rPr>
              <a:t>́</a:t>
            </a:r>
            <a:r>
              <a:rPr sz="2600" dirty="0">
                <a:latin typeface="Times New Roman"/>
                <a:cs typeface="Times New Roman"/>
              </a:rPr>
              <a:t>t	lươ</a:t>
            </a:r>
            <a:r>
              <a:rPr sz="2600" spc="-10" dirty="0">
                <a:latin typeface="Times New Roman"/>
                <a:cs typeface="Times New Roman"/>
              </a:rPr>
              <a:t>̣n</a:t>
            </a:r>
            <a:r>
              <a:rPr sz="2600" dirty="0">
                <a:latin typeface="Times New Roman"/>
                <a:cs typeface="Times New Roman"/>
              </a:rPr>
              <a:t>g	</a:t>
            </a:r>
            <a:r>
              <a:rPr sz="2600" spc="5" dirty="0">
                <a:latin typeface="Times New Roman"/>
                <a:cs typeface="Times New Roman"/>
              </a:rPr>
              <a:t>d</a:t>
            </a:r>
            <a:r>
              <a:rPr sz="2600" dirty="0">
                <a:latin typeface="Times New Roman"/>
                <a:cs typeface="Times New Roman"/>
              </a:rPr>
              <a:t>i</a:t>
            </a:r>
            <a:r>
              <a:rPr sz="2600" spc="-10" dirty="0">
                <a:latin typeface="Times New Roman"/>
                <a:cs typeface="Times New Roman"/>
              </a:rPr>
              <a:t>̣</a:t>
            </a:r>
            <a:r>
              <a:rPr sz="2600" spc="-5" dirty="0">
                <a:latin typeface="Times New Roman"/>
                <a:cs typeface="Times New Roman"/>
              </a:rPr>
              <a:t>c</a:t>
            </a:r>
            <a:r>
              <a:rPr sz="2600" dirty="0">
                <a:latin typeface="Times New Roman"/>
                <a:cs typeface="Times New Roman"/>
              </a:rPr>
              <a:t>h	</a:t>
            </a:r>
            <a:r>
              <a:rPr sz="2600" spc="-10" dirty="0">
                <a:latin typeface="Times New Roman"/>
                <a:cs typeface="Times New Roman"/>
              </a:rPr>
              <a:t>v</a:t>
            </a:r>
            <a:r>
              <a:rPr sz="2600" spc="-5" dirty="0">
                <a:latin typeface="Times New Roman"/>
                <a:cs typeface="Times New Roman"/>
              </a:rPr>
              <a:t>ụ</a:t>
            </a:r>
            <a:endParaRPr sz="2600">
              <a:latin typeface="Times New Roman"/>
              <a:cs typeface="Times New Roman"/>
            </a:endParaRPr>
          </a:p>
        </p:txBody>
      </p:sp>
      <p:sp>
        <p:nvSpPr>
          <p:cNvPr id="5" name="object 5"/>
          <p:cNvSpPr txBox="1"/>
          <p:nvPr/>
        </p:nvSpPr>
        <p:spPr>
          <a:xfrm>
            <a:off x="300939" y="2583114"/>
            <a:ext cx="2249805" cy="892424"/>
          </a:xfrm>
          <a:prstGeom prst="rect">
            <a:avLst/>
          </a:prstGeom>
        </p:spPr>
        <p:txBody>
          <a:bodyPr vert="horz" wrap="square" lIns="0" tIns="12065" rIns="0" bIns="0" rtlCol="0">
            <a:spAutoFit/>
          </a:bodyPr>
          <a:lstStyle/>
          <a:p>
            <a:pPr marL="12700" marR="5080">
              <a:lnSpc>
                <a:spcPct val="110100"/>
              </a:lnSpc>
              <a:spcBef>
                <a:spcPts val="95"/>
              </a:spcBef>
              <a:tabLst>
                <a:tab pos="498475" algn="l"/>
                <a:tab pos="685800" algn="l"/>
                <a:tab pos="1572895" algn="l"/>
                <a:tab pos="1671955" algn="l"/>
              </a:tabLst>
            </a:pPr>
            <a:r>
              <a:rPr sz="2600" spc="-5" dirty="0" err="1" smtClean="0">
                <a:latin typeface="Times New Roman"/>
                <a:cs typeface="Times New Roman"/>
              </a:rPr>
              <a:t>l</a:t>
            </a:r>
            <a:r>
              <a:rPr lang="en-US" sz="2600" spc="-5" dirty="0" err="1">
                <a:latin typeface="Times New Roman"/>
                <a:cs typeface="Times New Roman"/>
              </a:rPr>
              <a:t>à</a:t>
            </a:r>
            <a:r>
              <a:rPr sz="2600" dirty="0">
                <a:latin typeface="Times New Roman"/>
                <a:cs typeface="Times New Roman"/>
              </a:rPr>
              <a:t>	không	</a:t>
            </a:r>
            <a:r>
              <a:rPr sz="2600" spc="5" dirty="0">
                <a:latin typeface="Times New Roman"/>
                <a:cs typeface="Times New Roman"/>
              </a:rPr>
              <a:t>đ</a:t>
            </a:r>
            <a:r>
              <a:rPr sz="2600" dirty="0">
                <a:latin typeface="Times New Roman"/>
                <a:cs typeface="Times New Roman"/>
              </a:rPr>
              <a:t>ô</a:t>
            </a:r>
            <a:r>
              <a:rPr sz="2600" spc="-10" dirty="0">
                <a:latin typeface="Times New Roman"/>
                <a:cs typeface="Times New Roman"/>
              </a:rPr>
              <a:t>̀</a:t>
            </a:r>
            <a:r>
              <a:rPr sz="2600" spc="5" dirty="0">
                <a:latin typeface="Times New Roman"/>
                <a:cs typeface="Times New Roman"/>
              </a:rPr>
              <a:t>ng  </a:t>
            </a:r>
            <a:r>
              <a:rPr sz="2600" spc="-5" dirty="0">
                <a:latin typeface="Times New Roman"/>
                <a:cs typeface="Times New Roman"/>
              </a:rPr>
              <a:t>tùy		</a:t>
            </a:r>
            <a:r>
              <a:rPr sz="2600" dirty="0">
                <a:latin typeface="Times New Roman"/>
                <a:cs typeface="Times New Roman"/>
              </a:rPr>
              <a:t>thuộc		vào</a:t>
            </a:r>
          </a:p>
        </p:txBody>
      </p:sp>
      <p:sp>
        <p:nvSpPr>
          <p:cNvPr id="6" name="object 6"/>
          <p:cNvSpPr txBox="1"/>
          <p:nvPr/>
        </p:nvSpPr>
        <p:spPr>
          <a:xfrm>
            <a:off x="2689351" y="2583114"/>
            <a:ext cx="668020" cy="897890"/>
          </a:xfrm>
          <a:prstGeom prst="rect">
            <a:avLst/>
          </a:prstGeom>
        </p:spPr>
        <p:txBody>
          <a:bodyPr vert="horz" wrap="square" lIns="0" tIns="12065" rIns="0" bIns="0" rtlCol="0">
            <a:spAutoFit/>
          </a:bodyPr>
          <a:lstStyle/>
          <a:p>
            <a:pPr marL="12700" marR="5080" indent="81915">
              <a:lnSpc>
                <a:spcPct val="110100"/>
              </a:lnSpc>
              <a:spcBef>
                <a:spcPts val="95"/>
              </a:spcBef>
            </a:pPr>
            <a:r>
              <a:rPr sz="2600" spc="5" dirty="0">
                <a:latin typeface="Times New Roman"/>
                <a:cs typeface="Times New Roman"/>
              </a:rPr>
              <a:t>đ</a:t>
            </a:r>
            <a:r>
              <a:rPr sz="2600" spc="-20" dirty="0">
                <a:latin typeface="Times New Roman"/>
                <a:cs typeface="Times New Roman"/>
              </a:rPr>
              <a:t>ề</a:t>
            </a:r>
            <a:r>
              <a:rPr sz="2600" spc="5" dirty="0">
                <a:latin typeface="Times New Roman"/>
                <a:cs typeface="Times New Roman"/>
              </a:rPr>
              <a:t>u</a:t>
            </a:r>
            <a:r>
              <a:rPr sz="2600" dirty="0">
                <a:latin typeface="Times New Roman"/>
                <a:cs typeface="Times New Roman"/>
              </a:rPr>
              <a:t>,  hoa</a:t>
            </a:r>
            <a:r>
              <a:rPr sz="2600" spc="-20" dirty="0">
                <a:latin typeface="Times New Roman"/>
                <a:cs typeface="Times New Roman"/>
              </a:rPr>
              <a:t>̀</a:t>
            </a:r>
            <a:r>
              <a:rPr sz="2600" dirty="0">
                <a:latin typeface="Times New Roman"/>
                <a:cs typeface="Times New Roman"/>
              </a:rPr>
              <a:t>n</a:t>
            </a:r>
          </a:p>
        </p:txBody>
      </p:sp>
      <p:sp>
        <p:nvSpPr>
          <p:cNvPr id="7" name="object 7"/>
          <p:cNvSpPr txBox="1">
            <a:spLocks noGrp="1"/>
          </p:cNvSpPr>
          <p:nvPr>
            <p:ph type="title"/>
          </p:nvPr>
        </p:nvSpPr>
        <p:spPr>
          <a:xfrm>
            <a:off x="1554225" y="499212"/>
            <a:ext cx="6237605" cy="412292"/>
          </a:xfrm>
          <a:prstGeom prst="rect">
            <a:avLst/>
          </a:prstGeom>
        </p:spPr>
        <p:txBody>
          <a:bodyPr vert="horz" wrap="square" lIns="0" tIns="12065" rIns="0" bIns="0" rtlCol="0">
            <a:spAutoFit/>
          </a:bodyPr>
          <a:lstStyle/>
          <a:p>
            <a:pPr marL="12700">
              <a:lnSpc>
                <a:spcPct val="100000"/>
              </a:lnSpc>
              <a:spcBef>
                <a:spcPts val="95"/>
              </a:spcBef>
            </a:pPr>
            <a:r>
              <a:rPr spc="-10" dirty="0">
                <a:latin typeface="Times New Roman" panose="02020603050405020304" pitchFamily="18" charset="0"/>
                <a:cs typeface="Times New Roman" panose="02020603050405020304" pitchFamily="18" charset="0"/>
              </a:rPr>
              <a:t>Đặc </a:t>
            </a:r>
            <a:r>
              <a:rPr spc="-5" dirty="0">
                <a:latin typeface="Times New Roman" panose="02020603050405020304" pitchFamily="18" charset="0"/>
                <a:cs typeface="Times New Roman" panose="02020603050405020304" pitchFamily="18" charset="0"/>
              </a:rPr>
              <a:t>điểm Marketing dịch</a:t>
            </a:r>
            <a:r>
              <a:rPr spc="25"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vụ</a:t>
            </a:r>
          </a:p>
        </p:txBody>
      </p:sp>
      <p:sp>
        <p:nvSpPr>
          <p:cNvPr id="8" name="object 8"/>
          <p:cNvSpPr txBox="1"/>
          <p:nvPr/>
        </p:nvSpPr>
        <p:spPr>
          <a:xfrm>
            <a:off x="287832" y="3455009"/>
            <a:ext cx="8161020" cy="3004820"/>
          </a:xfrm>
          <a:prstGeom prst="rect">
            <a:avLst/>
          </a:prstGeom>
        </p:spPr>
        <p:txBody>
          <a:bodyPr vert="horz" wrap="square" lIns="0" tIns="12700" rIns="0" bIns="0" rtlCol="0">
            <a:spAutoFit/>
          </a:bodyPr>
          <a:lstStyle/>
          <a:p>
            <a:pPr marL="25400" marR="5097145" algn="just">
              <a:lnSpc>
                <a:spcPct val="110000"/>
              </a:lnSpc>
              <a:spcBef>
                <a:spcPts val="100"/>
              </a:spcBef>
            </a:pPr>
            <a:r>
              <a:rPr sz="2600" spc="-5" dirty="0">
                <a:latin typeface="Times New Roman"/>
                <a:cs typeface="Times New Roman"/>
              </a:rPr>
              <a:t>cảnh tạo </a:t>
            </a:r>
            <a:r>
              <a:rPr sz="2600" spc="-10" dirty="0">
                <a:latin typeface="Times New Roman"/>
                <a:cs typeface="Times New Roman"/>
              </a:rPr>
              <a:t>ra </a:t>
            </a:r>
            <a:r>
              <a:rPr sz="2600" dirty="0">
                <a:latin typeface="Times New Roman"/>
                <a:cs typeface="Times New Roman"/>
              </a:rPr>
              <a:t>dịch vụ  (địa </a:t>
            </a:r>
            <a:r>
              <a:rPr sz="2600" spc="-5" dirty="0">
                <a:latin typeface="Times New Roman"/>
                <a:cs typeface="Times New Roman"/>
              </a:rPr>
              <a:t>điểm, nhân viên,  </a:t>
            </a:r>
            <a:r>
              <a:rPr sz="2600" dirty="0">
                <a:latin typeface="Times New Roman"/>
                <a:cs typeface="Times New Roman"/>
              </a:rPr>
              <a:t>thời</a:t>
            </a:r>
            <a:r>
              <a:rPr sz="2600" spc="-15" dirty="0">
                <a:latin typeface="Times New Roman"/>
                <a:cs typeface="Times New Roman"/>
              </a:rPr>
              <a:t> </a:t>
            </a:r>
            <a:r>
              <a:rPr sz="2600" spc="-5" dirty="0">
                <a:latin typeface="Times New Roman"/>
                <a:cs typeface="Times New Roman"/>
              </a:rPr>
              <a:t>điểm…)</a:t>
            </a:r>
            <a:endParaRPr sz="2600">
              <a:latin typeface="Times New Roman"/>
              <a:cs typeface="Times New Roman"/>
            </a:endParaRPr>
          </a:p>
          <a:p>
            <a:pPr>
              <a:lnSpc>
                <a:spcPct val="100000"/>
              </a:lnSpc>
            </a:pPr>
            <a:endParaRPr sz="2900">
              <a:latin typeface="Times New Roman"/>
              <a:cs typeface="Times New Roman"/>
            </a:endParaRPr>
          </a:p>
          <a:p>
            <a:pPr>
              <a:lnSpc>
                <a:spcPct val="100000"/>
              </a:lnSpc>
              <a:spcBef>
                <a:spcPts val="20"/>
              </a:spcBef>
            </a:pPr>
            <a:endParaRPr sz="2300">
              <a:latin typeface="Times New Roman"/>
              <a:cs typeface="Times New Roman"/>
            </a:endParaRPr>
          </a:p>
          <a:p>
            <a:pPr marL="12700">
              <a:lnSpc>
                <a:spcPct val="100000"/>
              </a:lnSpc>
              <a:spcBef>
                <a:spcPts val="5"/>
              </a:spcBef>
              <a:tabLst>
                <a:tab pos="469265" algn="l"/>
              </a:tabLst>
            </a:pPr>
            <a:r>
              <a:rPr sz="2600" dirty="0">
                <a:latin typeface="Wingdings"/>
                <a:cs typeface="Wingdings"/>
              </a:rPr>
              <a:t></a:t>
            </a:r>
            <a:r>
              <a:rPr sz="2600" dirty="0">
                <a:latin typeface="Times New Roman"/>
                <a:cs typeface="Times New Roman"/>
              </a:rPr>
              <a:t>	Chính </a:t>
            </a:r>
            <a:r>
              <a:rPr sz="2600" spc="-5" dirty="0">
                <a:latin typeface="Times New Roman"/>
                <a:cs typeface="Times New Roman"/>
              </a:rPr>
              <a:t>sách </a:t>
            </a:r>
            <a:r>
              <a:rPr sz="2600" dirty="0">
                <a:latin typeface="Times New Roman"/>
                <a:cs typeface="Times New Roman"/>
              </a:rPr>
              <a:t>huấn luyện đào </a:t>
            </a:r>
            <a:r>
              <a:rPr sz="2600" spc="-5" dirty="0">
                <a:latin typeface="Times New Roman"/>
                <a:cs typeface="Times New Roman"/>
              </a:rPr>
              <a:t>tạo </a:t>
            </a:r>
            <a:r>
              <a:rPr sz="2600" dirty="0">
                <a:latin typeface="Times New Roman"/>
                <a:cs typeface="Times New Roman"/>
              </a:rPr>
              <a:t>và quản lý nhân </a:t>
            </a:r>
            <a:r>
              <a:rPr sz="2600" spc="-5" dirty="0">
                <a:latin typeface="Times New Roman"/>
                <a:cs typeface="Times New Roman"/>
              </a:rPr>
              <a:t>sự </a:t>
            </a:r>
            <a:r>
              <a:rPr sz="2600" dirty="0">
                <a:latin typeface="Times New Roman"/>
                <a:cs typeface="Times New Roman"/>
              </a:rPr>
              <a:t>đặc</a:t>
            </a:r>
            <a:r>
              <a:rPr sz="2600" spc="-95" dirty="0">
                <a:latin typeface="Times New Roman"/>
                <a:cs typeface="Times New Roman"/>
              </a:rPr>
              <a:t> </a:t>
            </a:r>
            <a:r>
              <a:rPr sz="2600" dirty="0">
                <a:latin typeface="Times New Roman"/>
                <a:cs typeface="Times New Roman"/>
              </a:rPr>
              <a:t>thu</a:t>
            </a:r>
            <a:endParaRPr sz="2600">
              <a:latin typeface="Times New Roman"/>
              <a:cs typeface="Times New Roman"/>
            </a:endParaRPr>
          </a:p>
          <a:p>
            <a:pPr marL="12700">
              <a:lnSpc>
                <a:spcPct val="100000"/>
              </a:lnSpc>
              <a:spcBef>
                <a:spcPts val="910"/>
              </a:spcBef>
              <a:tabLst>
                <a:tab pos="469265" algn="l"/>
              </a:tabLst>
            </a:pPr>
            <a:r>
              <a:rPr sz="2600" dirty="0">
                <a:latin typeface="Wingdings"/>
                <a:cs typeface="Wingdings"/>
              </a:rPr>
              <a:t></a:t>
            </a:r>
            <a:r>
              <a:rPr sz="2600" dirty="0">
                <a:latin typeface="Times New Roman"/>
                <a:cs typeface="Times New Roman"/>
              </a:rPr>
              <a:t>	Định lượng </a:t>
            </a:r>
            <a:r>
              <a:rPr sz="2600" spc="-5" dirty="0">
                <a:latin typeface="Times New Roman"/>
                <a:cs typeface="Times New Roman"/>
              </a:rPr>
              <a:t>mức </a:t>
            </a:r>
            <a:r>
              <a:rPr sz="2600" dirty="0">
                <a:latin typeface="Times New Roman"/>
                <a:cs typeface="Times New Roman"/>
              </a:rPr>
              <a:t>độ hài lòng </a:t>
            </a:r>
            <a:r>
              <a:rPr sz="2600" spc="-5" dirty="0">
                <a:latin typeface="Times New Roman"/>
                <a:cs typeface="Times New Roman"/>
              </a:rPr>
              <a:t>của </a:t>
            </a:r>
            <a:r>
              <a:rPr sz="2600" spc="-95" dirty="0">
                <a:latin typeface="Times New Roman"/>
                <a:cs typeface="Times New Roman"/>
              </a:rPr>
              <a:t>khách</a:t>
            </a:r>
            <a:r>
              <a:rPr sz="2600" spc="65" dirty="0">
                <a:latin typeface="Times New Roman"/>
                <a:cs typeface="Times New Roman"/>
              </a:rPr>
              <a:t> </a:t>
            </a:r>
            <a:r>
              <a:rPr sz="2600" dirty="0">
                <a:latin typeface="Times New Roman"/>
                <a:cs typeface="Times New Roman"/>
              </a:rPr>
              <a:t>hàng</a:t>
            </a:r>
            <a:endParaRPr sz="2600">
              <a:latin typeface="Times New Roman"/>
              <a:cs typeface="Times New Roman"/>
            </a:endParaRPr>
          </a:p>
        </p:txBody>
      </p:sp>
      <p:sp>
        <p:nvSpPr>
          <p:cNvPr id="9" name="object 9"/>
          <p:cNvSpPr txBox="1"/>
          <p:nvPr/>
        </p:nvSpPr>
        <p:spPr>
          <a:xfrm>
            <a:off x="4575175" y="1402206"/>
            <a:ext cx="3856354" cy="452120"/>
          </a:xfrm>
          <a:prstGeom prst="rect">
            <a:avLst/>
          </a:prstGeom>
        </p:spPr>
        <p:txBody>
          <a:bodyPr vert="horz" wrap="square" lIns="0" tIns="12065" rIns="0" bIns="0" rtlCol="0">
            <a:spAutoFit/>
          </a:bodyPr>
          <a:lstStyle/>
          <a:p>
            <a:pPr marL="12700">
              <a:lnSpc>
                <a:spcPct val="100000"/>
              </a:lnSpc>
              <a:spcBef>
                <a:spcPts val="95"/>
              </a:spcBef>
              <a:tabLst>
                <a:tab pos="2679700" algn="l"/>
              </a:tabLst>
            </a:pPr>
            <a:r>
              <a:rPr sz="2800" b="1" spc="-5" dirty="0">
                <a:latin typeface="Times New Roman"/>
                <a:cs typeface="Times New Roman"/>
              </a:rPr>
              <a:t>SÁNG	</a:t>
            </a:r>
            <a:r>
              <a:rPr sz="2800" b="1" spc="-10" dirty="0">
                <a:latin typeface="Times New Roman"/>
                <a:cs typeface="Times New Roman"/>
              </a:rPr>
              <a:t>CHIỀU</a:t>
            </a:r>
            <a:endParaRPr sz="2800">
              <a:latin typeface="Times New Roman"/>
              <a:cs typeface="Times New Roman"/>
            </a:endParaRPr>
          </a:p>
        </p:txBody>
      </p:sp>
      <p:sp>
        <p:nvSpPr>
          <p:cNvPr id="10" name="object 10"/>
          <p:cNvSpPr/>
          <p:nvPr/>
        </p:nvSpPr>
        <p:spPr>
          <a:xfrm>
            <a:off x="6375400" y="1989201"/>
            <a:ext cx="2692400" cy="3420999"/>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3657600" y="1995551"/>
            <a:ext cx="2630551" cy="341464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00" y="2133600"/>
            <a:ext cx="7558461" cy="1010365"/>
          </a:xfrm>
          <a:custGeom>
            <a:avLst/>
            <a:gdLst/>
            <a:ahLst/>
            <a:cxnLst/>
            <a:rect l="l" t="t" r="r" b="b"/>
            <a:pathLst>
              <a:path w="8839200" h="666750">
                <a:moveTo>
                  <a:pt x="8839200" y="555498"/>
                </a:moveTo>
                <a:lnTo>
                  <a:pt x="8839200" y="111252"/>
                </a:lnTo>
                <a:lnTo>
                  <a:pt x="8830496" y="67829"/>
                </a:lnTo>
                <a:lnTo>
                  <a:pt x="8806719" y="32480"/>
                </a:lnTo>
                <a:lnTo>
                  <a:pt x="8771370" y="8703"/>
                </a:lnTo>
                <a:lnTo>
                  <a:pt x="8727948" y="0"/>
                </a:lnTo>
                <a:lnTo>
                  <a:pt x="111252" y="0"/>
                </a:lnTo>
                <a:lnTo>
                  <a:pt x="67829" y="8703"/>
                </a:lnTo>
                <a:lnTo>
                  <a:pt x="32480" y="32480"/>
                </a:lnTo>
                <a:lnTo>
                  <a:pt x="8703" y="67829"/>
                </a:lnTo>
                <a:lnTo>
                  <a:pt x="0" y="111252"/>
                </a:lnTo>
                <a:lnTo>
                  <a:pt x="0" y="555498"/>
                </a:lnTo>
                <a:lnTo>
                  <a:pt x="8703" y="598920"/>
                </a:lnTo>
                <a:lnTo>
                  <a:pt x="32480" y="634269"/>
                </a:lnTo>
                <a:lnTo>
                  <a:pt x="67829" y="658046"/>
                </a:lnTo>
                <a:lnTo>
                  <a:pt x="111252" y="666750"/>
                </a:lnTo>
                <a:lnTo>
                  <a:pt x="8727948" y="666750"/>
                </a:lnTo>
                <a:lnTo>
                  <a:pt x="8771370" y="658046"/>
                </a:lnTo>
                <a:lnTo>
                  <a:pt x="8806719" y="634269"/>
                </a:lnTo>
                <a:lnTo>
                  <a:pt x="8830496" y="598920"/>
                </a:lnTo>
                <a:lnTo>
                  <a:pt x="8839200" y="555498"/>
                </a:lnTo>
                <a:close/>
              </a:path>
            </a:pathLst>
          </a:custGeom>
          <a:solidFill>
            <a:srgbClr val="810C15"/>
          </a:solidFill>
        </p:spPr>
        <p:txBody>
          <a:bodyPr wrap="square" lIns="0" tIns="0" rIns="0" bIns="0" rtlCol="0"/>
          <a:lstStyle/>
          <a:p>
            <a:endParaRPr sz="1539" dirty="0">
              <a:latin typeface="Times New Roman" panose="02020603050405020304" pitchFamily="18" charset="0"/>
              <a:cs typeface="Times New Roman" panose="02020603050405020304" pitchFamily="18" charset="0"/>
            </a:endParaRPr>
          </a:p>
        </p:txBody>
      </p:sp>
      <p:sp>
        <p:nvSpPr>
          <p:cNvPr id="3" name="object 3"/>
          <p:cNvSpPr/>
          <p:nvPr/>
        </p:nvSpPr>
        <p:spPr>
          <a:xfrm>
            <a:off x="609600" y="2057400"/>
            <a:ext cx="7741749" cy="1162765"/>
          </a:xfrm>
          <a:custGeom>
            <a:avLst/>
            <a:gdLst/>
            <a:ahLst/>
            <a:cxnLst/>
            <a:rect l="l" t="t" r="r" b="b"/>
            <a:pathLst>
              <a:path w="8839200" h="666750">
                <a:moveTo>
                  <a:pt x="111252" y="0"/>
                </a:moveTo>
                <a:lnTo>
                  <a:pt x="67829" y="8703"/>
                </a:lnTo>
                <a:lnTo>
                  <a:pt x="32480" y="32480"/>
                </a:lnTo>
                <a:lnTo>
                  <a:pt x="8703" y="67829"/>
                </a:lnTo>
                <a:lnTo>
                  <a:pt x="0" y="111252"/>
                </a:lnTo>
                <a:lnTo>
                  <a:pt x="0" y="555498"/>
                </a:lnTo>
                <a:lnTo>
                  <a:pt x="8703" y="598920"/>
                </a:lnTo>
                <a:lnTo>
                  <a:pt x="32480" y="634269"/>
                </a:lnTo>
                <a:lnTo>
                  <a:pt x="67829" y="658046"/>
                </a:lnTo>
                <a:lnTo>
                  <a:pt x="111252" y="666750"/>
                </a:lnTo>
                <a:lnTo>
                  <a:pt x="8727948" y="666750"/>
                </a:lnTo>
                <a:lnTo>
                  <a:pt x="8771370" y="658046"/>
                </a:lnTo>
                <a:lnTo>
                  <a:pt x="8806719" y="634269"/>
                </a:lnTo>
                <a:lnTo>
                  <a:pt x="8830496" y="598920"/>
                </a:lnTo>
                <a:lnTo>
                  <a:pt x="8839200" y="555498"/>
                </a:lnTo>
                <a:lnTo>
                  <a:pt x="8839200" y="111252"/>
                </a:lnTo>
                <a:lnTo>
                  <a:pt x="8830496" y="67829"/>
                </a:lnTo>
                <a:lnTo>
                  <a:pt x="8806719" y="32480"/>
                </a:lnTo>
                <a:lnTo>
                  <a:pt x="8771370" y="8703"/>
                </a:lnTo>
                <a:lnTo>
                  <a:pt x="8727948" y="0"/>
                </a:lnTo>
                <a:lnTo>
                  <a:pt x="111252" y="0"/>
                </a:lnTo>
                <a:close/>
              </a:path>
            </a:pathLst>
          </a:custGeom>
          <a:ln w="9525">
            <a:solidFill>
              <a:srgbClr val="800000"/>
            </a:solidFill>
          </a:ln>
        </p:spPr>
        <p:txBody>
          <a:bodyPr wrap="square" lIns="0" tIns="0" rIns="0" bIns="0" rtlCol="0"/>
          <a:lstStyle/>
          <a:p>
            <a:endParaRPr sz="1539"/>
          </a:p>
        </p:txBody>
      </p:sp>
      <p:sp>
        <p:nvSpPr>
          <p:cNvPr id="4" name="object 4"/>
          <p:cNvSpPr txBox="1"/>
          <p:nvPr/>
        </p:nvSpPr>
        <p:spPr>
          <a:xfrm>
            <a:off x="1066800" y="2133600"/>
            <a:ext cx="7010400" cy="749630"/>
          </a:xfrm>
          <a:prstGeom prst="rect">
            <a:avLst/>
          </a:prstGeom>
        </p:spPr>
        <p:txBody>
          <a:bodyPr vert="horz" wrap="square" lIns="0" tIns="10860" rIns="0" bIns="0" rtlCol="0">
            <a:spAutoFit/>
          </a:bodyPr>
          <a:lstStyle/>
          <a:p>
            <a:pPr marL="10860">
              <a:spcBef>
                <a:spcPts val="86"/>
              </a:spcBef>
            </a:pPr>
            <a:r>
              <a:rPr sz="2400" spc="-4" dirty="0">
                <a:solidFill>
                  <a:srgbClr val="FFFFFF"/>
                </a:solidFill>
                <a:latin typeface="Times New Roman" panose="02020603050405020304" pitchFamily="18" charset="0"/>
                <a:cs typeface="Times New Roman" panose="02020603050405020304" pitchFamily="18" charset="0"/>
              </a:rPr>
              <a:t>Ngân </a:t>
            </a:r>
            <a:r>
              <a:rPr sz="2400" dirty="0">
                <a:solidFill>
                  <a:srgbClr val="FFFFFF"/>
                </a:solidFill>
                <a:latin typeface="Times New Roman" panose="02020603050405020304" pitchFamily="18" charset="0"/>
                <a:cs typeface="Times New Roman" panose="02020603050405020304" pitchFamily="18" charset="0"/>
              </a:rPr>
              <a:t>hàng </a:t>
            </a:r>
            <a:r>
              <a:rPr sz="2400" spc="-4" dirty="0">
                <a:solidFill>
                  <a:srgbClr val="FFFFFF"/>
                </a:solidFill>
                <a:latin typeface="Times New Roman" panose="02020603050405020304" pitchFamily="18" charset="0"/>
                <a:cs typeface="Times New Roman" panose="02020603050405020304" pitchFamily="18" charset="0"/>
              </a:rPr>
              <a:t>thường khắc </a:t>
            </a:r>
            <a:r>
              <a:rPr sz="2400" dirty="0">
                <a:solidFill>
                  <a:srgbClr val="FFFFFF"/>
                </a:solidFill>
                <a:latin typeface="Times New Roman" panose="02020603050405020304" pitchFamily="18" charset="0"/>
                <a:cs typeface="Times New Roman" panose="02020603050405020304" pitchFamily="18" charset="0"/>
              </a:rPr>
              <a:t>phục </a:t>
            </a:r>
            <a:r>
              <a:rPr sz="2400" spc="-4" dirty="0">
                <a:solidFill>
                  <a:srgbClr val="FFFFFF"/>
                </a:solidFill>
                <a:latin typeface="Times New Roman" panose="02020603050405020304" pitchFamily="18" charset="0"/>
                <a:cs typeface="Times New Roman" panose="02020603050405020304" pitchFamily="18" charset="0"/>
              </a:rPr>
              <a:t>tính vô hình của dịch vụ </a:t>
            </a:r>
            <a:r>
              <a:rPr sz="2400" dirty="0">
                <a:solidFill>
                  <a:srgbClr val="FFFFFF"/>
                </a:solidFill>
                <a:latin typeface="Times New Roman" panose="02020603050405020304" pitchFamily="18" charset="0"/>
                <a:cs typeface="Times New Roman" panose="02020603050405020304" pitchFamily="18" charset="0"/>
              </a:rPr>
              <a:t>bằng </a:t>
            </a:r>
            <a:r>
              <a:rPr sz="2400" spc="-4" dirty="0">
                <a:solidFill>
                  <a:srgbClr val="FFFFFF"/>
                </a:solidFill>
                <a:latin typeface="Times New Roman" panose="02020603050405020304" pitchFamily="18" charset="0"/>
                <a:cs typeface="Times New Roman" panose="02020603050405020304" pitchFamily="18" charset="0"/>
              </a:rPr>
              <a:t>cách</a:t>
            </a:r>
            <a:r>
              <a:rPr sz="2400" spc="-30" dirty="0">
                <a:solidFill>
                  <a:srgbClr val="FFFFFF"/>
                </a:solidFill>
                <a:latin typeface="Times New Roman" panose="02020603050405020304" pitchFamily="18" charset="0"/>
                <a:cs typeface="Times New Roman" panose="02020603050405020304" pitchFamily="18" charset="0"/>
              </a:rPr>
              <a:t> </a:t>
            </a:r>
            <a:r>
              <a:rPr sz="2400" spc="-4" dirty="0">
                <a:solidFill>
                  <a:srgbClr val="FFFFFF"/>
                </a:solidFill>
                <a:latin typeface="Times New Roman" panose="02020603050405020304" pitchFamily="18" charset="0"/>
                <a:cs typeface="Times New Roman" panose="02020603050405020304" pitchFamily="18" charset="0"/>
              </a:rPr>
              <a:t>nào?</a:t>
            </a:r>
            <a:endParaRPr sz="2400" dirty="0">
              <a:latin typeface="Times New Roman" panose="02020603050405020304" pitchFamily="18" charset="0"/>
              <a:cs typeface="Times New Roman" panose="02020603050405020304" pitchFamily="18" charset="0"/>
            </a:endParaRPr>
          </a:p>
        </p:txBody>
      </p:sp>
      <p:sp>
        <p:nvSpPr>
          <p:cNvPr id="5" name="object 5"/>
          <p:cNvSpPr/>
          <p:nvPr/>
        </p:nvSpPr>
        <p:spPr>
          <a:xfrm>
            <a:off x="6629400" y="183986"/>
            <a:ext cx="2010945" cy="1756943"/>
          </a:xfrm>
          <a:prstGeom prst="rect">
            <a:avLst/>
          </a:prstGeom>
          <a:blipFill>
            <a:blip r:embed="rId2" cstate="print"/>
            <a:stretch>
              <a:fillRect/>
            </a:stretch>
          </a:blipFill>
        </p:spPr>
        <p:txBody>
          <a:bodyPr wrap="square" lIns="0" tIns="0" rIns="0" bIns="0" rtlCol="0"/>
          <a:lstStyle/>
          <a:p>
            <a:endParaRPr sz="1539"/>
          </a:p>
        </p:txBody>
      </p:sp>
      <p:sp>
        <p:nvSpPr>
          <p:cNvPr id="6" name="object 6"/>
          <p:cNvSpPr txBox="1">
            <a:spLocks noGrp="1"/>
          </p:cNvSpPr>
          <p:nvPr>
            <p:ph type="title"/>
          </p:nvPr>
        </p:nvSpPr>
        <p:spPr>
          <a:xfrm>
            <a:off x="293427" y="274410"/>
            <a:ext cx="5014435" cy="502860"/>
          </a:xfrm>
          <a:prstGeom prst="rect">
            <a:avLst/>
          </a:prstGeom>
        </p:spPr>
        <p:txBody>
          <a:bodyPr vert="horz" wrap="square" lIns="0" tIns="10317" rIns="0" bIns="0" rtlCol="0" anchor="ctr">
            <a:spAutoFit/>
          </a:bodyPr>
          <a:lstStyle/>
          <a:p>
            <a:pPr marL="10860">
              <a:lnSpc>
                <a:spcPct val="100000"/>
              </a:lnSpc>
              <a:spcBef>
                <a:spcPts val="81"/>
              </a:spcBef>
            </a:pPr>
            <a:r>
              <a:rPr sz="3200" spc="-4" dirty="0">
                <a:latin typeface="Times New Roman" panose="02020603050405020304" pitchFamily="18" charset="0"/>
                <a:cs typeface="Times New Roman" panose="02020603050405020304" pitchFamily="18" charset="0"/>
              </a:rPr>
              <a:t>CÂU HỎI THẢO</a:t>
            </a:r>
            <a:r>
              <a:rPr sz="3200" spc="-38" dirty="0">
                <a:latin typeface="Times New Roman" panose="02020603050405020304" pitchFamily="18" charset="0"/>
                <a:cs typeface="Times New Roman" panose="02020603050405020304" pitchFamily="18" charset="0"/>
              </a:rPr>
              <a:t> </a:t>
            </a:r>
            <a:r>
              <a:rPr sz="3200" spc="-4" dirty="0">
                <a:latin typeface="Times New Roman" panose="02020603050405020304" pitchFamily="18" charset="0"/>
                <a:cs typeface="Times New Roman" panose="02020603050405020304" pitchFamily="18" charset="0"/>
              </a:rPr>
              <a:t>LUẬN</a:t>
            </a:r>
          </a:p>
        </p:txBody>
      </p:sp>
      <p:sp>
        <p:nvSpPr>
          <p:cNvPr id="7" name="Content Placeholder 2"/>
          <p:cNvSpPr>
            <a:spLocks noGrp="1"/>
          </p:cNvSpPr>
          <p:nvPr>
            <p:ph idx="1"/>
          </p:nvPr>
        </p:nvSpPr>
        <p:spPr>
          <a:xfrm>
            <a:off x="304800" y="3429000"/>
            <a:ext cx="8686800" cy="3101983"/>
          </a:xfrm>
        </p:spPr>
        <p:txBody>
          <a:bodyPr>
            <a:normAutofit/>
          </a:bodyPr>
          <a:lstStyle/>
          <a:p>
            <a:pPr>
              <a:buNone/>
            </a:pPr>
            <a:r>
              <a:rPr lang="en-US" sz="2800"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Những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khác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biệt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giữa</a:t>
            </a:r>
            <a:r>
              <a:rPr lang="en-US" sz="2800" b="1" dirty="0" smtClean="0">
                <a:latin typeface="Times New Roman" panose="02020603050405020304" pitchFamily="18" charset="0"/>
                <a:cs typeface="Times New Roman" panose="02020603050405020304" pitchFamily="18" charset="0"/>
              </a:rPr>
              <a:t> marketing </a:t>
            </a:r>
            <a:r>
              <a:rPr lang="en-US" sz="2800" b="1" dirty="0" err="1" smtClean="0">
                <a:latin typeface="Times New Roman" panose="02020603050405020304" pitchFamily="18" charset="0"/>
                <a:cs typeface="Times New Roman" panose="02020603050405020304" pitchFamily="18" charset="0"/>
              </a:rPr>
              <a:t>dịch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vụ</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a:t>
            </a:r>
            <a:r>
              <a:rPr lang="en-US" sz="2800" b="1" dirty="0" smtClean="0">
                <a:latin typeface="Times New Roman" panose="02020603050405020304" pitchFamily="18" charset="0"/>
                <a:cs typeface="Times New Roman" panose="02020603050405020304" pitchFamily="18" charset="0"/>
              </a:rPr>
              <a:t> marketing </a:t>
            </a:r>
            <a:r>
              <a:rPr lang="en-US" sz="2800" b="1" dirty="0" err="1" smtClean="0">
                <a:latin typeface="Times New Roman" panose="02020603050405020304" pitchFamily="18" charset="0"/>
                <a:cs typeface="Times New Roman" panose="02020603050405020304" pitchFamily="18" charset="0"/>
              </a:rPr>
              <a:t>hàng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hóa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thông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thường</a:t>
            </a:r>
            <a:endParaRPr lang="en-US" sz="2800" b="1" dirty="0" smtClean="0">
              <a:latin typeface="Times New Roman" panose="02020603050405020304" pitchFamily="18" charset="0"/>
              <a:cs typeface="Times New Roman" panose="02020603050405020304" pitchFamily="18" charset="0"/>
            </a:endParaRPr>
          </a:p>
          <a:p>
            <a:pPr>
              <a:buFont typeface="Wingdings" pitchFamily="2" charset="2"/>
              <a:buChar char="ü"/>
            </a:pPr>
            <a:r>
              <a:rPr lang="en-US" sz="2800" i="1" dirty="0" err="1">
                <a:latin typeface="Times New Roman" panose="02020603050405020304" pitchFamily="18" charset="0"/>
                <a:cs typeface="Times New Roman" panose="02020603050405020304" pitchFamily="18" charset="0"/>
              </a:rPr>
              <a:t>Yếu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tố</a:t>
            </a:r>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người</a:t>
            </a:r>
            <a:endParaRPr lang="en-US" sz="2800" i="1" dirty="0">
              <a:latin typeface="Times New Roman" panose="02020603050405020304" pitchFamily="18" charset="0"/>
              <a:cs typeface="Times New Roman" panose="02020603050405020304" pitchFamily="18" charset="0"/>
            </a:endParaRPr>
          </a:p>
          <a:p>
            <a:pPr>
              <a:buFont typeface="Wingdings" pitchFamily="2" charset="2"/>
              <a:buChar char="ü"/>
            </a:pPr>
            <a:r>
              <a:rPr lang="en-US" sz="2800" i="1" dirty="0" err="1">
                <a:latin typeface="Times New Roman" panose="02020603050405020304" pitchFamily="18" charset="0"/>
                <a:cs typeface="Times New Roman" panose="02020603050405020304" pitchFamily="18" charset="0"/>
              </a:rPr>
              <a:t>Yếu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tố</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vật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hữu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hình</a:t>
            </a:r>
            <a:endParaRPr lang="en-US" sz="2800" i="1" dirty="0">
              <a:latin typeface="Times New Roman" panose="02020603050405020304" pitchFamily="18" charset="0"/>
              <a:cs typeface="Times New Roman" panose="02020603050405020304" pitchFamily="18" charset="0"/>
            </a:endParaRPr>
          </a:p>
          <a:p>
            <a:pPr>
              <a:buFont typeface="Wingdings" pitchFamily="2" charset="2"/>
              <a:buChar char="ü"/>
            </a:pPr>
            <a:r>
              <a:rPr lang="en-US" sz="2800" i="1" dirty="0" err="1">
                <a:latin typeface="Times New Roman" panose="02020603050405020304" pitchFamily="18" charset="0"/>
                <a:cs typeface="Times New Roman" panose="02020603050405020304" pitchFamily="18" charset="0"/>
              </a:rPr>
              <a:t>Yếu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tố</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dịch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vụ</a:t>
            </a:r>
            <a:endParaRPr lang="en-US"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72143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1734820"/>
            <a:ext cx="8534399" cy="4513580"/>
          </a:xfrm>
          <a:prstGeom prst="rect">
            <a:avLst/>
          </a:prstGeom>
        </p:spPr>
        <p:txBody>
          <a:bodyPr vert="horz" wrap="square" lIns="0" tIns="12700" rIns="0" bIns="0" rtlCol="0">
            <a:spAutoFit/>
          </a:bodyPr>
          <a:lstStyle/>
          <a:p>
            <a:pPr marL="12700" marR="5080" algn="just">
              <a:lnSpc>
                <a:spcPct val="150000"/>
              </a:lnSpc>
              <a:spcBef>
                <a:spcPts val="100"/>
              </a:spcBef>
            </a:pPr>
            <a:r>
              <a:rPr sz="3200" dirty="0">
                <a:latin typeface="Times New Roman"/>
                <a:cs typeface="Times New Roman"/>
              </a:rPr>
              <a:t>Marketing </a:t>
            </a:r>
            <a:r>
              <a:rPr sz="3200" dirty="0" err="1">
                <a:latin typeface="Times New Roman"/>
                <a:cs typeface="Times New Roman"/>
              </a:rPr>
              <a:t>ngân</a:t>
            </a:r>
            <a:r>
              <a:rPr sz="3200" dirty="0">
                <a:latin typeface="Times New Roman"/>
                <a:cs typeface="Times New Roman"/>
              </a:rPr>
              <a:t> </a:t>
            </a:r>
            <a:r>
              <a:rPr sz="3200" spc="-5" dirty="0">
                <a:latin typeface="Times New Roman"/>
                <a:cs typeface="Times New Roman"/>
              </a:rPr>
              <a:t>hàng </a:t>
            </a:r>
            <a:r>
              <a:rPr sz="3200" dirty="0">
                <a:latin typeface="Times New Roman"/>
                <a:cs typeface="Times New Roman"/>
              </a:rPr>
              <a:t>chịu </a:t>
            </a:r>
            <a:r>
              <a:rPr sz="3200" spc="-5" dirty="0">
                <a:latin typeface="Times New Roman"/>
                <a:cs typeface="Times New Roman"/>
              </a:rPr>
              <a:t>sự ảnh </a:t>
            </a:r>
            <a:r>
              <a:rPr sz="3200" spc="-5" dirty="0" err="1">
                <a:latin typeface="Times New Roman"/>
                <a:cs typeface="Times New Roman"/>
              </a:rPr>
              <a:t>hưởng</a:t>
            </a:r>
            <a:r>
              <a:rPr sz="3200" spc="-5" dirty="0">
                <a:latin typeface="Times New Roman"/>
                <a:cs typeface="Times New Roman"/>
              </a:rPr>
              <a:t> </a:t>
            </a:r>
            <a:r>
              <a:rPr sz="3200" dirty="0" err="1" smtClean="0">
                <a:latin typeface="Times New Roman"/>
                <a:cs typeface="Times New Roman"/>
              </a:rPr>
              <a:t>sâu</a:t>
            </a:r>
            <a:r>
              <a:rPr sz="3200" dirty="0" smtClean="0">
                <a:latin typeface="Times New Roman"/>
                <a:cs typeface="Times New Roman"/>
              </a:rPr>
              <a:t> </a:t>
            </a:r>
            <a:r>
              <a:rPr sz="3200" dirty="0">
                <a:latin typeface="Times New Roman"/>
                <a:cs typeface="Times New Roman"/>
              </a:rPr>
              <a:t>sắc của </a:t>
            </a:r>
            <a:r>
              <a:rPr sz="3200" spc="-5" dirty="0">
                <a:latin typeface="Times New Roman"/>
                <a:cs typeface="Times New Roman"/>
              </a:rPr>
              <a:t>tính chuyên </a:t>
            </a:r>
            <a:r>
              <a:rPr sz="3200" dirty="0">
                <a:latin typeface="Times New Roman"/>
                <a:cs typeface="Times New Roman"/>
              </a:rPr>
              <a:t>môn hóa </a:t>
            </a:r>
            <a:r>
              <a:rPr sz="3200" spc="-5" dirty="0">
                <a:latin typeface="Times New Roman"/>
                <a:cs typeface="Times New Roman"/>
              </a:rPr>
              <a:t>và lịch sử </a:t>
            </a:r>
            <a:r>
              <a:rPr sz="3200" spc="-5" dirty="0" err="1">
                <a:latin typeface="Times New Roman"/>
                <a:cs typeface="Times New Roman"/>
              </a:rPr>
              <a:t>hoạt</a:t>
            </a:r>
            <a:r>
              <a:rPr sz="3200" spc="-5" dirty="0">
                <a:latin typeface="Times New Roman"/>
                <a:cs typeface="Times New Roman"/>
              </a:rPr>
              <a:t> </a:t>
            </a:r>
            <a:r>
              <a:rPr sz="3200" spc="-160" dirty="0" err="1" smtClean="0">
                <a:latin typeface="Times New Roman"/>
                <a:cs typeface="Times New Roman"/>
              </a:rPr>
              <a:t>động</a:t>
            </a:r>
            <a:r>
              <a:rPr sz="3200" spc="-160" dirty="0" smtClean="0">
                <a:latin typeface="Times New Roman"/>
                <a:cs typeface="Times New Roman"/>
              </a:rPr>
              <a:t> </a:t>
            </a:r>
            <a:r>
              <a:rPr sz="3200" dirty="0">
                <a:latin typeface="Times New Roman"/>
                <a:cs typeface="Times New Roman"/>
              </a:rPr>
              <a:t>của </a:t>
            </a:r>
            <a:r>
              <a:rPr sz="3200" spc="5" dirty="0" err="1">
                <a:latin typeface="Times New Roman"/>
                <a:cs typeface="Times New Roman"/>
              </a:rPr>
              <a:t>ngân</a:t>
            </a:r>
            <a:r>
              <a:rPr sz="3200" spc="145" dirty="0">
                <a:latin typeface="Times New Roman"/>
                <a:cs typeface="Times New Roman"/>
              </a:rPr>
              <a:t> </a:t>
            </a:r>
            <a:r>
              <a:rPr sz="3200" dirty="0">
                <a:latin typeface="Times New Roman"/>
                <a:cs typeface="Times New Roman"/>
              </a:rPr>
              <a:t>hàng.</a:t>
            </a:r>
          </a:p>
          <a:p>
            <a:pPr marL="12700" marR="5080" algn="just">
              <a:lnSpc>
                <a:spcPct val="150000"/>
              </a:lnSpc>
              <a:spcBef>
                <a:spcPts val="770"/>
              </a:spcBef>
            </a:pPr>
            <a:r>
              <a:rPr sz="2800" spc="-5" dirty="0">
                <a:latin typeface="Wingdings"/>
                <a:cs typeface="Wingdings"/>
              </a:rPr>
              <a:t></a:t>
            </a:r>
            <a:r>
              <a:rPr sz="2800" spc="-5" dirty="0">
                <a:latin typeface="Times New Roman"/>
                <a:cs typeface="Times New Roman"/>
              </a:rPr>
              <a:t> </a:t>
            </a:r>
            <a:r>
              <a:rPr sz="3200" i="1" dirty="0">
                <a:solidFill>
                  <a:srgbClr val="FF0000"/>
                </a:solidFill>
                <a:latin typeface="Times New Roman"/>
                <a:cs typeface="Times New Roman"/>
              </a:rPr>
              <a:t>Phải </a:t>
            </a:r>
            <a:r>
              <a:rPr sz="3200" i="1" spc="-5" dirty="0">
                <a:solidFill>
                  <a:srgbClr val="FF0000"/>
                </a:solidFill>
                <a:latin typeface="Times New Roman"/>
                <a:cs typeface="Times New Roman"/>
              </a:rPr>
              <a:t>biết </a:t>
            </a:r>
            <a:r>
              <a:rPr sz="3200" i="1" dirty="0">
                <a:solidFill>
                  <a:srgbClr val="FF0000"/>
                </a:solidFill>
                <a:latin typeface="Times New Roman"/>
                <a:cs typeface="Times New Roman"/>
              </a:rPr>
              <a:t>khai thác triệt </a:t>
            </a:r>
            <a:r>
              <a:rPr sz="3200" i="1" spc="-5" dirty="0">
                <a:solidFill>
                  <a:srgbClr val="FF0000"/>
                </a:solidFill>
                <a:latin typeface="Times New Roman"/>
                <a:cs typeface="Times New Roman"/>
              </a:rPr>
              <a:t>để những </a:t>
            </a:r>
            <a:r>
              <a:rPr sz="3200" i="1" spc="-5" dirty="0" err="1">
                <a:solidFill>
                  <a:srgbClr val="FF0000"/>
                </a:solidFill>
                <a:latin typeface="Times New Roman"/>
                <a:cs typeface="Times New Roman"/>
              </a:rPr>
              <a:t>lợi</a:t>
            </a:r>
            <a:r>
              <a:rPr sz="3200" i="1" spc="-5" dirty="0">
                <a:solidFill>
                  <a:srgbClr val="FF0000"/>
                </a:solidFill>
                <a:latin typeface="Times New Roman"/>
                <a:cs typeface="Times New Roman"/>
              </a:rPr>
              <a:t> </a:t>
            </a:r>
            <a:r>
              <a:rPr sz="3200" i="1" dirty="0" err="1" smtClean="0">
                <a:solidFill>
                  <a:srgbClr val="FF0000"/>
                </a:solidFill>
                <a:latin typeface="Times New Roman"/>
                <a:cs typeface="Times New Roman"/>
              </a:rPr>
              <a:t>th</a:t>
            </a:r>
            <a:r>
              <a:rPr lang="en-US" sz="3200" i="1" dirty="0" err="1" smtClean="0">
                <a:solidFill>
                  <a:srgbClr val="FF0000"/>
                </a:solidFill>
                <a:latin typeface="Times New Roman"/>
                <a:cs typeface="Times New Roman"/>
              </a:rPr>
              <a:t>ế</a:t>
            </a:r>
            <a:r>
              <a:rPr sz="3200" i="1" dirty="0" smtClean="0">
                <a:solidFill>
                  <a:srgbClr val="FF0000"/>
                </a:solidFill>
                <a:latin typeface="Times New Roman"/>
                <a:cs typeface="Times New Roman"/>
              </a:rPr>
              <a:t> </a:t>
            </a:r>
            <a:r>
              <a:rPr sz="3200" i="1" dirty="0">
                <a:solidFill>
                  <a:srgbClr val="FF0000"/>
                </a:solidFill>
                <a:latin typeface="Times New Roman"/>
                <a:cs typeface="Times New Roman"/>
              </a:rPr>
              <a:t>cạnh </a:t>
            </a:r>
            <a:r>
              <a:rPr sz="3200" i="1" spc="-5" dirty="0">
                <a:solidFill>
                  <a:srgbClr val="FF0000"/>
                </a:solidFill>
                <a:latin typeface="Times New Roman"/>
                <a:cs typeface="Times New Roman"/>
              </a:rPr>
              <a:t>tranh </a:t>
            </a:r>
            <a:r>
              <a:rPr sz="3200" i="1" dirty="0">
                <a:solidFill>
                  <a:srgbClr val="FF0000"/>
                </a:solidFill>
                <a:latin typeface="Times New Roman"/>
                <a:cs typeface="Times New Roman"/>
              </a:rPr>
              <a:t>vốn </a:t>
            </a:r>
            <a:r>
              <a:rPr sz="3200" i="1" spc="-5" dirty="0">
                <a:solidFill>
                  <a:srgbClr val="FF0000"/>
                </a:solidFill>
                <a:latin typeface="Times New Roman"/>
                <a:cs typeface="Times New Roman"/>
              </a:rPr>
              <a:t>có và </a:t>
            </a:r>
            <a:r>
              <a:rPr sz="3200" i="1" dirty="0">
                <a:solidFill>
                  <a:srgbClr val="FF0000"/>
                </a:solidFill>
                <a:latin typeface="Times New Roman"/>
                <a:cs typeface="Times New Roman"/>
              </a:rPr>
              <a:t>thực hiện </a:t>
            </a:r>
            <a:r>
              <a:rPr sz="3200" i="1" spc="-5" dirty="0">
                <a:solidFill>
                  <a:srgbClr val="FF0000"/>
                </a:solidFill>
                <a:latin typeface="Times New Roman"/>
                <a:cs typeface="Times New Roman"/>
              </a:rPr>
              <a:t>tìm </a:t>
            </a:r>
            <a:r>
              <a:rPr sz="3200" i="1" dirty="0" err="1">
                <a:solidFill>
                  <a:srgbClr val="FF0000"/>
                </a:solidFill>
                <a:latin typeface="Times New Roman"/>
                <a:cs typeface="Times New Roman"/>
              </a:rPr>
              <a:t>kiếm</a:t>
            </a:r>
            <a:r>
              <a:rPr sz="3200" i="1" dirty="0">
                <a:solidFill>
                  <a:srgbClr val="FF0000"/>
                </a:solidFill>
                <a:latin typeface="Times New Roman"/>
                <a:cs typeface="Times New Roman"/>
              </a:rPr>
              <a:t> </a:t>
            </a:r>
            <a:r>
              <a:rPr sz="3200" i="1" dirty="0" err="1" smtClean="0">
                <a:solidFill>
                  <a:srgbClr val="FF0000"/>
                </a:solidFill>
                <a:latin typeface="Times New Roman"/>
                <a:cs typeface="Times New Roman"/>
              </a:rPr>
              <a:t>những</a:t>
            </a:r>
            <a:r>
              <a:rPr lang="en-US" sz="3200" i="1" dirty="0">
                <a:solidFill>
                  <a:srgbClr val="FF0000"/>
                </a:solidFill>
                <a:latin typeface="Times New Roman"/>
                <a:cs typeface="Times New Roman"/>
              </a:rPr>
              <a:t> </a:t>
            </a:r>
            <a:r>
              <a:rPr sz="3200" i="1" dirty="0" err="1" smtClean="0">
                <a:solidFill>
                  <a:srgbClr val="FF0000"/>
                </a:solidFill>
                <a:latin typeface="Times New Roman"/>
                <a:cs typeface="Times New Roman"/>
              </a:rPr>
              <a:t>thê</a:t>
            </a:r>
            <a:r>
              <a:rPr sz="3200" i="1" dirty="0" smtClean="0">
                <a:solidFill>
                  <a:srgbClr val="FF0000"/>
                </a:solidFill>
                <a:latin typeface="Times New Roman"/>
                <a:cs typeface="Times New Roman"/>
              </a:rPr>
              <a:t>́ </a:t>
            </a:r>
            <a:r>
              <a:rPr sz="3200" i="1" dirty="0">
                <a:solidFill>
                  <a:srgbClr val="FF0000"/>
                </a:solidFill>
                <a:latin typeface="Times New Roman"/>
                <a:cs typeface="Times New Roman"/>
              </a:rPr>
              <a:t>mạnh</a:t>
            </a:r>
            <a:r>
              <a:rPr sz="3200" i="1" spc="-45" dirty="0">
                <a:solidFill>
                  <a:srgbClr val="FF0000"/>
                </a:solidFill>
                <a:latin typeface="Times New Roman"/>
                <a:cs typeface="Times New Roman"/>
              </a:rPr>
              <a:t> </a:t>
            </a:r>
            <a:r>
              <a:rPr sz="3200" i="1" dirty="0">
                <a:solidFill>
                  <a:srgbClr val="FF0000"/>
                </a:solidFill>
                <a:latin typeface="Times New Roman"/>
                <a:cs typeface="Times New Roman"/>
              </a:rPr>
              <a:t>mới</a:t>
            </a:r>
            <a:endParaRPr sz="3200" dirty="0">
              <a:latin typeface="Times New Roman"/>
              <a:cs typeface="Times New Roman"/>
            </a:endParaRPr>
          </a:p>
        </p:txBody>
      </p:sp>
      <p:sp>
        <p:nvSpPr>
          <p:cNvPr id="3" name="object 3"/>
          <p:cNvSpPr txBox="1">
            <a:spLocks noGrp="1"/>
          </p:cNvSpPr>
          <p:nvPr>
            <p:ph type="title"/>
          </p:nvPr>
        </p:nvSpPr>
        <p:spPr>
          <a:xfrm>
            <a:off x="457200" y="152400"/>
            <a:ext cx="8381999" cy="1367682"/>
          </a:xfrm>
          <a:prstGeom prst="rect">
            <a:avLst/>
          </a:prstGeom>
        </p:spPr>
        <p:txBody>
          <a:bodyPr vert="horz" wrap="square" lIns="0" tIns="13335" rIns="0" bIns="0" rtlCol="0">
            <a:spAutoFit/>
          </a:bodyPr>
          <a:lstStyle/>
          <a:p>
            <a:pPr marL="12700">
              <a:lnSpc>
                <a:spcPct val="100000"/>
              </a:lnSpc>
              <a:spcBef>
                <a:spcPts val="105"/>
              </a:spcBef>
            </a:pPr>
            <a:r>
              <a:rPr sz="4400" dirty="0">
                <a:latin typeface="Times New Roman" panose="02020603050405020304" pitchFamily="18" charset="0"/>
                <a:cs typeface="Times New Roman" panose="02020603050405020304" pitchFamily="18" charset="0"/>
              </a:rPr>
              <a:t>Đặc điểm của </a:t>
            </a:r>
            <a:r>
              <a:rPr sz="4400" spc="-5" dirty="0">
                <a:latin typeface="Times New Roman" panose="02020603050405020304" pitchFamily="18" charset="0"/>
                <a:cs typeface="Times New Roman" panose="02020603050405020304" pitchFamily="18" charset="0"/>
              </a:rPr>
              <a:t>ngành </a:t>
            </a:r>
            <a:r>
              <a:rPr sz="4400" dirty="0" err="1">
                <a:latin typeface="Times New Roman" panose="02020603050405020304" pitchFamily="18" charset="0"/>
                <a:cs typeface="Times New Roman" panose="02020603050405020304" pitchFamily="18" charset="0"/>
              </a:rPr>
              <a:t>ngân</a:t>
            </a:r>
            <a:r>
              <a:rPr sz="4400" spc="-75" dirty="0">
                <a:latin typeface="Times New Roman" panose="02020603050405020304" pitchFamily="18" charset="0"/>
                <a:cs typeface="Times New Roman" panose="02020603050405020304" pitchFamily="18" charset="0"/>
              </a:rPr>
              <a:t> </a:t>
            </a:r>
            <a:r>
              <a:rPr sz="4400" spc="-5" dirty="0">
                <a:latin typeface="Times New Roman" panose="02020603050405020304" pitchFamily="18" charset="0"/>
                <a:cs typeface="Times New Roman" panose="02020603050405020304" pitchFamily="18" charset="0"/>
              </a:rPr>
              <a:t>hàng</a:t>
            </a:r>
            <a:endParaRPr sz="4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735381"/>
            <a:ext cx="6097270" cy="412292"/>
          </a:xfrm>
          <a:prstGeom prst="rect">
            <a:avLst/>
          </a:prstGeom>
        </p:spPr>
        <p:txBody>
          <a:bodyPr vert="horz" wrap="square" lIns="0" tIns="12065" rIns="0" bIns="0" rtlCol="0">
            <a:spAutoFit/>
          </a:bodyPr>
          <a:lstStyle/>
          <a:p>
            <a:pPr marL="12700">
              <a:lnSpc>
                <a:spcPct val="100000"/>
              </a:lnSpc>
              <a:spcBef>
                <a:spcPts val="95"/>
              </a:spcBef>
            </a:pPr>
            <a:r>
              <a:rPr spc="-5" dirty="0">
                <a:solidFill>
                  <a:srgbClr val="2C2CB8"/>
                </a:solidFill>
                <a:latin typeface="Times New Roman" panose="02020603050405020304" pitchFamily="18" charset="0"/>
                <a:cs typeface="Times New Roman" panose="02020603050405020304" pitchFamily="18" charset="0"/>
              </a:rPr>
              <a:t>Thanh toán xuất nhập</a:t>
            </a:r>
            <a:r>
              <a:rPr spc="15" dirty="0">
                <a:solidFill>
                  <a:srgbClr val="2C2CB8"/>
                </a:solidFill>
                <a:latin typeface="Times New Roman" panose="02020603050405020304" pitchFamily="18" charset="0"/>
                <a:cs typeface="Times New Roman" panose="02020603050405020304" pitchFamily="18" charset="0"/>
              </a:rPr>
              <a:t> </a:t>
            </a:r>
            <a:r>
              <a:rPr spc="-5" dirty="0">
                <a:solidFill>
                  <a:srgbClr val="2C2CB8"/>
                </a:solidFill>
                <a:latin typeface="Times New Roman" panose="02020603050405020304" pitchFamily="18" charset="0"/>
                <a:cs typeface="Times New Roman" panose="02020603050405020304" pitchFamily="18" charset="0"/>
              </a:rPr>
              <a:t>khẩu</a:t>
            </a:r>
          </a:p>
        </p:txBody>
      </p:sp>
      <p:sp>
        <p:nvSpPr>
          <p:cNvPr id="3" name="object 3"/>
          <p:cNvSpPr/>
          <p:nvPr/>
        </p:nvSpPr>
        <p:spPr>
          <a:xfrm>
            <a:off x="4876800" y="1639951"/>
            <a:ext cx="3909949" cy="163664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7200" y="1639951"/>
            <a:ext cx="4235450" cy="1636649"/>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35940" y="3674440"/>
            <a:ext cx="8173084" cy="1244600"/>
          </a:xfrm>
          <a:prstGeom prst="rect">
            <a:avLst/>
          </a:prstGeom>
        </p:spPr>
        <p:txBody>
          <a:bodyPr vert="horz" wrap="square" lIns="0" tIns="12065" rIns="0" bIns="0" rtlCol="0">
            <a:spAutoFit/>
          </a:bodyPr>
          <a:lstStyle/>
          <a:p>
            <a:pPr marL="12700" marR="5080">
              <a:lnSpc>
                <a:spcPct val="100000"/>
              </a:lnSpc>
              <a:spcBef>
                <a:spcPts val="95"/>
              </a:spcBef>
            </a:pPr>
            <a:r>
              <a:rPr sz="4000" b="1" spc="-5" dirty="0" err="1">
                <a:solidFill>
                  <a:srgbClr val="2C2CB8"/>
                </a:solidFill>
                <a:latin typeface="Times New Roman"/>
                <a:cs typeface="Times New Roman"/>
              </a:rPr>
              <a:t>Mạng</a:t>
            </a:r>
            <a:r>
              <a:rPr sz="4000" b="1" spc="-5" dirty="0">
                <a:solidFill>
                  <a:srgbClr val="2C2CB8"/>
                </a:solidFill>
                <a:latin typeface="Times New Roman"/>
                <a:cs typeface="Times New Roman"/>
              </a:rPr>
              <a:t> </a:t>
            </a:r>
            <a:r>
              <a:rPr sz="4000" b="1" spc="-175" dirty="0" err="1" smtClean="0">
                <a:solidFill>
                  <a:srgbClr val="2C2CB8"/>
                </a:solidFill>
                <a:latin typeface="Times New Roman"/>
                <a:cs typeface="Times New Roman"/>
              </a:rPr>
              <a:t>l</a:t>
            </a:r>
            <a:r>
              <a:rPr lang="en-US" sz="4000" b="1" spc="-175" dirty="0" err="1">
                <a:solidFill>
                  <a:srgbClr val="2C2CB8"/>
                </a:solidFill>
                <a:latin typeface="Times New Roman"/>
                <a:cs typeface="Times New Roman"/>
              </a:rPr>
              <a:t>ư</a:t>
            </a:r>
            <a:r>
              <a:rPr sz="4000" b="1" spc="-175" dirty="0" err="1" smtClean="0">
                <a:solidFill>
                  <a:srgbClr val="2C2CB8"/>
                </a:solidFill>
                <a:latin typeface="Times New Roman"/>
                <a:cs typeface="Times New Roman"/>
              </a:rPr>
              <a:t>ới</a:t>
            </a:r>
            <a:r>
              <a:rPr sz="4000" b="1" spc="-175" dirty="0" smtClean="0">
                <a:solidFill>
                  <a:srgbClr val="2C2CB8"/>
                </a:solidFill>
                <a:latin typeface="Times New Roman"/>
                <a:cs typeface="Times New Roman"/>
              </a:rPr>
              <a:t> </a:t>
            </a:r>
            <a:r>
              <a:rPr sz="4000" b="1" spc="-5" dirty="0">
                <a:solidFill>
                  <a:srgbClr val="2C2CB8"/>
                </a:solidFill>
                <a:latin typeface="Times New Roman"/>
                <a:cs typeface="Times New Roman"/>
              </a:rPr>
              <a:t>rộng khắp, KH chủ </a:t>
            </a:r>
            <a:r>
              <a:rPr sz="4000" b="1" spc="-10" dirty="0">
                <a:solidFill>
                  <a:srgbClr val="2C2CB8"/>
                </a:solidFill>
                <a:latin typeface="Times New Roman"/>
                <a:cs typeface="Times New Roman"/>
              </a:rPr>
              <a:t>yếu </a:t>
            </a:r>
            <a:r>
              <a:rPr sz="4000" b="1" dirty="0">
                <a:solidFill>
                  <a:srgbClr val="2C2CB8"/>
                </a:solidFill>
                <a:latin typeface="Times New Roman"/>
                <a:cs typeface="Times New Roman"/>
              </a:rPr>
              <a:t>là  </a:t>
            </a:r>
            <a:r>
              <a:rPr sz="4000" b="1" spc="-5" dirty="0">
                <a:solidFill>
                  <a:srgbClr val="2C2CB8"/>
                </a:solidFill>
                <a:latin typeface="Times New Roman"/>
                <a:cs typeface="Times New Roman"/>
              </a:rPr>
              <a:t>hộ nông</a:t>
            </a:r>
            <a:r>
              <a:rPr sz="4000" b="1" spc="20" dirty="0">
                <a:solidFill>
                  <a:srgbClr val="2C2CB8"/>
                </a:solidFill>
                <a:latin typeface="Times New Roman"/>
                <a:cs typeface="Times New Roman"/>
              </a:rPr>
              <a:t> </a:t>
            </a:r>
            <a:r>
              <a:rPr sz="4000" b="1" spc="-5" dirty="0">
                <a:solidFill>
                  <a:srgbClr val="2C2CB8"/>
                </a:solidFill>
                <a:latin typeface="Times New Roman"/>
                <a:cs typeface="Times New Roman"/>
              </a:rPr>
              <a:t>dân</a:t>
            </a:r>
            <a:endParaRPr sz="4000" dirty="0">
              <a:latin typeface="Times New Roman"/>
              <a:cs typeface="Times New Roman"/>
            </a:endParaRPr>
          </a:p>
        </p:txBody>
      </p:sp>
      <p:sp>
        <p:nvSpPr>
          <p:cNvPr id="6" name="object 6"/>
          <p:cNvSpPr/>
          <p:nvPr/>
        </p:nvSpPr>
        <p:spPr>
          <a:xfrm>
            <a:off x="3702050" y="4660900"/>
            <a:ext cx="4908550" cy="15875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152400"/>
            <a:ext cx="8686800" cy="7001917"/>
          </a:xfrm>
          <a:prstGeom prst="rect">
            <a:avLst/>
          </a:prstGeom>
        </p:spPr>
        <p:txBody>
          <a:bodyPr vert="horz" wrap="square" lIns="0" tIns="60960" rIns="0" bIns="0" rtlCol="0">
            <a:spAutoFit/>
          </a:bodyPr>
          <a:lstStyle/>
          <a:p>
            <a:pPr marL="355600" indent="-342900">
              <a:lnSpc>
                <a:spcPct val="150000"/>
              </a:lnSpc>
              <a:spcBef>
                <a:spcPts val="480"/>
              </a:spcBef>
              <a:buFont typeface="Times New Roman"/>
              <a:buChar char="•"/>
              <a:tabLst>
                <a:tab pos="354965" algn="l"/>
                <a:tab pos="355600" algn="l"/>
              </a:tabLst>
            </a:pPr>
            <a:r>
              <a:rPr sz="2600" b="1" dirty="0">
                <a:solidFill>
                  <a:srgbClr val="006FC0"/>
                </a:solidFill>
                <a:latin typeface="Times New Roman"/>
                <a:cs typeface="Times New Roman"/>
              </a:rPr>
              <a:t>Tài liệu </a:t>
            </a:r>
            <a:r>
              <a:rPr sz="2600" b="1" spc="-5" dirty="0">
                <a:solidFill>
                  <a:srgbClr val="006FC0"/>
                </a:solidFill>
                <a:latin typeface="Times New Roman"/>
                <a:cs typeface="Times New Roman"/>
              </a:rPr>
              <a:t>học</a:t>
            </a:r>
            <a:r>
              <a:rPr sz="2600" b="1" spc="-25" dirty="0">
                <a:solidFill>
                  <a:srgbClr val="006FC0"/>
                </a:solidFill>
                <a:latin typeface="Times New Roman"/>
                <a:cs typeface="Times New Roman"/>
              </a:rPr>
              <a:t> </a:t>
            </a:r>
            <a:r>
              <a:rPr sz="2600" b="1" spc="-5" dirty="0">
                <a:solidFill>
                  <a:srgbClr val="006FC0"/>
                </a:solidFill>
                <a:latin typeface="Times New Roman"/>
                <a:cs typeface="Times New Roman"/>
              </a:rPr>
              <a:t>tập:</a:t>
            </a:r>
            <a:endParaRPr sz="2600" dirty="0">
              <a:latin typeface="Times New Roman"/>
              <a:cs typeface="Times New Roman"/>
            </a:endParaRPr>
          </a:p>
          <a:p>
            <a:pPr marL="419734">
              <a:lnSpc>
                <a:spcPct val="150000"/>
              </a:lnSpc>
              <a:spcBef>
                <a:spcPts val="385"/>
              </a:spcBef>
            </a:pPr>
            <a:r>
              <a:rPr sz="2600" dirty="0">
                <a:latin typeface="Times New Roman"/>
                <a:cs typeface="Times New Roman"/>
              </a:rPr>
              <a:t>Marketing </a:t>
            </a:r>
            <a:r>
              <a:rPr sz="2600" spc="5" dirty="0" err="1">
                <a:latin typeface="Times New Roman"/>
                <a:cs typeface="Times New Roman"/>
              </a:rPr>
              <a:t>ngân</a:t>
            </a:r>
            <a:r>
              <a:rPr sz="2600" spc="5" dirty="0">
                <a:latin typeface="Times New Roman"/>
                <a:cs typeface="Times New Roman"/>
              </a:rPr>
              <a:t> </a:t>
            </a:r>
            <a:r>
              <a:rPr sz="2600" dirty="0" err="1" smtClean="0">
                <a:latin typeface="Times New Roman"/>
                <a:cs typeface="Times New Roman"/>
              </a:rPr>
              <a:t>hàng</a:t>
            </a:r>
            <a:r>
              <a:rPr lang="en-US" sz="2600" dirty="0" smtClean="0">
                <a:latin typeface="Times New Roman"/>
                <a:cs typeface="Times New Roman"/>
              </a:rPr>
              <a:t>, TS. </a:t>
            </a:r>
            <a:r>
              <a:rPr lang="en-US" sz="2600" dirty="0" err="1" smtClean="0">
                <a:latin typeface="Times New Roman"/>
                <a:cs typeface="Times New Roman"/>
              </a:rPr>
              <a:t>Trịnh</a:t>
            </a:r>
            <a:r>
              <a:rPr lang="en-US" sz="2600" dirty="0" smtClean="0">
                <a:latin typeface="Times New Roman"/>
                <a:cs typeface="Times New Roman"/>
              </a:rPr>
              <a:t> </a:t>
            </a:r>
            <a:r>
              <a:rPr lang="en-US" sz="2600" dirty="0" err="1" smtClean="0">
                <a:latin typeface="Times New Roman"/>
                <a:cs typeface="Times New Roman"/>
              </a:rPr>
              <a:t>Quốc</a:t>
            </a:r>
            <a:r>
              <a:rPr lang="en-US" sz="2600" dirty="0" smtClean="0">
                <a:latin typeface="Times New Roman"/>
                <a:cs typeface="Times New Roman"/>
              </a:rPr>
              <a:t> </a:t>
            </a:r>
            <a:r>
              <a:rPr lang="en-US" sz="2600" dirty="0" err="1" smtClean="0">
                <a:latin typeface="Times New Roman"/>
                <a:cs typeface="Times New Roman"/>
              </a:rPr>
              <a:t>Trung</a:t>
            </a:r>
            <a:r>
              <a:rPr sz="2600" dirty="0" smtClean="0">
                <a:latin typeface="Times New Roman"/>
                <a:cs typeface="Times New Roman"/>
              </a:rPr>
              <a:t> </a:t>
            </a:r>
            <a:endParaRPr sz="2600" dirty="0">
              <a:latin typeface="Times New Roman"/>
              <a:cs typeface="Times New Roman"/>
            </a:endParaRPr>
          </a:p>
          <a:p>
            <a:pPr marL="355600" indent="-342900">
              <a:lnSpc>
                <a:spcPct val="150000"/>
              </a:lnSpc>
              <a:spcBef>
                <a:spcPts val="1415"/>
              </a:spcBef>
              <a:buFont typeface="Times New Roman"/>
              <a:buChar char="•"/>
              <a:tabLst>
                <a:tab pos="354965" algn="l"/>
                <a:tab pos="355600" algn="l"/>
              </a:tabLst>
            </a:pPr>
            <a:r>
              <a:rPr sz="2600" b="1" spc="-5" dirty="0">
                <a:solidFill>
                  <a:srgbClr val="006FC0"/>
                </a:solidFill>
                <a:latin typeface="Times New Roman"/>
                <a:cs typeface="Times New Roman"/>
              </a:rPr>
              <a:t>Tài </a:t>
            </a:r>
            <a:r>
              <a:rPr sz="2600" b="1" dirty="0">
                <a:solidFill>
                  <a:srgbClr val="006FC0"/>
                </a:solidFill>
                <a:latin typeface="Times New Roman"/>
                <a:cs typeface="Times New Roman"/>
              </a:rPr>
              <a:t>liệu tham</a:t>
            </a:r>
            <a:r>
              <a:rPr sz="2600" b="1" spc="-40" dirty="0">
                <a:solidFill>
                  <a:srgbClr val="006FC0"/>
                </a:solidFill>
                <a:latin typeface="Times New Roman"/>
                <a:cs typeface="Times New Roman"/>
              </a:rPr>
              <a:t> </a:t>
            </a:r>
            <a:r>
              <a:rPr sz="2600" b="1" spc="-5" dirty="0">
                <a:solidFill>
                  <a:srgbClr val="006FC0"/>
                </a:solidFill>
                <a:latin typeface="Times New Roman"/>
                <a:cs typeface="Times New Roman"/>
              </a:rPr>
              <a:t>khảo:</a:t>
            </a:r>
            <a:endParaRPr sz="2600" dirty="0">
              <a:latin typeface="Times New Roman"/>
              <a:cs typeface="Times New Roman"/>
            </a:endParaRPr>
          </a:p>
          <a:p>
            <a:pPr marL="355600" indent="-7938">
              <a:lnSpc>
                <a:spcPct val="150000"/>
              </a:lnSpc>
              <a:spcBef>
                <a:spcPts val="390"/>
              </a:spcBef>
              <a:buFont typeface="Times New Roman"/>
              <a:buChar char="-"/>
              <a:tabLst>
                <a:tab pos="354965" algn="l"/>
                <a:tab pos="355600" algn="l"/>
              </a:tabLst>
            </a:pPr>
            <a:r>
              <a:rPr lang="en-US" sz="2600" i="1" dirty="0" smtClean="0">
                <a:latin typeface="Times New Roman"/>
                <a:cs typeface="Times New Roman"/>
              </a:rPr>
              <a:t> </a:t>
            </a:r>
            <a:r>
              <a:rPr sz="2600" i="1" dirty="0" err="1" smtClean="0">
                <a:latin typeface="Times New Roman"/>
                <a:cs typeface="Times New Roman"/>
              </a:rPr>
              <a:t>Giáo</a:t>
            </a:r>
            <a:r>
              <a:rPr sz="2600" i="1" dirty="0" smtClean="0">
                <a:latin typeface="Times New Roman"/>
                <a:cs typeface="Times New Roman"/>
              </a:rPr>
              <a:t> </a:t>
            </a:r>
            <a:r>
              <a:rPr sz="2600" i="1" dirty="0">
                <a:latin typeface="Times New Roman"/>
                <a:cs typeface="Times New Roman"/>
              </a:rPr>
              <a:t>trình Marketing </a:t>
            </a:r>
            <a:r>
              <a:rPr sz="2600" i="1" spc="5" dirty="0" err="1">
                <a:latin typeface="Times New Roman"/>
                <a:cs typeface="Times New Roman"/>
              </a:rPr>
              <a:t>ngân</a:t>
            </a:r>
            <a:r>
              <a:rPr sz="2600" i="1" spc="-120" dirty="0">
                <a:latin typeface="Times New Roman"/>
                <a:cs typeface="Times New Roman"/>
              </a:rPr>
              <a:t> </a:t>
            </a:r>
            <a:r>
              <a:rPr sz="2600" i="1" spc="5" dirty="0" err="1" smtClean="0">
                <a:latin typeface="Times New Roman"/>
                <a:cs typeface="Times New Roman"/>
              </a:rPr>
              <a:t>hàng</a:t>
            </a:r>
            <a:r>
              <a:rPr sz="2600" spc="5" dirty="0" smtClean="0">
                <a:latin typeface="Times New Roman"/>
                <a:cs typeface="Times New Roman"/>
              </a:rPr>
              <a:t>,</a:t>
            </a:r>
            <a:r>
              <a:rPr lang="en-US" sz="2600" dirty="0">
                <a:latin typeface="Times New Roman"/>
                <a:cs typeface="Times New Roman"/>
              </a:rPr>
              <a:t> </a:t>
            </a:r>
            <a:r>
              <a:rPr sz="2600" spc="-5" dirty="0" smtClean="0">
                <a:latin typeface="Times New Roman"/>
                <a:cs typeface="Times New Roman"/>
              </a:rPr>
              <a:t>PGS.TS</a:t>
            </a:r>
            <a:r>
              <a:rPr sz="2600" spc="-5" dirty="0">
                <a:latin typeface="Times New Roman"/>
                <a:cs typeface="Times New Roman"/>
              </a:rPr>
              <a:t>. </a:t>
            </a:r>
            <a:r>
              <a:rPr sz="2600" dirty="0">
                <a:latin typeface="Times New Roman"/>
                <a:cs typeface="Times New Roman"/>
              </a:rPr>
              <a:t>Nguyễn Thị Minh</a:t>
            </a:r>
            <a:r>
              <a:rPr sz="2600" spc="-100" dirty="0">
                <a:latin typeface="Times New Roman"/>
                <a:cs typeface="Times New Roman"/>
              </a:rPr>
              <a:t> </a:t>
            </a:r>
            <a:r>
              <a:rPr sz="2600" spc="-5" dirty="0" err="1" smtClean="0">
                <a:latin typeface="Times New Roman"/>
                <a:cs typeface="Times New Roman"/>
              </a:rPr>
              <a:t>Hiền</a:t>
            </a:r>
            <a:r>
              <a:rPr lang="en-US" sz="2600" dirty="0" smtClean="0">
                <a:latin typeface="Times New Roman"/>
                <a:cs typeface="Times New Roman"/>
              </a:rPr>
              <a:t>, </a:t>
            </a:r>
            <a:r>
              <a:rPr sz="2600" spc="-5" dirty="0" err="1" smtClean="0">
                <a:latin typeface="Times New Roman"/>
                <a:cs typeface="Times New Roman"/>
              </a:rPr>
              <a:t>Học</a:t>
            </a:r>
            <a:r>
              <a:rPr sz="2600" spc="-5" dirty="0" smtClean="0">
                <a:latin typeface="Times New Roman"/>
                <a:cs typeface="Times New Roman"/>
              </a:rPr>
              <a:t> </a:t>
            </a:r>
            <a:r>
              <a:rPr sz="2600" dirty="0">
                <a:latin typeface="Times New Roman"/>
                <a:cs typeface="Times New Roman"/>
              </a:rPr>
              <a:t>viện </a:t>
            </a:r>
            <a:r>
              <a:rPr sz="2600" dirty="0" err="1">
                <a:latin typeface="Times New Roman"/>
                <a:cs typeface="Times New Roman"/>
              </a:rPr>
              <a:t>ngân</a:t>
            </a:r>
            <a:r>
              <a:rPr sz="2600" dirty="0">
                <a:latin typeface="Times New Roman"/>
                <a:cs typeface="Times New Roman"/>
              </a:rPr>
              <a:t> hàng - NXB Thống kê</a:t>
            </a:r>
            <a:r>
              <a:rPr sz="2600" spc="-100" dirty="0">
                <a:latin typeface="Times New Roman"/>
                <a:cs typeface="Times New Roman"/>
              </a:rPr>
              <a:t> </a:t>
            </a:r>
            <a:r>
              <a:rPr sz="2600" dirty="0">
                <a:latin typeface="Times New Roman"/>
                <a:cs typeface="Times New Roman"/>
              </a:rPr>
              <a:t>2007</a:t>
            </a:r>
          </a:p>
          <a:p>
            <a:pPr marL="355600" indent="50800">
              <a:lnSpc>
                <a:spcPct val="150000"/>
              </a:lnSpc>
              <a:spcBef>
                <a:spcPts val="985"/>
              </a:spcBef>
              <a:buChar char="-"/>
              <a:tabLst>
                <a:tab pos="354965" algn="l"/>
                <a:tab pos="355600" algn="l"/>
              </a:tabLst>
            </a:pPr>
            <a:r>
              <a:rPr lang="en-US" sz="2600" spc="-5" dirty="0" smtClean="0">
                <a:latin typeface="Times New Roman"/>
                <a:cs typeface="Times New Roman"/>
              </a:rPr>
              <a:t> </a:t>
            </a:r>
            <a:r>
              <a:rPr sz="2600" spc="-5" dirty="0" err="1" smtClean="0">
                <a:latin typeface="Times New Roman"/>
                <a:cs typeface="Times New Roman"/>
              </a:rPr>
              <a:t>Các</a:t>
            </a:r>
            <a:r>
              <a:rPr sz="2600" spc="-5" dirty="0" smtClean="0">
                <a:latin typeface="Times New Roman"/>
                <a:cs typeface="Times New Roman"/>
              </a:rPr>
              <a:t> </a:t>
            </a:r>
            <a:r>
              <a:rPr sz="2600" spc="-5" dirty="0">
                <a:latin typeface="Times New Roman"/>
                <a:cs typeface="Times New Roman"/>
              </a:rPr>
              <a:t>tài liệu </a:t>
            </a:r>
            <a:r>
              <a:rPr sz="2600" dirty="0">
                <a:latin typeface="Times New Roman"/>
                <a:cs typeface="Times New Roman"/>
              </a:rPr>
              <a:t>có liên </a:t>
            </a:r>
            <a:r>
              <a:rPr sz="2600" spc="5" dirty="0">
                <a:latin typeface="Times New Roman"/>
                <a:cs typeface="Times New Roman"/>
              </a:rPr>
              <a:t>quan </a:t>
            </a:r>
            <a:r>
              <a:rPr sz="2600" dirty="0">
                <a:latin typeface="Times New Roman"/>
                <a:cs typeface="Times New Roman"/>
              </a:rPr>
              <a:t>trên </a:t>
            </a:r>
            <a:r>
              <a:rPr sz="2600" dirty="0" err="1">
                <a:latin typeface="Times New Roman"/>
                <a:cs typeface="Times New Roman"/>
              </a:rPr>
              <a:t>mạng</a:t>
            </a:r>
            <a:r>
              <a:rPr sz="2600" spc="-70" dirty="0">
                <a:latin typeface="Times New Roman"/>
                <a:cs typeface="Times New Roman"/>
              </a:rPr>
              <a:t> </a:t>
            </a:r>
            <a:r>
              <a:rPr sz="2600" dirty="0" smtClean="0">
                <a:latin typeface="Times New Roman"/>
                <a:cs typeface="Times New Roman"/>
              </a:rPr>
              <a:t>internet</a:t>
            </a:r>
            <a:endParaRPr lang="en-US" sz="2600" dirty="0">
              <a:latin typeface="Times New Roman"/>
              <a:cs typeface="Times New Roman"/>
            </a:endParaRPr>
          </a:p>
          <a:p>
            <a:pPr indent="347663">
              <a:lnSpc>
                <a:spcPct val="150000"/>
              </a:lnSpc>
            </a:pP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Giáo</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trình</a:t>
            </a:r>
            <a:r>
              <a:rPr lang="en-US" sz="2600" dirty="0" smtClean="0">
                <a:latin typeface="Times New Roman" panose="02020603050405020304" pitchFamily="18" charset="0"/>
                <a:cs typeface="Times New Roman" panose="02020603050405020304" pitchFamily="18" charset="0"/>
              </a:rPr>
              <a:t> marketing </a:t>
            </a:r>
            <a:r>
              <a:rPr lang="en-US" sz="2600" dirty="0" err="1" smtClean="0">
                <a:latin typeface="Times New Roman" panose="02020603050405020304" pitchFamily="18" charset="0"/>
                <a:cs typeface="Times New Roman" panose="02020603050405020304" pitchFamily="18" charset="0"/>
              </a:rPr>
              <a:t>căn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bản</a:t>
            </a:r>
            <a:r>
              <a:rPr lang="en-US" sz="2600" dirty="0" smtClean="0">
                <a:latin typeface="Times New Roman" panose="02020603050405020304" pitchFamily="18" charset="0"/>
                <a:cs typeface="Times New Roman" panose="02020603050405020304" pitchFamily="18" charset="0"/>
              </a:rPr>
              <a:t> </a:t>
            </a:r>
          </a:p>
          <a:p>
            <a:pPr indent="347663">
              <a:lnSpc>
                <a:spcPct val="150000"/>
              </a:lnSpc>
            </a:pP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Giáo</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quản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maketing</a:t>
            </a:r>
            <a:endParaRPr lang="en-US" sz="2600" dirty="0">
              <a:latin typeface="Times New Roman" panose="02020603050405020304" pitchFamily="18" charset="0"/>
              <a:cs typeface="Times New Roman" panose="02020603050405020304" pitchFamily="18" charset="0"/>
            </a:endParaRPr>
          </a:p>
          <a:p>
            <a:pPr indent="347663">
              <a:lnSpc>
                <a:spcPct val="150000"/>
              </a:lnSpc>
            </a:pP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Nghiệp</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vụ</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hàng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mại</a:t>
            </a:r>
            <a:endParaRPr lang="en-US" sz="2600" dirty="0">
              <a:latin typeface="Times New Roman" panose="02020603050405020304" pitchFamily="18" charset="0"/>
              <a:cs typeface="Times New Roman" panose="02020603050405020304" pitchFamily="18" charset="0"/>
            </a:endParaRPr>
          </a:p>
          <a:p>
            <a:pPr indent="347663">
              <a:lnSpc>
                <a:spcPct val="150000"/>
              </a:lnSpc>
            </a:pP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Quản</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hàng</a:t>
            </a:r>
            <a:r>
              <a:rPr lang="en-US" sz="2600" dirty="0">
                <a:latin typeface="Times New Roman" panose="02020603050405020304" pitchFamily="18" charset="0"/>
                <a:cs typeface="Times New Roman" panose="02020603050405020304" pitchFamily="18" charset="0"/>
              </a:rPr>
              <a:t> </a:t>
            </a:r>
          </a:p>
          <a:p>
            <a:pPr marL="355600" indent="-342900">
              <a:lnSpc>
                <a:spcPct val="100000"/>
              </a:lnSpc>
              <a:spcBef>
                <a:spcPts val="985"/>
              </a:spcBef>
              <a:buChar char="-"/>
              <a:tabLst>
                <a:tab pos="354965" algn="l"/>
                <a:tab pos="355600" algn="l"/>
              </a:tabLst>
            </a:pPr>
            <a:endParaRPr lang="en-US" sz="2600" dirty="0" smtClean="0">
              <a:latin typeface="Times New Roman"/>
              <a:cs typeface="Times New Roman"/>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a:ln>
            <a:miter lim="800000"/>
            <a:headEnd/>
            <a:tailEnd/>
          </a:ln>
        </p:spPr>
        <p:txBody>
          <a:bodyPr/>
          <a:lstStyle/>
          <a:p>
            <a:fld id="{BC3B0A5A-92E7-4E5F-8EF0-7E746D9ECFD3}" type="slidenum">
              <a:rPr lang="en-US">
                <a:latin typeface="Arial" pitchFamily="34" charset="0"/>
              </a:rPr>
              <a:pPr/>
              <a:t>50</a:t>
            </a:fld>
            <a:endParaRPr lang="en-US">
              <a:latin typeface="Arial" pitchFamily="34" charset="0"/>
            </a:endParaRPr>
          </a:p>
        </p:txBody>
      </p:sp>
      <p:sp>
        <p:nvSpPr>
          <p:cNvPr id="37891" name="AutoShape 2"/>
          <p:cNvSpPr>
            <a:spLocks noGrp="1" noChangeArrowheads="1"/>
          </p:cNvSpPr>
          <p:nvPr>
            <p:ph type="title"/>
          </p:nvPr>
        </p:nvSpPr>
        <p:spPr>
          <a:xfrm>
            <a:off x="491061" y="304800"/>
            <a:ext cx="7924800" cy="773971"/>
          </a:xfrm>
        </p:spPr>
        <p:txBody>
          <a:bodyPr>
            <a:noAutofit/>
          </a:bodyPr>
          <a:lstStyle/>
          <a:p>
            <a:pPr eaLnBrk="1" hangingPunct="1"/>
            <a:r>
              <a:rPr lang="en-US" sz="2800" b="1" dirty="0">
                <a:latin typeface="Times New Roman" panose="02020603050405020304" pitchFamily="18" charset="0"/>
                <a:cs typeface="Times New Roman" panose="02020603050405020304" pitchFamily="18" charset="0"/>
              </a:rPr>
              <a:t>CÁC HÌNH THỨC CỦA MARKETING NGÂN HÀNG</a:t>
            </a:r>
          </a:p>
        </p:txBody>
      </p:sp>
      <p:sp>
        <p:nvSpPr>
          <p:cNvPr id="37892" name="Rectangle 3"/>
          <p:cNvSpPr>
            <a:spLocks noGrp="1" noChangeArrowheads="1"/>
          </p:cNvSpPr>
          <p:nvPr>
            <p:ph type="body" idx="1"/>
          </p:nvPr>
        </p:nvSpPr>
        <p:spPr>
          <a:xfrm>
            <a:off x="838200" y="1951420"/>
            <a:ext cx="8305800" cy="3438895"/>
          </a:xfrm>
        </p:spPr>
        <p:txBody>
          <a:bodyPr/>
          <a:lstStyle/>
          <a:p>
            <a:pPr eaLnBrk="1" hangingPunct="1">
              <a:buFont typeface="Wingdings" pitchFamily="2" charset="2"/>
              <a:buNone/>
            </a:pPr>
            <a:endParaRPr lang="en-US" sz="2216" dirty="0"/>
          </a:p>
        </p:txBody>
      </p:sp>
      <p:pic>
        <p:nvPicPr>
          <p:cNvPr id="37893" name="Picture 1" descr="ws_2E20.tmp"/>
          <p:cNvPicPr>
            <a:picLocks/>
          </p:cNvPicPr>
          <p:nvPr/>
        </p:nvPicPr>
        <p:blipFill>
          <a:blip r:embed="rId2"/>
          <a:srcRect/>
          <a:stretch>
            <a:fillRect/>
          </a:stretch>
        </p:blipFill>
        <p:spPr bwMode="auto">
          <a:xfrm>
            <a:off x="0" y="1189175"/>
            <a:ext cx="9144000" cy="4479651"/>
          </a:xfrm>
          <a:prstGeom prst="rect">
            <a:avLst/>
          </a:prstGeom>
          <a:noFill/>
          <a:ln w="9525">
            <a:noFill/>
            <a:miter lim="800000"/>
            <a:headEnd/>
            <a:tailEnd/>
          </a:ln>
        </p:spPr>
      </p:pic>
      <p:sp>
        <p:nvSpPr>
          <p:cNvPr id="37894" name="Text Box 6"/>
          <p:cNvSpPr txBox="1">
            <a:spLocks noChangeArrowheads="1"/>
          </p:cNvSpPr>
          <p:nvPr/>
        </p:nvSpPr>
        <p:spPr bwMode="auto">
          <a:xfrm>
            <a:off x="3886201" y="3533077"/>
            <a:ext cx="1371600" cy="348109"/>
          </a:xfrm>
          <a:prstGeom prst="rect">
            <a:avLst/>
          </a:prstGeom>
          <a:noFill/>
          <a:ln w="9525">
            <a:noFill/>
            <a:miter lim="800000"/>
            <a:headEnd/>
            <a:tailEnd/>
          </a:ln>
          <a:effectLst/>
        </p:spPr>
        <p:txBody>
          <a:bodyPr>
            <a:spAutoFit/>
          </a:bodyPr>
          <a:lstStyle/>
          <a:p>
            <a:pPr algn="l"/>
            <a:endParaRPr lang="en-US" sz="1662"/>
          </a:p>
        </p:txBody>
      </p:sp>
      <p:sp>
        <p:nvSpPr>
          <p:cNvPr id="37895" name="Text Box 7"/>
          <p:cNvSpPr txBox="1">
            <a:spLocks noChangeArrowheads="1"/>
          </p:cNvSpPr>
          <p:nvPr/>
        </p:nvSpPr>
        <p:spPr bwMode="auto">
          <a:xfrm>
            <a:off x="3733800" y="3048000"/>
            <a:ext cx="2057400" cy="348109"/>
          </a:xfrm>
          <a:prstGeom prst="rect">
            <a:avLst/>
          </a:prstGeom>
          <a:noFill/>
          <a:ln w="9525">
            <a:noFill/>
            <a:miter lim="800000"/>
            <a:headEnd/>
            <a:tailEnd/>
          </a:ln>
          <a:effectLst/>
        </p:spPr>
        <p:txBody>
          <a:bodyPr>
            <a:spAutoFit/>
          </a:bodyPr>
          <a:lstStyle/>
          <a:p>
            <a:pPr algn="l">
              <a:spcBef>
                <a:spcPct val="50000"/>
              </a:spcBef>
            </a:pPr>
            <a:r>
              <a:rPr lang="en-US" sz="1662" dirty="0">
                <a:latin typeface="Times New Roman" panose="02020603050405020304" pitchFamily="18" charset="0"/>
                <a:cs typeface="Times New Roman" panose="02020603050405020304" pitchFamily="18" charset="0"/>
              </a:rPr>
              <a:t>     </a:t>
            </a:r>
            <a:r>
              <a:rPr lang="en-US" sz="1662" b="1" dirty="0">
                <a:latin typeface="Times New Roman" panose="02020603050405020304" pitchFamily="18" charset="0"/>
                <a:cs typeface="Times New Roman" panose="02020603050405020304" pitchFamily="18" charset="0"/>
              </a:rPr>
              <a:t>NGÂN HÀNG</a:t>
            </a:r>
          </a:p>
        </p:txBody>
      </p:sp>
      <p:sp>
        <p:nvSpPr>
          <p:cNvPr id="37896" name="Text Box 8"/>
          <p:cNvSpPr txBox="1">
            <a:spLocks noChangeArrowheads="1"/>
          </p:cNvSpPr>
          <p:nvPr/>
        </p:nvSpPr>
        <p:spPr bwMode="auto">
          <a:xfrm>
            <a:off x="2209800" y="5181600"/>
            <a:ext cx="1828800" cy="348109"/>
          </a:xfrm>
          <a:prstGeom prst="rect">
            <a:avLst/>
          </a:prstGeom>
          <a:noFill/>
          <a:ln w="9525">
            <a:noFill/>
            <a:miter lim="800000"/>
            <a:headEnd/>
            <a:tailEnd/>
          </a:ln>
          <a:effectLst/>
        </p:spPr>
        <p:txBody>
          <a:bodyPr>
            <a:spAutoFit/>
          </a:bodyPr>
          <a:lstStyle/>
          <a:p>
            <a:pPr algn="l">
              <a:spcBef>
                <a:spcPct val="50000"/>
              </a:spcBef>
            </a:pPr>
            <a:r>
              <a:rPr lang="en-US" sz="1662" b="1" dirty="0"/>
              <a:t>     NHÂN VIÊN</a:t>
            </a:r>
          </a:p>
        </p:txBody>
      </p:sp>
      <p:sp>
        <p:nvSpPr>
          <p:cNvPr id="37897" name="Text Box 9"/>
          <p:cNvSpPr txBox="1">
            <a:spLocks noChangeArrowheads="1"/>
          </p:cNvSpPr>
          <p:nvPr/>
        </p:nvSpPr>
        <p:spPr bwMode="auto">
          <a:xfrm>
            <a:off x="5410200" y="5181600"/>
            <a:ext cx="2057400" cy="348109"/>
          </a:xfrm>
          <a:prstGeom prst="rect">
            <a:avLst/>
          </a:prstGeom>
          <a:noFill/>
          <a:ln w="9525">
            <a:noFill/>
            <a:miter lim="800000"/>
            <a:headEnd/>
            <a:tailEnd/>
          </a:ln>
          <a:effectLst/>
        </p:spPr>
        <p:txBody>
          <a:bodyPr>
            <a:spAutoFit/>
          </a:bodyPr>
          <a:lstStyle/>
          <a:p>
            <a:pPr algn="l">
              <a:spcBef>
                <a:spcPct val="50000"/>
              </a:spcBef>
            </a:pPr>
            <a:r>
              <a:rPr lang="en-US" sz="1662" b="1"/>
              <a:t>   KHÁCH HÀNG</a:t>
            </a:r>
          </a:p>
        </p:txBody>
      </p:sp>
      <p:sp>
        <p:nvSpPr>
          <p:cNvPr id="37898" name="Rectangle 10"/>
          <p:cNvSpPr>
            <a:spLocks noChangeArrowheads="1"/>
          </p:cNvSpPr>
          <p:nvPr/>
        </p:nvSpPr>
        <p:spPr bwMode="auto">
          <a:xfrm>
            <a:off x="838201" y="3048000"/>
            <a:ext cx="2133600" cy="703610"/>
          </a:xfrm>
          <a:prstGeom prst="rect">
            <a:avLst/>
          </a:prstGeom>
          <a:solidFill>
            <a:srgbClr val="66FF66"/>
          </a:solidFill>
          <a:ln w="9525">
            <a:solidFill>
              <a:schemeClr val="tx1"/>
            </a:solidFill>
            <a:miter lim="800000"/>
            <a:headEnd/>
            <a:tailEnd/>
          </a:ln>
          <a:effectLst/>
        </p:spPr>
        <p:txBody>
          <a:bodyPr wrap="none" anchor="ctr"/>
          <a:lstStyle/>
          <a:p>
            <a:r>
              <a:rPr lang="en-US" sz="1477" b="1" dirty="0">
                <a:latin typeface="Times New Roman" panose="02020603050405020304" pitchFamily="18" charset="0"/>
                <a:cs typeface="Times New Roman" panose="02020603050405020304" pitchFamily="18" charset="0"/>
              </a:rPr>
              <a:t>MARKETING ĐỐI NỘI</a:t>
            </a:r>
          </a:p>
        </p:txBody>
      </p:sp>
      <p:sp>
        <p:nvSpPr>
          <p:cNvPr id="37899" name="Rectangle 12"/>
          <p:cNvSpPr>
            <a:spLocks noChangeArrowheads="1"/>
          </p:cNvSpPr>
          <p:nvPr/>
        </p:nvSpPr>
        <p:spPr bwMode="auto">
          <a:xfrm>
            <a:off x="6248401" y="3048000"/>
            <a:ext cx="2438400" cy="703610"/>
          </a:xfrm>
          <a:prstGeom prst="rect">
            <a:avLst/>
          </a:prstGeom>
          <a:solidFill>
            <a:srgbClr val="CCCCFF"/>
          </a:solidFill>
          <a:ln w="9525">
            <a:solidFill>
              <a:schemeClr val="tx1"/>
            </a:solidFill>
            <a:miter lim="800000"/>
            <a:headEnd/>
            <a:tailEnd/>
          </a:ln>
          <a:effectLst/>
        </p:spPr>
        <p:txBody>
          <a:bodyPr wrap="none" anchor="ctr"/>
          <a:lstStyle/>
          <a:p>
            <a:r>
              <a:rPr lang="en-US" sz="1477" b="1" dirty="0">
                <a:latin typeface="Times New Roman" panose="02020603050405020304" pitchFamily="18" charset="0"/>
                <a:cs typeface="Times New Roman" panose="02020603050405020304" pitchFamily="18" charset="0"/>
              </a:rPr>
              <a:t>MARKETING BÊN NGOÀI</a:t>
            </a:r>
          </a:p>
        </p:txBody>
      </p:sp>
      <p:sp>
        <p:nvSpPr>
          <p:cNvPr id="37900" name="Rectangle 14"/>
          <p:cNvSpPr>
            <a:spLocks noChangeArrowheads="1"/>
          </p:cNvSpPr>
          <p:nvPr/>
        </p:nvSpPr>
        <p:spPr bwMode="auto">
          <a:xfrm>
            <a:off x="3429001" y="5638800"/>
            <a:ext cx="2819400" cy="492527"/>
          </a:xfrm>
          <a:prstGeom prst="rect">
            <a:avLst/>
          </a:prstGeom>
          <a:solidFill>
            <a:schemeClr val="accent1"/>
          </a:solidFill>
          <a:ln w="9525">
            <a:solidFill>
              <a:schemeClr val="tx1"/>
            </a:solidFill>
            <a:miter lim="800000"/>
            <a:headEnd/>
            <a:tailEnd/>
          </a:ln>
          <a:effectLst/>
        </p:spPr>
        <p:txBody>
          <a:bodyPr wrap="none" anchor="ctr"/>
          <a:lstStyle/>
          <a:p>
            <a:r>
              <a:rPr lang="en-US" b="1">
                <a:latin typeface="Times New Roman" panose="02020603050405020304" pitchFamily="18" charset="0"/>
                <a:cs typeface="Times New Roman" panose="02020603050405020304" pitchFamily="18" charset="0"/>
              </a:rPr>
              <a:t>MARKETING QUAN HỆ</a:t>
            </a:r>
          </a:p>
        </p:txBody>
      </p:sp>
    </p:spTree>
    <p:extLst>
      <p:ext uri="{BB962C8B-B14F-4D97-AF65-F5344CB8AC3E}">
        <p14:creationId xmlns:p14="http://schemas.microsoft.com/office/powerpoint/2010/main" val="1388423444"/>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3380673"/>
            <a:ext cx="8305800" cy="3432928"/>
          </a:xfrm>
          <a:prstGeom prst="rect">
            <a:avLst/>
          </a:prstGeom>
        </p:spPr>
        <p:txBody>
          <a:bodyPr vert="horz" wrap="square" lIns="0" tIns="10860" rIns="0" bIns="0" rtlCol="0">
            <a:spAutoFit/>
          </a:bodyPr>
          <a:lstStyle/>
          <a:p>
            <a:pPr marL="305160" marR="4344" indent="-294843" algn="just">
              <a:lnSpc>
                <a:spcPct val="115799"/>
              </a:lnSpc>
              <a:spcBef>
                <a:spcPts val="86"/>
              </a:spcBef>
              <a:buChar char="•"/>
              <a:tabLst>
                <a:tab pos="305160" algn="l"/>
                <a:tab pos="305703" algn="l"/>
              </a:tabLst>
            </a:pPr>
            <a:r>
              <a:rPr sz="2400" spc="-4" dirty="0">
                <a:latin typeface="Times New Roman" panose="02020603050405020304" pitchFamily="18" charset="0"/>
                <a:cs typeface="Times New Roman" panose="02020603050405020304" pitchFamily="18" charset="0"/>
              </a:rPr>
              <a:t>Nhân viên </a:t>
            </a:r>
            <a:r>
              <a:rPr sz="2400" spc="-4" dirty="0" err="1">
                <a:latin typeface="Times New Roman" panose="02020603050405020304" pitchFamily="18" charset="0"/>
                <a:cs typeface="Times New Roman" panose="02020603050405020304" pitchFamily="18" charset="0"/>
              </a:rPr>
              <a:t>ngân</a:t>
            </a:r>
            <a:r>
              <a:rPr sz="2400" spc="-4" dirty="0">
                <a:latin typeface="Times New Roman" panose="02020603050405020304" pitchFamily="18" charset="0"/>
                <a:cs typeface="Times New Roman" panose="02020603050405020304" pitchFamily="18" charset="0"/>
              </a:rPr>
              <a:t> hàng </a:t>
            </a:r>
            <a:r>
              <a:rPr sz="2400" dirty="0">
                <a:latin typeface="Times New Roman" panose="02020603050405020304" pitchFamily="18" charset="0"/>
                <a:cs typeface="Times New Roman" panose="02020603050405020304" pitchFamily="18" charset="0"/>
              </a:rPr>
              <a:t>là </a:t>
            </a:r>
            <a:r>
              <a:rPr sz="2400" spc="-4" dirty="0">
                <a:latin typeface="Times New Roman" panose="02020603050405020304" pitchFamily="18" charset="0"/>
                <a:cs typeface="Times New Roman" panose="02020603050405020304" pitchFamily="18" charset="0"/>
              </a:rPr>
              <a:t>yếu tố quan trọng trong </a:t>
            </a:r>
            <a:r>
              <a:rPr sz="2400" dirty="0">
                <a:latin typeface="Times New Roman" panose="02020603050405020304" pitchFamily="18" charset="0"/>
                <a:cs typeface="Times New Roman" panose="02020603050405020304" pitchFamily="18" charset="0"/>
              </a:rPr>
              <a:t>quá </a:t>
            </a:r>
            <a:r>
              <a:rPr sz="2400" spc="-4" dirty="0">
                <a:latin typeface="Times New Roman" panose="02020603050405020304" pitchFamily="18" charset="0"/>
                <a:cs typeface="Times New Roman" panose="02020603050405020304" pitchFamily="18" charset="0"/>
              </a:rPr>
              <a:t>trình cung ứng </a:t>
            </a:r>
            <a:r>
              <a:rPr sz="2400" dirty="0">
                <a:latin typeface="Times New Roman" panose="02020603050405020304" pitchFamily="18" charset="0"/>
                <a:cs typeface="Times New Roman" panose="02020603050405020304" pitchFamily="18" charset="0"/>
              </a:rPr>
              <a:t>giá </a:t>
            </a:r>
            <a:r>
              <a:rPr sz="2400" spc="-4" dirty="0">
                <a:latin typeface="Times New Roman" panose="02020603050405020304" pitchFamily="18" charset="0"/>
                <a:cs typeface="Times New Roman" panose="02020603050405020304" pitchFamily="18" charset="0"/>
              </a:rPr>
              <a:t>trị </a:t>
            </a:r>
            <a:r>
              <a:rPr sz="2400" spc="-9" dirty="0">
                <a:latin typeface="Times New Roman" panose="02020603050405020304" pitchFamily="18" charset="0"/>
                <a:cs typeface="Times New Roman" panose="02020603050405020304" pitchFamily="18" charset="0"/>
              </a:rPr>
              <a:t>cho  </a:t>
            </a:r>
            <a:r>
              <a:rPr sz="2400" spc="-4" dirty="0">
                <a:latin typeface="Times New Roman" panose="02020603050405020304" pitchFamily="18" charset="0"/>
                <a:cs typeface="Times New Roman" panose="02020603050405020304" pitchFamily="18" charset="0"/>
              </a:rPr>
              <a:t>khách</a:t>
            </a:r>
            <a:r>
              <a:rPr sz="2400" spc="-9" dirty="0">
                <a:latin typeface="Times New Roman" panose="02020603050405020304" pitchFamily="18" charset="0"/>
                <a:cs typeface="Times New Roman" panose="02020603050405020304" pitchFamily="18" charset="0"/>
              </a:rPr>
              <a:t> </a:t>
            </a:r>
            <a:r>
              <a:rPr sz="2400" spc="-4" dirty="0">
                <a:latin typeface="Times New Roman" panose="02020603050405020304" pitchFamily="18" charset="0"/>
                <a:cs typeface="Times New Roman" panose="02020603050405020304" pitchFamily="18" charset="0"/>
              </a:rPr>
              <a:t>hàng.</a:t>
            </a:r>
            <a:endParaRPr sz="2400" dirty="0">
              <a:latin typeface="Times New Roman" panose="02020603050405020304" pitchFamily="18" charset="0"/>
              <a:cs typeface="Times New Roman" panose="02020603050405020304" pitchFamily="18" charset="0"/>
            </a:endParaRPr>
          </a:p>
          <a:p>
            <a:pPr marL="305160" marR="4344" indent="-294843" algn="just">
              <a:lnSpc>
                <a:spcPct val="115599"/>
              </a:lnSpc>
              <a:spcBef>
                <a:spcPts val="428"/>
              </a:spcBef>
              <a:buChar char="•"/>
              <a:tabLst>
                <a:tab pos="305160" algn="l"/>
                <a:tab pos="305703" algn="l"/>
              </a:tabLst>
            </a:pPr>
            <a:r>
              <a:rPr sz="2400" spc="-4" dirty="0">
                <a:latin typeface="Times New Roman" panose="02020603050405020304" pitchFamily="18" charset="0"/>
                <a:cs typeface="Times New Roman" panose="02020603050405020304" pitchFamily="18" charset="0"/>
              </a:rPr>
              <a:t>Nhân viên </a:t>
            </a:r>
            <a:r>
              <a:rPr sz="2400" spc="-4" dirty="0" err="1">
                <a:latin typeface="Times New Roman" panose="02020603050405020304" pitchFamily="18" charset="0"/>
                <a:cs typeface="Times New Roman" panose="02020603050405020304" pitchFamily="18" charset="0"/>
              </a:rPr>
              <a:t>ngân</a:t>
            </a:r>
            <a:r>
              <a:rPr sz="2400" spc="-4"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hàng là </a:t>
            </a:r>
            <a:r>
              <a:rPr sz="2400" spc="-4" dirty="0">
                <a:latin typeface="Times New Roman" panose="02020603050405020304" pitchFamily="18" charset="0"/>
                <a:cs typeface="Times New Roman" panose="02020603050405020304" pitchFamily="18" charset="0"/>
              </a:rPr>
              <a:t>khách </a:t>
            </a:r>
            <a:r>
              <a:rPr sz="2400" dirty="0">
                <a:latin typeface="Times New Roman" panose="02020603050405020304" pitchFamily="18" charset="0"/>
                <a:cs typeface="Times New Roman" panose="02020603050405020304" pitchFamily="18" charset="0"/>
              </a:rPr>
              <a:t>hàng </a:t>
            </a:r>
            <a:r>
              <a:rPr sz="2400" spc="-9" dirty="0">
                <a:latin typeface="Times New Roman" panose="02020603050405020304" pitchFamily="18" charset="0"/>
                <a:cs typeface="Times New Roman" panose="02020603050405020304" pitchFamily="18" charset="0"/>
              </a:rPr>
              <a:t>của </a:t>
            </a:r>
            <a:r>
              <a:rPr sz="2400" spc="-4" dirty="0">
                <a:latin typeface="Times New Roman" panose="02020603050405020304" pitchFamily="18" charset="0"/>
                <a:cs typeface="Times New Roman" panose="02020603050405020304" pitchFamily="18" charset="0"/>
              </a:rPr>
              <a:t>chủ </a:t>
            </a:r>
            <a:r>
              <a:rPr sz="2400" spc="-4" dirty="0" err="1">
                <a:latin typeface="Times New Roman" panose="02020603050405020304" pitchFamily="18" charset="0"/>
                <a:cs typeface="Times New Roman" panose="02020603050405020304" pitchFamily="18" charset="0"/>
              </a:rPr>
              <a:t>ngân</a:t>
            </a:r>
            <a:r>
              <a:rPr sz="2400" spc="-4" dirty="0">
                <a:latin typeface="Times New Roman" panose="02020603050405020304" pitchFamily="18" charset="0"/>
                <a:cs typeface="Times New Roman" panose="02020603050405020304" pitchFamily="18" charset="0"/>
              </a:rPr>
              <a:t> hàng, </a:t>
            </a:r>
            <a:r>
              <a:rPr sz="2400" dirty="0">
                <a:latin typeface="Times New Roman" panose="02020603050405020304" pitchFamily="18" charset="0"/>
                <a:cs typeface="Times New Roman" panose="02020603050405020304" pitchFamily="18" charset="0"/>
              </a:rPr>
              <a:t>do đó lãnh đạo </a:t>
            </a:r>
            <a:r>
              <a:rPr sz="2400" spc="-4" dirty="0" err="1">
                <a:latin typeface="Times New Roman" panose="02020603050405020304" pitchFamily="18" charset="0"/>
                <a:cs typeface="Times New Roman" panose="02020603050405020304" pitchFamily="18" charset="0"/>
              </a:rPr>
              <a:t>ngân</a:t>
            </a:r>
            <a:r>
              <a:rPr sz="2400" spc="-4" dirty="0">
                <a:latin typeface="Times New Roman" panose="02020603050405020304" pitchFamily="18" charset="0"/>
                <a:cs typeface="Times New Roman" panose="02020603050405020304" pitchFamily="18" charset="0"/>
              </a:rPr>
              <a:t> </a:t>
            </a:r>
            <a:r>
              <a:rPr sz="2400" dirty="0" err="1" smtClean="0">
                <a:latin typeface="Times New Roman" panose="02020603050405020304" pitchFamily="18" charset="0"/>
                <a:cs typeface="Times New Roman" panose="02020603050405020304" pitchFamily="18" charset="0"/>
              </a:rPr>
              <a:t>hàng</a:t>
            </a:r>
            <a:r>
              <a:rPr sz="2400" dirty="0" smtClean="0">
                <a:latin typeface="Times New Roman" panose="02020603050405020304" pitchFamily="18" charset="0"/>
                <a:cs typeface="Times New Roman" panose="02020603050405020304" pitchFamily="18" charset="0"/>
              </a:rPr>
              <a:t> </a:t>
            </a:r>
            <a:r>
              <a:rPr sz="2400" spc="-4" dirty="0">
                <a:latin typeface="Times New Roman" panose="02020603050405020304" pitchFamily="18" charset="0"/>
                <a:cs typeface="Times New Roman" panose="02020603050405020304" pitchFamily="18" charset="0"/>
              </a:rPr>
              <a:t>phải:</a:t>
            </a:r>
            <a:endParaRPr sz="2400" dirty="0">
              <a:latin typeface="Times New Roman" panose="02020603050405020304" pitchFamily="18" charset="0"/>
              <a:cs typeface="Times New Roman" panose="02020603050405020304" pitchFamily="18" charset="0"/>
            </a:endParaRPr>
          </a:p>
          <a:p>
            <a:pPr marL="602174" lvl="1" indent="-296472" algn="just">
              <a:spcBef>
                <a:spcPts val="718"/>
              </a:spcBef>
              <a:buFont typeface="Wingdings"/>
              <a:buChar char=""/>
              <a:tabLst>
                <a:tab pos="602174" algn="l"/>
                <a:tab pos="602717" algn="l"/>
              </a:tabLst>
            </a:pPr>
            <a:r>
              <a:rPr sz="2400" spc="-4" dirty="0">
                <a:latin typeface="Times New Roman" panose="02020603050405020304" pitchFamily="18" charset="0"/>
                <a:cs typeface="Times New Roman" panose="02020603050405020304" pitchFamily="18" charset="0"/>
              </a:rPr>
              <a:t>Nắm </a:t>
            </a:r>
            <a:r>
              <a:rPr sz="2400" dirty="0">
                <a:latin typeface="Times New Roman" panose="02020603050405020304" pitchFamily="18" charset="0"/>
                <a:cs typeface="Times New Roman" panose="02020603050405020304" pitchFamily="18" charset="0"/>
              </a:rPr>
              <a:t>bắt và đáp </a:t>
            </a:r>
            <a:r>
              <a:rPr sz="2400" spc="-4" dirty="0">
                <a:latin typeface="Times New Roman" panose="02020603050405020304" pitchFamily="18" charset="0"/>
                <a:cs typeface="Times New Roman" panose="02020603050405020304" pitchFamily="18" charset="0"/>
              </a:rPr>
              <a:t>ứng nhu cầu nhân viên, xem nhân viên </a:t>
            </a:r>
            <a:r>
              <a:rPr sz="2400" spc="-9" dirty="0">
                <a:latin typeface="Times New Roman" panose="02020603050405020304" pitchFamily="18" charset="0"/>
                <a:cs typeface="Times New Roman" panose="02020603050405020304" pitchFamily="18" charset="0"/>
              </a:rPr>
              <a:t>như </a:t>
            </a:r>
            <a:r>
              <a:rPr sz="2400" spc="-4" dirty="0">
                <a:latin typeface="Times New Roman" panose="02020603050405020304" pitchFamily="18" charset="0"/>
                <a:cs typeface="Times New Roman" panose="02020603050405020304" pitchFamily="18" charset="0"/>
              </a:rPr>
              <a:t>tài </a:t>
            </a:r>
            <a:r>
              <a:rPr sz="2400" spc="-4" dirty="0" err="1">
                <a:latin typeface="Times New Roman" panose="02020603050405020304" pitchFamily="18" charset="0"/>
                <a:cs typeface="Times New Roman" panose="02020603050405020304" pitchFamily="18" charset="0"/>
              </a:rPr>
              <a:t>sản</a:t>
            </a:r>
            <a:r>
              <a:rPr sz="2400" spc="-4" dirty="0">
                <a:latin typeface="Times New Roman" panose="02020603050405020304" pitchFamily="18" charset="0"/>
                <a:cs typeface="Times New Roman" panose="02020603050405020304" pitchFamily="18" charset="0"/>
              </a:rPr>
              <a:t> </a:t>
            </a:r>
            <a:r>
              <a:rPr sz="2400" spc="-4" dirty="0" err="1">
                <a:latin typeface="Times New Roman" panose="02020603050405020304" pitchFamily="18" charset="0"/>
                <a:cs typeface="Times New Roman" panose="02020603050405020304" pitchFamily="18" charset="0"/>
              </a:rPr>
              <a:t>ngân</a:t>
            </a:r>
            <a:r>
              <a:rPr sz="2400" spc="68" dirty="0">
                <a:latin typeface="Times New Roman" panose="02020603050405020304" pitchFamily="18" charset="0"/>
                <a:cs typeface="Times New Roman" panose="02020603050405020304" pitchFamily="18" charset="0"/>
              </a:rPr>
              <a:t> </a:t>
            </a:r>
            <a:r>
              <a:rPr sz="2400" spc="-4" dirty="0">
                <a:latin typeface="Times New Roman" panose="02020603050405020304" pitchFamily="18" charset="0"/>
                <a:cs typeface="Times New Roman" panose="02020603050405020304" pitchFamily="18" charset="0"/>
              </a:rPr>
              <a:t>hàng;</a:t>
            </a:r>
            <a:endParaRPr sz="2400" dirty="0">
              <a:latin typeface="Times New Roman" panose="02020603050405020304" pitchFamily="18" charset="0"/>
              <a:cs typeface="Times New Roman" panose="02020603050405020304" pitchFamily="18" charset="0"/>
            </a:endParaRPr>
          </a:p>
          <a:p>
            <a:pPr marL="602174" lvl="1" indent="-296472" algn="just">
              <a:spcBef>
                <a:spcPts val="718"/>
              </a:spcBef>
              <a:buFont typeface="Wingdings"/>
              <a:buChar char=""/>
              <a:tabLst>
                <a:tab pos="602174" algn="l"/>
                <a:tab pos="602717" algn="l"/>
              </a:tabLst>
            </a:pPr>
            <a:r>
              <a:rPr sz="2400" spc="-4" dirty="0">
                <a:latin typeface="Times New Roman" panose="02020603050405020304" pitchFamily="18" charset="0"/>
                <a:cs typeface="Times New Roman" panose="02020603050405020304" pitchFamily="18" charset="0"/>
              </a:rPr>
              <a:t>Tạo </a:t>
            </a:r>
            <a:r>
              <a:rPr sz="2400" dirty="0">
                <a:latin typeface="Times New Roman" panose="02020603050405020304" pitchFamily="18" charset="0"/>
                <a:cs typeface="Times New Roman" panose="02020603050405020304" pitchFamily="18" charset="0"/>
              </a:rPr>
              <a:t>điều </a:t>
            </a:r>
            <a:r>
              <a:rPr sz="2400" spc="-4" dirty="0">
                <a:latin typeface="Times New Roman" panose="02020603050405020304" pitchFamily="18" charset="0"/>
                <a:cs typeface="Times New Roman" panose="02020603050405020304" pitchFamily="18" charset="0"/>
              </a:rPr>
              <a:t>kiện </a:t>
            </a:r>
            <a:r>
              <a:rPr sz="2400" dirty="0">
                <a:latin typeface="Times New Roman" panose="02020603050405020304" pitchFamily="18" charset="0"/>
                <a:cs typeface="Times New Roman" panose="02020603050405020304" pitchFamily="18" charset="0"/>
              </a:rPr>
              <a:t>và </a:t>
            </a:r>
            <a:r>
              <a:rPr sz="2400" spc="-4" dirty="0">
                <a:latin typeface="Times New Roman" panose="02020603050405020304" pitchFamily="18" charset="0"/>
                <a:cs typeface="Times New Roman" panose="02020603050405020304" pitchFamily="18" charset="0"/>
              </a:rPr>
              <a:t>chính sách để </a:t>
            </a:r>
            <a:r>
              <a:rPr sz="2400" dirty="0">
                <a:latin typeface="Times New Roman" panose="02020603050405020304" pitchFamily="18" charset="0"/>
                <a:cs typeface="Times New Roman" panose="02020603050405020304" pitchFamily="18" charset="0"/>
              </a:rPr>
              <a:t>nhân viên </a:t>
            </a:r>
            <a:r>
              <a:rPr sz="2400" spc="-4" dirty="0">
                <a:latin typeface="Times New Roman" panose="02020603050405020304" pitchFamily="18" charset="0"/>
                <a:cs typeface="Times New Roman" panose="02020603050405020304" pitchFamily="18" charset="0"/>
              </a:rPr>
              <a:t>thực hiện tốt công việc.</a:t>
            </a:r>
            <a:endParaRPr sz="2400" dirty="0">
              <a:latin typeface="Times New Roman" panose="02020603050405020304" pitchFamily="18" charset="0"/>
              <a:cs typeface="Times New Roman" panose="02020603050405020304" pitchFamily="18" charset="0"/>
            </a:endParaRPr>
          </a:p>
        </p:txBody>
      </p:sp>
      <p:sp>
        <p:nvSpPr>
          <p:cNvPr id="3" name="object 3"/>
          <p:cNvSpPr/>
          <p:nvPr/>
        </p:nvSpPr>
        <p:spPr>
          <a:xfrm>
            <a:off x="1524000" y="762001"/>
            <a:ext cx="6172200" cy="2567632"/>
          </a:xfrm>
          <a:prstGeom prst="rect">
            <a:avLst/>
          </a:prstGeom>
          <a:blipFill>
            <a:blip r:embed="rId2" cstate="print"/>
            <a:stretch>
              <a:fillRect/>
            </a:stretch>
          </a:blipFill>
        </p:spPr>
        <p:txBody>
          <a:bodyPr wrap="square" lIns="0" tIns="0" rIns="0" bIns="0" rtlCol="0"/>
          <a:lstStyle/>
          <a:p>
            <a:endParaRPr sz="1539"/>
          </a:p>
        </p:txBody>
      </p:sp>
      <p:sp>
        <p:nvSpPr>
          <p:cNvPr id="4" name="object 4"/>
          <p:cNvSpPr txBox="1"/>
          <p:nvPr/>
        </p:nvSpPr>
        <p:spPr>
          <a:xfrm>
            <a:off x="457200" y="228600"/>
            <a:ext cx="8686800" cy="318743"/>
          </a:xfrm>
          <a:prstGeom prst="rect">
            <a:avLst/>
          </a:prstGeom>
        </p:spPr>
        <p:txBody>
          <a:bodyPr vert="horz" wrap="square" lIns="0" tIns="10860" rIns="0" bIns="0" rtlCol="0">
            <a:spAutoFit/>
          </a:bodyPr>
          <a:lstStyle/>
          <a:p>
            <a:pPr marL="10860">
              <a:spcBef>
                <a:spcPts val="86"/>
              </a:spcBef>
            </a:pPr>
            <a:r>
              <a:rPr sz="2000" b="1" dirty="0" smtClean="0">
                <a:solidFill>
                  <a:srgbClr val="810B14"/>
                </a:solidFill>
                <a:latin typeface="Times New Roman" panose="02020603050405020304" pitchFamily="18" charset="0"/>
                <a:ea typeface="Tahoma" panose="020B0604030504040204" pitchFamily="34" charset="0"/>
                <a:cs typeface="Times New Roman" panose="02020603050405020304" pitchFamily="18" charset="0"/>
              </a:rPr>
              <a:t>MARKETING</a:t>
            </a:r>
            <a:r>
              <a:rPr sz="2000" b="1" dirty="0" smtClean="0">
                <a:solidFill>
                  <a:srgbClr val="810B14"/>
                </a:solidFill>
                <a:latin typeface="Times New Roman" panose="02020603050405020304" pitchFamily="18" charset="0"/>
                <a:cs typeface="Times New Roman" panose="02020603050405020304" pitchFamily="18" charset="0"/>
              </a:rPr>
              <a:t> </a:t>
            </a:r>
            <a:r>
              <a:rPr sz="2000" b="1" dirty="0">
                <a:solidFill>
                  <a:srgbClr val="810B14"/>
                </a:solidFill>
                <a:latin typeface="Times New Roman" panose="02020603050405020304" pitchFamily="18" charset="0"/>
                <a:cs typeface="Times New Roman" panose="02020603050405020304" pitchFamily="18" charset="0"/>
              </a:rPr>
              <a:t>NGÂN HÀNG LÀ LOẠI HÌNH MARKETING </a:t>
            </a:r>
            <a:r>
              <a:rPr sz="2000" b="1" spc="-4" dirty="0">
                <a:solidFill>
                  <a:srgbClr val="810B14"/>
                </a:solidFill>
                <a:latin typeface="Times New Roman" panose="02020603050405020304" pitchFamily="18" charset="0"/>
                <a:cs typeface="Times New Roman" panose="02020603050405020304" pitchFamily="18" charset="0"/>
              </a:rPr>
              <a:t>ĐỐI</a:t>
            </a:r>
            <a:r>
              <a:rPr sz="2000" b="1" spc="-94" dirty="0">
                <a:solidFill>
                  <a:srgbClr val="810B14"/>
                </a:solidFill>
                <a:latin typeface="Times New Roman" panose="02020603050405020304" pitchFamily="18" charset="0"/>
                <a:cs typeface="Times New Roman" panose="02020603050405020304" pitchFamily="18" charset="0"/>
              </a:rPr>
              <a:t> </a:t>
            </a:r>
            <a:r>
              <a:rPr sz="2000" b="1" dirty="0">
                <a:solidFill>
                  <a:srgbClr val="810B14"/>
                </a:solidFill>
                <a:latin typeface="Times New Roman" panose="02020603050405020304" pitchFamily="18" charset="0"/>
                <a:cs typeface="Times New Roman" panose="02020603050405020304" pitchFamily="18" charset="0"/>
              </a:rPr>
              <a:t>NỘI</a:t>
            </a:r>
            <a:endParaRP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99097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705600" y="762000"/>
            <a:ext cx="2409513" cy="3124200"/>
          </a:xfrm>
          <a:prstGeom prst="rect">
            <a:avLst/>
          </a:prstGeom>
          <a:blipFill>
            <a:blip r:embed="rId2" cstate="print"/>
            <a:stretch>
              <a:fillRect/>
            </a:stretch>
          </a:blipFill>
        </p:spPr>
        <p:txBody>
          <a:bodyPr wrap="square" lIns="0" tIns="0" rIns="0" bIns="0" rtlCol="0"/>
          <a:lstStyle/>
          <a:p>
            <a:endParaRPr sz="1539"/>
          </a:p>
        </p:txBody>
      </p:sp>
      <p:sp>
        <p:nvSpPr>
          <p:cNvPr id="3" name="object 3"/>
          <p:cNvSpPr txBox="1"/>
          <p:nvPr/>
        </p:nvSpPr>
        <p:spPr>
          <a:xfrm>
            <a:off x="228600" y="457200"/>
            <a:ext cx="7924800" cy="5485542"/>
          </a:xfrm>
          <a:prstGeom prst="rect">
            <a:avLst/>
          </a:prstGeom>
        </p:spPr>
        <p:txBody>
          <a:bodyPr vert="horz" wrap="square" lIns="0" tIns="10860" rIns="0" bIns="0" rtlCol="0">
            <a:spAutoFit/>
          </a:bodyPr>
          <a:lstStyle/>
          <a:p>
            <a:pPr marL="10860">
              <a:spcBef>
                <a:spcPts val="86"/>
              </a:spcBef>
            </a:pPr>
            <a:r>
              <a:rPr sz="2400" b="1" dirty="0" smtClean="0">
                <a:solidFill>
                  <a:srgbClr val="810B14"/>
                </a:solidFill>
                <a:latin typeface="Times New Roman" panose="02020603050405020304" pitchFamily="18" charset="0"/>
                <a:cs typeface="Times New Roman" panose="02020603050405020304" pitchFamily="18" charset="0"/>
              </a:rPr>
              <a:t>MARKETING </a:t>
            </a:r>
            <a:r>
              <a:rPr sz="2400" b="1" dirty="0">
                <a:solidFill>
                  <a:srgbClr val="810B14"/>
                </a:solidFill>
                <a:latin typeface="Times New Roman" panose="02020603050405020304" pitchFamily="18" charset="0"/>
                <a:cs typeface="Times New Roman" panose="02020603050405020304" pitchFamily="18" charset="0"/>
              </a:rPr>
              <a:t>NGÂN HÀNG LÀ LOẠI HÌNH MARKETING QUAN</a:t>
            </a:r>
            <a:r>
              <a:rPr sz="2400" b="1" spc="-97" dirty="0">
                <a:solidFill>
                  <a:srgbClr val="810B14"/>
                </a:solidFill>
                <a:latin typeface="Times New Roman" panose="02020603050405020304" pitchFamily="18" charset="0"/>
                <a:cs typeface="Times New Roman" panose="02020603050405020304" pitchFamily="18" charset="0"/>
              </a:rPr>
              <a:t> </a:t>
            </a:r>
            <a:r>
              <a:rPr sz="2400" b="1" spc="4" dirty="0">
                <a:solidFill>
                  <a:srgbClr val="810B14"/>
                </a:solidFill>
                <a:latin typeface="Times New Roman" panose="02020603050405020304" pitchFamily="18" charset="0"/>
                <a:cs typeface="Times New Roman" panose="02020603050405020304" pitchFamily="18" charset="0"/>
              </a:rPr>
              <a:t>HỆ</a:t>
            </a:r>
            <a:endParaRPr sz="2400" dirty="0">
              <a:latin typeface="Times New Roman" panose="02020603050405020304" pitchFamily="18" charset="0"/>
              <a:cs typeface="Times New Roman" panose="02020603050405020304" pitchFamily="18" charset="0"/>
            </a:endParaRPr>
          </a:p>
          <a:p>
            <a:pPr>
              <a:lnSpc>
                <a:spcPct val="100000"/>
              </a:lnSpc>
            </a:pPr>
            <a:endParaRPr sz="1539" dirty="0">
              <a:latin typeface="Times New Roman" panose="02020603050405020304" pitchFamily="18" charset="0"/>
              <a:cs typeface="Times New Roman" panose="02020603050405020304" pitchFamily="18" charset="0"/>
            </a:endParaRPr>
          </a:p>
          <a:p>
            <a:pPr marL="305160" marR="1237471" indent="-294843">
              <a:lnSpc>
                <a:spcPct val="115799"/>
              </a:lnSpc>
              <a:spcBef>
                <a:spcPts val="4"/>
              </a:spcBef>
              <a:buChar char="•"/>
              <a:tabLst>
                <a:tab pos="305160" algn="l"/>
                <a:tab pos="305703" algn="l"/>
              </a:tabLst>
            </a:pPr>
            <a:r>
              <a:rPr sz="2400" spc="-4" dirty="0">
                <a:latin typeface="Times New Roman" panose="02020603050405020304" pitchFamily="18" charset="0"/>
                <a:cs typeface="Times New Roman" panose="02020603050405020304" pitchFamily="18" charset="0"/>
              </a:rPr>
              <a:t>Ngân hàng phải </a:t>
            </a:r>
            <a:r>
              <a:rPr sz="2400" dirty="0">
                <a:latin typeface="Times New Roman" panose="02020603050405020304" pitchFamily="18" charset="0"/>
                <a:cs typeface="Times New Roman" panose="02020603050405020304" pitchFamily="18" charset="0"/>
              </a:rPr>
              <a:t>xây </a:t>
            </a:r>
            <a:r>
              <a:rPr sz="2400" spc="-4" dirty="0">
                <a:latin typeface="Times New Roman" panose="02020603050405020304" pitchFamily="18" charset="0"/>
                <a:cs typeface="Times New Roman" panose="02020603050405020304" pitchFamily="18" charset="0"/>
              </a:rPr>
              <a:t>dựng mối quan hệ với khách </a:t>
            </a:r>
            <a:r>
              <a:rPr sz="2400" dirty="0">
                <a:latin typeface="Times New Roman" panose="02020603050405020304" pitchFamily="18" charset="0"/>
                <a:cs typeface="Times New Roman" panose="02020603050405020304" pitchFamily="18" charset="0"/>
              </a:rPr>
              <a:t>hàng  bền vững, </a:t>
            </a:r>
            <a:r>
              <a:rPr sz="2400" spc="-4" dirty="0">
                <a:latin typeface="Times New Roman" panose="02020603050405020304" pitchFamily="18" charset="0"/>
                <a:cs typeface="Times New Roman" panose="02020603050405020304" pitchFamily="18" charset="0"/>
              </a:rPr>
              <a:t>tin tưởng nhau và có lợi cả </a:t>
            </a:r>
            <a:r>
              <a:rPr sz="2400" dirty="0">
                <a:latin typeface="Times New Roman" panose="02020603050405020304" pitchFamily="18" charset="0"/>
                <a:cs typeface="Times New Roman" panose="02020603050405020304" pitchFamily="18" charset="0"/>
              </a:rPr>
              <a:t>2 </a:t>
            </a:r>
            <a:r>
              <a:rPr sz="2400" spc="-4" dirty="0">
                <a:latin typeface="Times New Roman" panose="02020603050405020304" pitchFamily="18" charset="0"/>
                <a:cs typeface="Times New Roman" panose="02020603050405020304" pitchFamily="18" charset="0"/>
              </a:rPr>
              <a:t>bên, cụ thể:</a:t>
            </a:r>
            <a:endParaRPr sz="2400" dirty="0">
              <a:latin typeface="Times New Roman" panose="02020603050405020304" pitchFamily="18" charset="0"/>
              <a:cs typeface="Times New Roman" panose="02020603050405020304" pitchFamily="18" charset="0"/>
            </a:endParaRPr>
          </a:p>
          <a:p>
            <a:pPr marL="602174" lvl="1" indent="-296472">
              <a:spcBef>
                <a:spcPts val="718"/>
              </a:spcBef>
              <a:buFont typeface="Wingdings"/>
              <a:buChar char=""/>
              <a:tabLst>
                <a:tab pos="602174" algn="l"/>
                <a:tab pos="602717" algn="l"/>
              </a:tabLst>
            </a:pPr>
            <a:r>
              <a:rPr sz="2400" dirty="0">
                <a:latin typeface="Times New Roman" panose="02020603050405020304" pitchFamily="18" charset="0"/>
                <a:cs typeface="Times New Roman" panose="02020603050405020304" pitchFamily="18" charset="0"/>
              </a:rPr>
              <a:t>Đảm </a:t>
            </a:r>
            <a:r>
              <a:rPr sz="2400" dirty="0" err="1">
                <a:latin typeface="Times New Roman" panose="02020603050405020304" pitchFamily="18" charset="0"/>
                <a:cs typeface="Times New Roman" panose="02020603050405020304" pitchFamily="18" charset="0"/>
              </a:rPr>
              <a:t>bảo</a:t>
            </a:r>
            <a:r>
              <a:rPr sz="2400" dirty="0">
                <a:latin typeface="Times New Roman" panose="02020603050405020304" pitchFamily="18" charset="0"/>
                <a:cs typeface="Times New Roman" panose="02020603050405020304" pitchFamily="18" charset="0"/>
              </a:rPr>
              <a:t> sự </a:t>
            </a:r>
            <a:r>
              <a:rPr sz="2400" spc="-4" dirty="0">
                <a:latin typeface="Times New Roman" panose="02020603050405020304" pitchFamily="18" charset="0"/>
                <a:cs typeface="Times New Roman" panose="02020603050405020304" pitchFamily="18" charset="0"/>
              </a:rPr>
              <a:t>hài lòng cho khách hàng;</a:t>
            </a:r>
            <a:endParaRPr sz="2400" dirty="0">
              <a:latin typeface="Times New Roman" panose="02020603050405020304" pitchFamily="18" charset="0"/>
              <a:cs typeface="Times New Roman" panose="02020603050405020304" pitchFamily="18" charset="0"/>
            </a:endParaRPr>
          </a:p>
          <a:p>
            <a:pPr marL="602174" lvl="1" indent="-296472" algn="just">
              <a:spcBef>
                <a:spcPts val="718"/>
              </a:spcBef>
              <a:buFont typeface="Wingdings"/>
              <a:buChar char=""/>
              <a:tabLst>
                <a:tab pos="602174" algn="l"/>
                <a:tab pos="602717" algn="l"/>
              </a:tabLst>
            </a:pPr>
            <a:r>
              <a:rPr sz="2400" spc="-4" dirty="0">
                <a:latin typeface="Times New Roman" panose="02020603050405020304" pitchFamily="18" charset="0"/>
                <a:cs typeface="Times New Roman" panose="02020603050405020304" pitchFamily="18" charset="0"/>
              </a:rPr>
              <a:t>Giữ đúng cam kết với khách</a:t>
            </a:r>
            <a:r>
              <a:rPr sz="2400" spc="26" dirty="0">
                <a:latin typeface="Times New Roman" panose="02020603050405020304" pitchFamily="18" charset="0"/>
                <a:cs typeface="Times New Roman" panose="02020603050405020304" pitchFamily="18" charset="0"/>
              </a:rPr>
              <a:t> </a:t>
            </a:r>
            <a:r>
              <a:rPr sz="2400" spc="-4" dirty="0">
                <a:latin typeface="Times New Roman" panose="02020603050405020304" pitchFamily="18" charset="0"/>
                <a:cs typeface="Times New Roman" panose="02020603050405020304" pitchFamily="18" charset="0"/>
              </a:rPr>
              <a:t>hàng;</a:t>
            </a:r>
            <a:endParaRPr sz="2400" dirty="0">
              <a:latin typeface="Times New Roman" panose="02020603050405020304" pitchFamily="18" charset="0"/>
              <a:cs typeface="Times New Roman" panose="02020603050405020304" pitchFamily="18" charset="0"/>
            </a:endParaRPr>
          </a:p>
          <a:p>
            <a:pPr marL="602174" lvl="1" indent="-296472">
              <a:spcBef>
                <a:spcPts val="718"/>
              </a:spcBef>
              <a:buFont typeface="Wingdings"/>
              <a:buChar char=""/>
              <a:tabLst>
                <a:tab pos="602174" algn="l"/>
                <a:tab pos="602717" algn="l"/>
              </a:tabLst>
            </a:pPr>
            <a:r>
              <a:rPr sz="2400" spc="-4" dirty="0">
                <a:latin typeface="Times New Roman" panose="02020603050405020304" pitchFamily="18" charset="0"/>
                <a:cs typeface="Times New Roman" panose="02020603050405020304" pitchFamily="18" charset="0"/>
              </a:rPr>
              <a:t>Cung cấp </a:t>
            </a:r>
            <a:r>
              <a:rPr sz="2400" spc="-4" dirty="0" err="1">
                <a:latin typeface="Times New Roman" panose="02020603050405020304" pitchFamily="18" charset="0"/>
                <a:cs typeface="Times New Roman" panose="02020603050405020304" pitchFamily="18" charset="0"/>
              </a:rPr>
              <a:t>sản</a:t>
            </a:r>
            <a:r>
              <a:rPr sz="2400" spc="-4" dirty="0">
                <a:latin typeface="Times New Roman" panose="02020603050405020304" pitchFamily="18" charset="0"/>
                <a:cs typeface="Times New Roman" panose="02020603050405020304" pitchFamily="18" charset="0"/>
              </a:rPr>
              <a:t> phẩm có chất lượng với </a:t>
            </a:r>
            <a:r>
              <a:rPr sz="2400" dirty="0">
                <a:latin typeface="Times New Roman" panose="02020603050405020304" pitchFamily="18" charset="0"/>
                <a:cs typeface="Times New Roman" panose="02020603050405020304" pitchFamily="18" charset="0"/>
              </a:rPr>
              <a:t>giá </a:t>
            </a:r>
            <a:r>
              <a:rPr sz="2400" spc="-4" dirty="0">
                <a:latin typeface="Times New Roman" panose="02020603050405020304" pitchFamily="18" charset="0"/>
                <a:cs typeface="Times New Roman" panose="02020603050405020304" pitchFamily="18" charset="0"/>
              </a:rPr>
              <a:t>cả </a:t>
            </a:r>
            <a:r>
              <a:rPr sz="2400" dirty="0">
                <a:latin typeface="Times New Roman" panose="02020603050405020304" pitchFamily="18" charset="0"/>
                <a:cs typeface="Times New Roman" panose="02020603050405020304" pitchFamily="18" charset="0"/>
              </a:rPr>
              <a:t>phù</a:t>
            </a:r>
            <a:r>
              <a:rPr sz="2400" spc="26" dirty="0">
                <a:latin typeface="Times New Roman" panose="02020603050405020304" pitchFamily="18" charset="0"/>
                <a:cs typeface="Times New Roman" panose="02020603050405020304" pitchFamily="18" charset="0"/>
              </a:rPr>
              <a:t> </a:t>
            </a:r>
            <a:r>
              <a:rPr sz="2400" spc="-4" dirty="0">
                <a:latin typeface="Times New Roman" panose="02020603050405020304" pitchFamily="18" charset="0"/>
                <a:cs typeface="Times New Roman" panose="02020603050405020304" pitchFamily="18" charset="0"/>
              </a:rPr>
              <a:t>hợp;</a:t>
            </a:r>
            <a:endParaRPr sz="2400" dirty="0">
              <a:latin typeface="Times New Roman" panose="02020603050405020304" pitchFamily="18" charset="0"/>
              <a:cs typeface="Times New Roman" panose="02020603050405020304" pitchFamily="18" charset="0"/>
            </a:endParaRPr>
          </a:p>
          <a:p>
            <a:pPr marL="602174" lvl="1" indent="-296472">
              <a:spcBef>
                <a:spcPts val="718"/>
              </a:spcBef>
              <a:buFont typeface="Wingdings"/>
              <a:buChar char=""/>
              <a:tabLst>
                <a:tab pos="602174" algn="l"/>
                <a:tab pos="602717" algn="l"/>
              </a:tabLst>
            </a:pPr>
            <a:r>
              <a:rPr sz="2400" spc="-4" dirty="0">
                <a:latin typeface="Times New Roman" panose="02020603050405020304" pitchFamily="18" charset="0"/>
                <a:cs typeface="Times New Roman" panose="02020603050405020304" pitchFamily="18" charset="0"/>
              </a:rPr>
              <a:t>Tăng cường những ràng </a:t>
            </a:r>
            <a:r>
              <a:rPr sz="2400" dirty="0">
                <a:latin typeface="Times New Roman" panose="02020603050405020304" pitchFamily="18" charset="0"/>
                <a:cs typeface="Times New Roman" panose="02020603050405020304" pitchFamily="18" charset="0"/>
              </a:rPr>
              <a:t>buộc </a:t>
            </a:r>
            <a:r>
              <a:rPr sz="2400" spc="-4" dirty="0">
                <a:latin typeface="Times New Roman" panose="02020603050405020304" pitchFamily="18" charset="0"/>
                <a:cs typeface="Times New Roman" panose="02020603050405020304" pitchFamily="18" charset="0"/>
              </a:rPr>
              <a:t>về tài chính, </a:t>
            </a:r>
            <a:r>
              <a:rPr sz="2400" dirty="0">
                <a:latin typeface="Times New Roman" panose="02020603050405020304" pitchFamily="18" charset="0"/>
                <a:cs typeface="Times New Roman" panose="02020603050405020304" pitchFamily="18" charset="0"/>
              </a:rPr>
              <a:t>kỹ</a:t>
            </a:r>
            <a:r>
              <a:rPr sz="2400" spc="13" dirty="0">
                <a:latin typeface="Times New Roman" panose="02020603050405020304" pitchFamily="18" charset="0"/>
                <a:cs typeface="Times New Roman" panose="02020603050405020304" pitchFamily="18" charset="0"/>
              </a:rPr>
              <a:t> </a:t>
            </a:r>
            <a:r>
              <a:rPr sz="2400" spc="-4" dirty="0">
                <a:latin typeface="Times New Roman" panose="02020603050405020304" pitchFamily="18" charset="0"/>
                <a:cs typeface="Times New Roman" panose="02020603050405020304" pitchFamily="18" charset="0"/>
              </a:rPr>
              <a:t>thuật.</a:t>
            </a:r>
            <a:endParaRPr sz="2400" dirty="0">
              <a:latin typeface="Times New Roman" panose="02020603050405020304" pitchFamily="18" charset="0"/>
              <a:cs typeface="Times New Roman" panose="02020603050405020304" pitchFamily="18" charset="0"/>
            </a:endParaRPr>
          </a:p>
          <a:p>
            <a:pPr marL="305160" indent="-294843">
              <a:spcBef>
                <a:spcPts val="718"/>
              </a:spcBef>
              <a:buChar char="•"/>
              <a:tabLst>
                <a:tab pos="305160" algn="l"/>
                <a:tab pos="305703" algn="l"/>
              </a:tabLst>
            </a:pPr>
            <a:r>
              <a:rPr sz="2400" spc="-4" dirty="0">
                <a:latin typeface="Times New Roman" panose="02020603050405020304" pitchFamily="18" charset="0"/>
                <a:cs typeface="Times New Roman" panose="02020603050405020304" pitchFamily="18" charset="0"/>
              </a:rPr>
              <a:t>Duy trì khách </a:t>
            </a:r>
            <a:r>
              <a:rPr sz="2400" dirty="0">
                <a:latin typeface="Times New Roman" panose="02020603050405020304" pitchFamily="18" charset="0"/>
                <a:cs typeface="Times New Roman" panose="02020603050405020304" pitchFamily="18" charset="0"/>
              </a:rPr>
              <a:t>hàng </a:t>
            </a:r>
            <a:r>
              <a:rPr sz="2400" spc="-4" dirty="0">
                <a:latin typeface="Times New Roman" panose="02020603050405020304" pitchFamily="18" charset="0"/>
                <a:cs typeface="Times New Roman" panose="02020603050405020304" pitchFamily="18" charset="0"/>
              </a:rPr>
              <a:t>cũ, thu hút khách hàng</a:t>
            </a:r>
            <a:r>
              <a:rPr sz="2400" spc="9" dirty="0">
                <a:latin typeface="Times New Roman" panose="02020603050405020304" pitchFamily="18" charset="0"/>
                <a:cs typeface="Times New Roman" panose="02020603050405020304" pitchFamily="18" charset="0"/>
              </a:rPr>
              <a:t> </a:t>
            </a:r>
            <a:r>
              <a:rPr sz="2400" spc="-4" dirty="0">
                <a:latin typeface="Times New Roman" panose="02020603050405020304" pitchFamily="18" charset="0"/>
                <a:cs typeface="Times New Roman" panose="02020603050405020304" pitchFamily="18" charset="0"/>
              </a:rPr>
              <a:t>mới;</a:t>
            </a:r>
            <a:endParaRPr sz="2400" dirty="0">
              <a:latin typeface="Times New Roman" panose="02020603050405020304" pitchFamily="18" charset="0"/>
              <a:cs typeface="Times New Roman" panose="02020603050405020304" pitchFamily="18" charset="0"/>
            </a:endParaRPr>
          </a:p>
          <a:p>
            <a:pPr marL="305160" indent="-294843">
              <a:spcBef>
                <a:spcPts val="718"/>
              </a:spcBef>
              <a:buChar char="•"/>
              <a:tabLst>
                <a:tab pos="305160" algn="l"/>
                <a:tab pos="305703" algn="l"/>
              </a:tabLst>
            </a:pPr>
            <a:r>
              <a:rPr sz="2400" spc="-4" dirty="0">
                <a:latin typeface="Times New Roman" panose="02020603050405020304" pitchFamily="18" charset="0"/>
                <a:cs typeface="Times New Roman" panose="02020603050405020304" pitchFamily="18" charset="0"/>
              </a:rPr>
              <a:t>Phát triển các mối quan hệ</a:t>
            </a:r>
            <a:r>
              <a:rPr sz="2400" spc="9"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mới;</a:t>
            </a:r>
          </a:p>
          <a:p>
            <a:pPr marL="305160" indent="-294843">
              <a:spcBef>
                <a:spcPts val="718"/>
              </a:spcBef>
              <a:buChar char="•"/>
              <a:tabLst>
                <a:tab pos="305160" algn="l"/>
                <a:tab pos="305703" algn="l"/>
              </a:tabLst>
            </a:pPr>
            <a:r>
              <a:rPr sz="2400" spc="-4" dirty="0">
                <a:latin typeface="Times New Roman" panose="02020603050405020304" pitchFamily="18" charset="0"/>
                <a:cs typeface="Times New Roman" panose="02020603050405020304" pitchFamily="18" charset="0"/>
              </a:rPr>
              <a:t>Quản </a:t>
            </a:r>
            <a:r>
              <a:rPr sz="2400" dirty="0">
                <a:latin typeface="Times New Roman" panose="02020603050405020304" pitchFamily="18" charset="0"/>
                <a:cs typeface="Times New Roman" panose="02020603050405020304" pitchFamily="18" charset="0"/>
              </a:rPr>
              <a:t>lý </a:t>
            </a:r>
            <a:r>
              <a:rPr sz="2400" spc="-4" dirty="0">
                <a:latin typeface="Times New Roman" panose="02020603050405020304" pitchFamily="18" charset="0"/>
                <a:cs typeface="Times New Roman" panose="02020603050405020304" pitchFamily="18" charset="0"/>
              </a:rPr>
              <a:t>các mối quan</a:t>
            </a:r>
            <a:r>
              <a:rPr sz="2400" spc="4" dirty="0">
                <a:latin typeface="Times New Roman" panose="02020603050405020304" pitchFamily="18" charset="0"/>
                <a:cs typeface="Times New Roman" panose="02020603050405020304" pitchFamily="18" charset="0"/>
              </a:rPr>
              <a:t> </a:t>
            </a:r>
            <a:r>
              <a:rPr sz="2400" spc="-4" dirty="0">
                <a:latin typeface="Times New Roman" panose="02020603050405020304" pitchFamily="18" charset="0"/>
                <a:cs typeface="Times New Roman" panose="02020603050405020304" pitchFamily="18" charset="0"/>
              </a:rPr>
              <a:t>hệ.</a:t>
            </a:r>
            <a:endParaRP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37408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0"/>
            <a:ext cx="3505200" cy="762000"/>
          </a:xfrm>
        </p:spPr>
        <p:txBody>
          <a:bodyPr>
            <a:normAutofit fontScale="90000"/>
          </a:bodyPr>
          <a:lstStyle/>
          <a:p>
            <a:r>
              <a:rPr lang="en-US" sz="3600" b="1" dirty="0" err="1" smtClean="0">
                <a:latin typeface="Times New Roman" panose="02020603050405020304" pitchFamily="18" charset="0"/>
                <a:cs typeface="Times New Roman" panose="02020603050405020304" pitchFamily="18" charset="0"/>
              </a:rPr>
              <a:t>Bài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tập</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0"/>
            <a:ext cx="8839200" cy="6934200"/>
          </a:xfrm>
        </p:spPr>
        <p:txBody>
          <a:bodyPr>
            <a:noAutofit/>
          </a:bodyPr>
          <a:lstStyle/>
          <a:p>
            <a:pPr algn="just">
              <a:lnSpc>
                <a:spcPct val="150000"/>
              </a:lnSpc>
              <a:buNone/>
            </a:pPr>
            <a:r>
              <a:rPr lang="en-US" sz="2800" b="1" i="1" u="sng" dirty="0" err="1" smtClean="0">
                <a:latin typeface="Times New Roman" panose="02020603050405020304" pitchFamily="18" charset="0"/>
                <a:cs typeface="Times New Roman" panose="02020603050405020304" pitchFamily="18" charset="0"/>
              </a:rPr>
              <a:t>Lựa</a:t>
            </a:r>
            <a:r>
              <a:rPr lang="en-US" sz="2800" b="1" i="1" u="sng" dirty="0" smtClean="0">
                <a:latin typeface="Times New Roman" panose="02020603050405020304" pitchFamily="18" charset="0"/>
                <a:cs typeface="Times New Roman" panose="02020603050405020304" pitchFamily="18" charset="0"/>
              </a:rPr>
              <a:t> </a:t>
            </a:r>
            <a:r>
              <a:rPr lang="en-US" sz="2800" b="1" i="1" u="sng" dirty="0" err="1" smtClean="0">
                <a:latin typeface="Times New Roman" panose="02020603050405020304" pitchFamily="18" charset="0"/>
                <a:cs typeface="Times New Roman" panose="02020603050405020304" pitchFamily="18" charset="0"/>
              </a:rPr>
              <a:t>chọn</a:t>
            </a:r>
            <a:r>
              <a:rPr lang="en-US" sz="2800" b="1" i="1" u="sng" dirty="0" smtClean="0">
                <a:latin typeface="Times New Roman" panose="02020603050405020304" pitchFamily="18" charset="0"/>
                <a:cs typeface="Times New Roman" panose="02020603050405020304" pitchFamily="18" charset="0"/>
              </a:rPr>
              <a:t> </a:t>
            </a:r>
            <a:r>
              <a:rPr lang="en-US" sz="2800" b="1" i="1" u="sng" dirty="0" err="1" smtClean="0">
                <a:latin typeface="Times New Roman" panose="02020603050405020304" pitchFamily="18" charset="0"/>
                <a:cs typeface="Times New Roman" panose="02020603050405020304" pitchFamily="18" charset="0"/>
              </a:rPr>
              <a:t>nhận</a:t>
            </a:r>
            <a:r>
              <a:rPr lang="en-US" sz="2800" b="1" i="1" u="sng" dirty="0" smtClean="0">
                <a:latin typeface="Times New Roman" panose="02020603050405020304" pitchFamily="18" charset="0"/>
                <a:cs typeface="Times New Roman" panose="02020603050405020304" pitchFamily="18" charset="0"/>
              </a:rPr>
              <a:t> </a:t>
            </a:r>
            <a:r>
              <a:rPr lang="en-US" sz="2800" b="1" i="1" u="sng" dirty="0" err="1" smtClean="0">
                <a:latin typeface="Times New Roman" panose="02020603050405020304" pitchFamily="18" charset="0"/>
                <a:cs typeface="Times New Roman" panose="02020603050405020304" pitchFamily="18" charset="0"/>
              </a:rPr>
              <a:t>định</a:t>
            </a:r>
            <a:r>
              <a:rPr lang="en-US" sz="2800" b="1" i="1" u="sng" dirty="0" smtClean="0">
                <a:latin typeface="Times New Roman" panose="02020603050405020304" pitchFamily="18" charset="0"/>
                <a:cs typeface="Times New Roman" panose="02020603050405020304" pitchFamily="18" charset="0"/>
              </a:rPr>
              <a:t> </a:t>
            </a:r>
            <a:r>
              <a:rPr lang="en-US" sz="2800" b="1" i="1" u="sng" dirty="0" err="1" smtClean="0">
                <a:latin typeface="Times New Roman" panose="02020603050405020304" pitchFamily="18" charset="0"/>
                <a:cs typeface="Times New Roman" panose="02020603050405020304" pitchFamily="18" charset="0"/>
              </a:rPr>
              <a:t>đúng</a:t>
            </a:r>
            <a:endParaRPr lang="en-US" sz="2800" b="1" i="1" u="sng" dirty="0" smtClean="0">
              <a:latin typeface="Times New Roman" panose="02020603050405020304" pitchFamily="18" charset="0"/>
              <a:cs typeface="Times New Roman" panose="02020603050405020304" pitchFamily="18" charset="0"/>
            </a:endParaRPr>
          </a:p>
          <a:p>
            <a:pPr marL="474951" indent="-474951" algn="just">
              <a:lnSpc>
                <a:spcPct val="150000"/>
              </a:lnSpc>
              <a:buAutoNum type="alphaLcPeriod"/>
            </a:pPr>
            <a:r>
              <a:rPr lang="en-US" sz="2200" dirty="0" err="1" smtClean="0">
                <a:latin typeface="Times New Roman" panose="02020603050405020304" pitchFamily="18" charset="0"/>
                <a:cs typeface="Times New Roman" panose="02020603050405020304" pitchFamily="18" charset="0"/>
              </a:rPr>
              <a:t>Dịch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vụ</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ngân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hàng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tính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chủng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đồng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nhất</a:t>
            </a:r>
            <a:r>
              <a:rPr lang="en-US" sz="2200" dirty="0" smtClean="0">
                <a:latin typeface="Times New Roman" panose="02020603050405020304" pitchFamily="18" charset="0"/>
                <a:cs typeface="Times New Roman" panose="02020603050405020304" pitchFamily="18" charset="0"/>
              </a:rPr>
              <a:t>) do </a:t>
            </a:r>
            <a:r>
              <a:rPr lang="en-US" sz="2200" dirty="0" err="1" smtClean="0">
                <a:latin typeface="Times New Roman" panose="02020603050405020304" pitchFamily="18" charset="0"/>
                <a:cs typeface="Times New Roman" panose="02020603050405020304" pitchFamily="18" charset="0"/>
              </a:rPr>
              <a:t>vậy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ngân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hàng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cần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quy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định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chuẩn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quy</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tắc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giao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dịch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trong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ngân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hàng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để</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tạo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sự</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đồng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bộ</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trong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chất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lượng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phục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vụ</a:t>
            </a:r>
            <a:endParaRPr lang="en-US" sz="2200" dirty="0" smtClean="0">
              <a:latin typeface="Times New Roman" panose="02020603050405020304" pitchFamily="18" charset="0"/>
              <a:cs typeface="Times New Roman" panose="02020603050405020304" pitchFamily="18" charset="0"/>
            </a:endParaRPr>
          </a:p>
          <a:p>
            <a:pPr marL="474951" indent="-474951" algn="just">
              <a:lnSpc>
                <a:spcPct val="150000"/>
              </a:lnSpc>
              <a:buAutoNum type="alphaLcPeriod"/>
            </a:pPr>
            <a:r>
              <a:rPr lang="en-US" sz="2200" dirty="0" err="1" smtClean="0">
                <a:latin typeface="Times New Roman" panose="02020603050405020304" pitchFamily="18" charset="0"/>
                <a:cs typeface="Times New Roman" panose="02020603050405020304" pitchFamily="18" charset="0"/>
              </a:rPr>
              <a:t>Tính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bất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khả</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phân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không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thể</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tách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rời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trong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dịch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vụ</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ngân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hàng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nói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đến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vai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trò</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cung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cấp</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sản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phẩm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nhân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viên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khách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hàng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trong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quá</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trình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tạo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ra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sản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phẩm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ngân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hàng</a:t>
            </a:r>
            <a:endParaRPr lang="en-US" sz="2200" dirty="0" smtClean="0">
              <a:latin typeface="Times New Roman" panose="02020603050405020304" pitchFamily="18" charset="0"/>
              <a:cs typeface="Times New Roman" panose="02020603050405020304" pitchFamily="18" charset="0"/>
            </a:endParaRPr>
          </a:p>
          <a:p>
            <a:pPr marL="474951" indent="-474951" algn="just">
              <a:lnSpc>
                <a:spcPct val="150000"/>
              </a:lnSpc>
              <a:buAutoNum type="alphaLcPeriod"/>
            </a:pPr>
            <a:r>
              <a:rPr lang="en-US" sz="2200" dirty="0" err="1" smtClean="0">
                <a:latin typeface="Times New Roman" panose="02020603050405020304" pitchFamily="18" charset="0"/>
                <a:cs typeface="Times New Roman" panose="02020603050405020304" pitchFamily="18" charset="0"/>
              </a:rPr>
              <a:t>Luôn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sự</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tách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bạch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giữa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hoạt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động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sản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xuất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hoạt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động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sử</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dụng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sản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phẩm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dịch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vụ</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ngân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hàng</a:t>
            </a:r>
            <a:endParaRPr lang="en-US" sz="2200" dirty="0" smtClean="0">
              <a:latin typeface="Times New Roman" panose="02020603050405020304" pitchFamily="18" charset="0"/>
              <a:cs typeface="Times New Roman" panose="02020603050405020304" pitchFamily="18" charset="0"/>
            </a:endParaRPr>
          </a:p>
          <a:p>
            <a:pPr marL="474951" indent="-474951" algn="just">
              <a:lnSpc>
                <a:spcPct val="150000"/>
              </a:lnSpc>
              <a:buAutoNum type="alphaLcPeriod"/>
            </a:pPr>
            <a:r>
              <a:rPr lang="en-US" sz="2200" dirty="0" smtClean="0">
                <a:latin typeface="Times New Roman" panose="02020603050405020304" pitchFamily="18" charset="0"/>
                <a:cs typeface="Times New Roman" panose="02020603050405020304" pitchFamily="18" charset="0"/>
              </a:rPr>
              <a:t>Sản </a:t>
            </a:r>
            <a:r>
              <a:rPr lang="en-US" sz="2200" dirty="0" err="1" smtClean="0">
                <a:latin typeface="Times New Roman" panose="02020603050405020304" pitchFamily="18" charset="0"/>
                <a:cs typeface="Times New Roman" panose="02020603050405020304" pitchFamily="18" charset="0"/>
              </a:rPr>
              <a:t>phẩm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dịch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vụ</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có</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thể</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tồn</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tại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dưới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dạng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các</a:t>
            </a:r>
            <a:r>
              <a:rPr lang="en-US" sz="2200" dirty="0" smtClean="0">
                <a:latin typeface="Times New Roman" panose="02020603050405020304" pitchFamily="18" charset="0"/>
                <a:cs typeface="Times New Roman" panose="02020603050405020304" pitchFamily="18" charset="0"/>
              </a:rPr>
              <a:t> ý </a:t>
            </a:r>
            <a:r>
              <a:rPr lang="en-US" sz="2200" dirty="0" err="1" smtClean="0">
                <a:latin typeface="Times New Roman" panose="02020603050405020304" pitchFamily="18" charset="0"/>
                <a:cs typeface="Times New Roman" panose="02020603050405020304" pitchFamily="18" charset="0"/>
              </a:rPr>
              <a:t>tưởng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hoạt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động</a:t>
            </a:r>
            <a:endParaRPr lang="en-US" sz="2200" dirty="0" smtClean="0">
              <a:latin typeface="Times New Roman" panose="02020603050405020304" pitchFamily="18" charset="0"/>
              <a:cs typeface="Times New Roman" panose="02020603050405020304" pitchFamily="18" charset="0"/>
            </a:endParaRPr>
          </a:p>
          <a:p>
            <a:pPr marL="474951" indent="-474951" algn="just">
              <a:lnSpc>
                <a:spcPct val="150000"/>
              </a:lnSpc>
              <a:buAutoNum type="alphaLcPeriod"/>
            </a:pPr>
            <a:r>
              <a:rPr lang="en-US" sz="2200" dirty="0" err="1" smtClean="0">
                <a:latin typeface="Times New Roman" panose="02020603050405020304" pitchFamily="18" charset="0"/>
                <a:cs typeface="Times New Roman" panose="02020603050405020304" pitchFamily="18" charset="0"/>
              </a:rPr>
              <a:t>Khách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hàng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thường</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dựa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vào</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các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yếu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tố</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hữu</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hình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để</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khắc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phục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đặc</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điểm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vô</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hình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của</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dịch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vụ</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3721967"/>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534400" cy="4953000"/>
          </a:xfrm>
        </p:spPr>
        <p:txBody>
          <a:bodyPr>
            <a:normAutofit lnSpcReduction="10000"/>
          </a:bodyPr>
          <a:lstStyle/>
          <a:p>
            <a:pPr>
              <a:lnSpc>
                <a:spcPct val="150000"/>
              </a:lnSpc>
              <a:buNone/>
            </a:pPr>
            <a:r>
              <a:rPr lang="en-US" sz="2800" b="1" i="1" u="sng" dirty="0" err="1" smtClean="0">
                <a:latin typeface="Times New Roman" panose="02020603050405020304" pitchFamily="18" charset="0"/>
                <a:cs typeface="Times New Roman" panose="02020603050405020304" pitchFamily="18" charset="0"/>
              </a:rPr>
              <a:t>Lựa</a:t>
            </a:r>
            <a:r>
              <a:rPr lang="en-US" sz="2800" b="1" i="1" u="sng" dirty="0" smtClean="0">
                <a:latin typeface="Times New Roman" panose="02020603050405020304" pitchFamily="18" charset="0"/>
                <a:cs typeface="Times New Roman" panose="02020603050405020304" pitchFamily="18" charset="0"/>
              </a:rPr>
              <a:t> </a:t>
            </a:r>
            <a:r>
              <a:rPr lang="en-US" sz="2800" b="1" i="1" u="sng" dirty="0" err="1" smtClean="0">
                <a:latin typeface="Times New Roman" panose="02020603050405020304" pitchFamily="18" charset="0"/>
                <a:cs typeface="Times New Roman" panose="02020603050405020304" pitchFamily="18" charset="0"/>
              </a:rPr>
              <a:t>chọn</a:t>
            </a:r>
            <a:r>
              <a:rPr lang="en-US" sz="2800" b="1" i="1" u="sng" dirty="0" smtClean="0">
                <a:latin typeface="Times New Roman" panose="02020603050405020304" pitchFamily="18" charset="0"/>
                <a:cs typeface="Times New Roman" panose="02020603050405020304" pitchFamily="18" charset="0"/>
              </a:rPr>
              <a:t> </a:t>
            </a:r>
            <a:r>
              <a:rPr lang="en-US" sz="2800" b="1" i="1" u="sng" dirty="0" err="1" smtClean="0">
                <a:latin typeface="Times New Roman" panose="02020603050405020304" pitchFamily="18" charset="0"/>
                <a:cs typeface="Times New Roman" panose="02020603050405020304" pitchFamily="18" charset="0"/>
              </a:rPr>
              <a:t>đáp</a:t>
            </a:r>
            <a:r>
              <a:rPr lang="en-US" sz="2800" b="1" i="1" u="sng" dirty="0" smtClean="0">
                <a:latin typeface="Times New Roman" panose="02020603050405020304" pitchFamily="18" charset="0"/>
                <a:cs typeface="Times New Roman" panose="02020603050405020304" pitchFamily="18" charset="0"/>
              </a:rPr>
              <a:t> </a:t>
            </a:r>
            <a:r>
              <a:rPr lang="en-US" sz="2800" b="1" i="1" u="sng" dirty="0" err="1" smtClean="0">
                <a:latin typeface="Times New Roman" panose="02020603050405020304" pitchFamily="18" charset="0"/>
                <a:cs typeface="Times New Roman" panose="02020603050405020304" pitchFamily="18" charset="0"/>
              </a:rPr>
              <a:t>án</a:t>
            </a:r>
            <a:r>
              <a:rPr lang="en-US" sz="2800" b="1" i="1" u="sng" dirty="0" smtClean="0">
                <a:latin typeface="Times New Roman" panose="02020603050405020304" pitchFamily="18" charset="0"/>
                <a:cs typeface="Times New Roman" panose="02020603050405020304" pitchFamily="18" charset="0"/>
              </a:rPr>
              <a:t> </a:t>
            </a:r>
            <a:r>
              <a:rPr lang="en-US" sz="2800" b="1" i="1" u="sng" dirty="0" err="1" smtClean="0">
                <a:latin typeface="Times New Roman" panose="02020603050405020304" pitchFamily="18" charset="0"/>
                <a:cs typeface="Times New Roman" panose="02020603050405020304" pitchFamily="18" charset="0"/>
              </a:rPr>
              <a:t>đúng</a:t>
            </a:r>
            <a:endParaRPr lang="en-US" sz="2800" b="1" i="1" u="sng" dirty="0" smtClean="0">
              <a:latin typeface="Times New Roman" panose="02020603050405020304" pitchFamily="18" charset="0"/>
              <a:cs typeface="Times New Roman" panose="02020603050405020304" pitchFamily="18" charset="0"/>
            </a:endParaRPr>
          </a:p>
          <a:p>
            <a:pPr algn="just">
              <a:lnSpc>
                <a:spcPct val="150000"/>
              </a:lnSpc>
              <a:buNone/>
            </a:pPr>
            <a:r>
              <a:rPr lang="en-US" sz="2800" dirty="0" err="1" smtClean="0">
                <a:latin typeface="Times New Roman" panose="02020603050405020304" pitchFamily="18" charset="0"/>
                <a:cs typeface="Times New Roman" panose="02020603050405020304" pitchFamily="18" charset="0"/>
              </a:rPr>
              <a:t>Vai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trò</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hàng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a:t>
            </a:r>
          </a:p>
          <a:p>
            <a:pPr marL="474951" indent="-474951" algn="just">
              <a:lnSpc>
                <a:spcPct val="150000"/>
              </a:lnSpc>
              <a:buAutoNum type="alphaLcPeriod"/>
            </a:pPr>
            <a:r>
              <a:rPr lang="en-US" sz="2800" i="1" dirty="0" err="1" smtClean="0">
                <a:latin typeface="Times New Roman" panose="02020603050405020304" pitchFamily="18" charset="0"/>
                <a:cs typeface="Times New Roman" panose="02020603050405020304" pitchFamily="18" charset="0"/>
              </a:rPr>
              <a:t>Người</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góp</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phần</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tạo</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nên</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chất</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lượng</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dịch</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vụ</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ngân</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hàng</a:t>
            </a:r>
            <a:endParaRPr lang="en-US" sz="2800" i="1" dirty="0" smtClean="0">
              <a:latin typeface="Times New Roman" panose="02020603050405020304" pitchFamily="18" charset="0"/>
              <a:cs typeface="Times New Roman" panose="02020603050405020304" pitchFamily="18" charset="0"/>
            </a:endParaRPr>
          </a:p>
          <a:p>
            <a:pPr marL="474951" indent="-474951" algn="just">
              <a:lnSpc>
                <a:spcPct val="150000"/>
              </a:lnSpc>
              <a:buAutoNum type="alphaLcPeriod"/>
            </a:pPr>
            <a:r>
              <a:rPr lang="en-US" sz="2800" i="1" dirty="0" err="1" smtClean="0">
                <a:latin typeface="Times New Roman" panose="02020603050405020304" pitchFamily="18" charset="0"/>
                <a:cs typeface="Times New Roman" panose="02020603050405020304" pitchFamily="18" charset="0"/>
              </a:rPr>
              <a:t>Là</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kênh</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phân</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phối</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của</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ngân</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hàng</a:t>
            </a:r>
            <a:endParaRPr lang="en-US" sz="2800" i="1" dirty="0" smtClean="0">
              <a:latin typeface="Times New Roman" panose="02020603050405020304" pitchFamily="18" charset="0"/>
              <a:cs typeface="Times New Roman" panose="02020603050405020304" pitchFamily="18" charset="0"/>
            </a:endParaRPr>
          </a:p>
          <a:p>
            <a:pPr marL="474951" indent="-474951" algn="just">
              <a:lnSpc>
                <a:spcPct val="150000"/>
              </a:lnSpc>
              <a:buAutoNum type="alphaLcPeriod"/>
            </a:pPr>
            <a:r>
              <a:rPr lang="en-US" sz="2800" i="1" dirty="0" err="1" smtClean="0">
                <a:latin typeface="Times New Roman" panose="02020603050405020304" pitchFamily="18" charset="0"/>
                <a:cs typeface="Times New Roman" panose="02020603050405020304" pitchFamily="18" charset="0"/>
              </a:rPr>
              <a:t>Khách</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hàng</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của</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chính</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ngân</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hàng</a:t>
            </a:r>
            <a:endParaRPr lang="en-US" sz="2800" i="1" dirty="0" smtClean="0">
              <a:latin typeface="Times New Roman" panose="02020603050405020304" pitchFamily="18" charset="0"/>
              <a:cs typeface="Times New Roman" panose="02020603050405020304" pitchFamily="18" charset="0"/>
            </a:endParaRPr>
          </a:p>
          <a:p>
            <a:pPr marL="474951" indent="-474951" algn="just">
              <a:lnSpc>
                <a:spcPct val="150000"/>
              </a:lnSpc>
              <a:buAutoNum type="alphaLcPeriod"/>
            </a:pPr>
            <a:r>
              <a:rPr lang="en-US" sz="2800" i="1" dirty="0" err="1" smtClean="0">
                <a:latin typeface="Times New Roman" panose="02020603050405020304" pitchFamily="18" charset="0"/>
                <a:cs typeface="Times New Roman" panose="02020603050405020304" pitchFamily="18" charset="0"/>
              </a:rPr>
              <a:t>Người</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tham</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gia</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vào</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quá</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trình</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sản</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xuất</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sản</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phẩm</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dịch</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vụ</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ngân</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hàng</a:t>
            </a:r>
            <a:endParaRPr lang="en-US" sz="2800" i="1" dirty="0">
              <a:latin typeface="Times New Roman" panose="02020603050405020304" pitchFamily="18" charset="0"/>
              <a:cs typeface="Times New Roman" panose="02020603050405020304" pitchFamily="18" charset="0"/>
            </a:endParaRPr>
          </a:p>
        </p:txBody>
      </p:sp>
      <p:sp>
        <p:nvSpPr>
          <p:cNvPr id="6" name="Title 1"/>
          <p:cNvSpPr>
            <a:spLocks noGrp="1"/>
          </p:cNvSpPr>
          <p:nvPr>
            <p:ph type="title"/>
          </p:nvPr>
        </p:nvSpPr>
        <p:spPr>
          <a:xfrm>
            <a:off x="2895600" y="228600"/>
            <a:ext cx="3505200" cy="838200"/>
          </a:xfrm>
        </p:spPr>
        <p:txBody>
          <a:bodyPr>
            <a:normAutofit fontScale="90000"/>
          </a:bodyPr>
          <a:lstStyle/>
          <a:p>
            <a:r>
              <a:rPr lang="en-US" sz="3600" b="1" dirty="0" err="1" smtClean="0">
                <a:latin typeface="Times New Roman" panose="02020603050405020304" pitchFamily="18" charset="0"/>
                <a:cs typeface="Times New Roman" panose="02020603050405020304" pitchFamily="18" charset="0"/>
              </a:rPr>
              <a:t>Bài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tập</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2167351"/>
      </p:ext>
    </p:extLst>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610600" cy="5334000"/>
          </a:xfrm>
        </p:spPr>
        <p:txBody>
          <a:bodyPr>
            <a:noAutofit/>
          </a:bodyPr>
          <a:lstStyle/>
          <a:p>
            <a:pPr>
              <a:buNone/>
            </a:pPr>
            <a:r>
              <a:rPr lang="en-US" sz="2200" b="1" i="1" u="sng" dirty="0" err="1" smtClean="0">
                <a:latin typeface="Times New Roman" panose="02020603050405020304" pitchFamily="18" charset="0"/>
                <a:cs typeface="Times New Roman" panose="02020603050405020304" pitchFamily="18" charset="0"/>
              </a:rPr>
              <a:t>Lựa</a:t>
            </a:r>
            <a:r>
              <a:rPr lang="en-US" sz="2200" b="1" i="1" u="sng" dirty="0" smtClean="0">
                <a:latin typeface="Times New Roman" panose="02020603050405020304" pitchFamily="18" charset="0"/>
                <a:cs typeface="Times New Roman" panose="02020603050405020304" pitchFamily="18" charset="0"/>
              </a:rPr>
              <a:t> </a:t>
            </a:r>
            <a:r>
              <a:rPr lang="en-US" sz="2200" b="1" i="1" u="sng" dirty="0" err="1" smtClean="0">
                <a:latin typeface="Times New Roman" panose="02020603050405020304" pitchFamily="18" charset="0"/>
                <a:cs typeface="Times New Roman" panose="02020603050405020304" pitchFamily="18" charset="0"/>
              </a:rPr>
              <a:t>chọn</a:t>
            </a:r>
            <a:r>
              <a:rPr lang="en-US" sz="2200" b="1" i="1" u="sng" dirty="0" smtClean="0">
                <a:latin typeface="Times New Roman" panose="02020603050405020304" pitchFamily="18" charset="0"/>
                <a:cs typeface="Times New Roman" panose="02020603050405020304" pitchFamily="18" charset="0"/>
              </a:rPr>
              <a:t> </a:t>
            </a:r>
            <a:r>
              <a:rPr lang="en-US" sz="2200" b="1" i="1" u="sng" dirty="0" err="1" smtClean="0">
                <a:latin typeface="Times New Roman" panose="02020603050405020304" pitchFamily="18" charset="0"/>
                <a:cs typeface="Times New Roman" panose="02020603050405020304" pitchFamily="18" charset="0"/>
              </a:rPr>
              <a:t>các</a:t>
            </a:r>
            <a:r>
              <a:rPr lang="en-US" sz="2200" b="1" i="1" u="sng" dirty="0" smtClean="0">
                <a:latin typeface="Times New Roman" panose="02020603050405020304" pitchFamily="18" charset="0"/>
                <a:cs typeface="Times New Roman" panose="02020603050405020304" pitchFamily="18" charset="0"/>
              </a:rPr>
              <a:t> </a:t>
            </a:r>
            <a:r>
              <a:rPr lang="en-US" sz="2200" b="1" i="1" u="sng" dirty="0" err="1" smtClean="0">
                <a:latin typeface="Times New Roman" panose="02020603050405020304" pitchFamily="18" charset="0"/>
                <a:cs typeface="Times New Roman" panose="02020603050405020304" pitchFamily="18" charset="0"/>
              </a:rPr>
              <a:t>đáp</a:t>
            </a:r>
            <a:r>
              <a:rPr lang="en-US" sz="2200" b="1" i="1" u="sng" dirty="0" smtClean="0">
                <a:latin typeface="Times New Roman" panose="02020603050405020304" pitchFamily="18" charset="0"/>
                <a:cs typeface="Times New Roman" panose="02020603050405020304" pitchFamily="18" charset="0"/>
              </a:rPr>
              <a:t> </a:t>
            </a:r>
            <a:r>
              <a:rPr lang="en-US" sz="2200" b="1" i="1" u="sng" dirty="0" err="1" smtClean="0">
                <a:latin typeface="Times New Roman" panose="02020603050405020304" pitchFamily="18" charset="0"/>
                <a:cs typeface="Times New Roman" panose="02020603050405020304" pitchFamily="18" charset="0"/>
              </a:rPr>
              <a:t>án</a:t>
            </a:r>
            <a:r>
              <a:rPr lang="en-US" sz="2200" b="1" i="1" u="sng" dirty="0" smtClean="0">
                <a:latin typeface="Times New Roman" panose="02020603050405020304" pitchFamily="18" charset="0"/>
                <a:cs typeface="Times New Roman" panose="02020603050405020304" pitchFamily="18" charset="0"/>
              </a:rPr>
              <a:t> </a:t>
            </a:r>
            <a:r>
              <a:rPr lang="en-US" sz="2200" b="1" i="1" u="sng" dirty="0" err="1" smtClean="0">
                <a:latin typeface="Times New Roman" panose="02020603050405020304" pitchFamily="18" charset="0"/>
                <a:cs typeface="Times New Roman" panose="02020603050405020304" pitchFamily="18" charset="0"/>
              </a:rPr>
              <a:t>đúng</a:t>
            </a:r>
            <a:endParaRPr lang="en-US" sz="2200" b="1" i="1" u="sng" dirty="0" smtClean="0">
              <a:latin typeface="Times New Roman" panose="02020603050405020304" pitchFamily="18" charset="0"/>
              <a:cs typeface="Times New Roman" panose="02020603050405020304" pitchFamily="18" charset="0"/>
            </a:endParaRPr>
          </a:p>
          <a:p>
            <a:pPr algn="just">
              <a:buNone/>
            </a:pPr>
            <a:r>
              <a:rPr lang="en-US" sz="2200" b="1" dirty="0" smtClean="0">
                <a:latin typeface="Times New Roman" panose="02020603050405020304" pitchFamily="18" charset="0"/>
                <a:cs typeface="Times New Roman" panose="02020603050405020304" pitchFamily="18" charset="0"/>
              </a:rPr>
              <a:t>Marketing </a:t>
            </a:r>
            <a:r>
              <a:rPr lang="en-US" sz="2200" b="1" dirty="0" err="1" smtClean="0">
                <a:latin typeface="Times New Roman" panose="02020603050405020304" pitchFamily="18" charset="0"/>
                <a:cs typeface="Times New Roman" panose="02020603050405020304" pitchFamily="18" charset="0"/>
              </a:rPr>
              <a:t>vị</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xã</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hội</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là</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hoạt</a:t>
            </a:r>
            <a:r>
              <a:rPr lang="en-US" sz="2200" b="1" dirty="0" smtClean="0">
                <a:latin typeface="Times New Roman" panose="02020603050405020304" pitchFamily="18" charset="0"/>
                <a:cs typeface="Times New Roman" panose="02020603050405020304" pitchFamily="18" charset="0"/>
              </a:rPr>
              <a:t> </a:t>
            </a:r>
            <a:r>
              <a:rPr lang="en-US" sz="2200" b="1" dirty="0" err="1" smtClean="0">
                <a:latin typeface="Times New Roman" panose="02020603050405020304" pitchFamily="18" charset="0"/>
                <a:cs typeface="Times New Roman" panose="02020603050405020304" pitchFamily="18" charset="0"/>
              </a:rPr>
              <a:t>động</a:t>
            </a:r>
            <a:r>
              <a:rPr lang="en-US" sz="2200" b="1" dirty="0" smtClean="0">
                <a:latin typeface="Times New Roman" panose="02020603050405020304" pitchFamily="18" charset="0"/>
                <a:cs typeface="Times New Roman" panose="02020603050405020304" pitchFamily="18" charset="0"/>
              </a:rPr>
              <a:t>:</a:t>
            </a:r>
          </a:p>
          <a:p>
            <a:pPr marL="474951" indent="-474951" algn="just">
              <a:buAutoNum type="alphaLcPeriod"/>
            </a:pPr>
            <a:r>
              <a:rPr lang="en-US" sz="2200" i="1" dirty="0" err="1" smtClean="0">
                <a:latin typeface="Times New Roman" panose="02020603050405020304" pitchFamily="18" charset="0"/>
                <a:cs typeface="Times New Roman" panose="02020603050405020304" pitchFamily="18" charset="0"/>
              </a:rPr>
              <a:t>Các</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ngân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hàng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quảng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cáo</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trên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các</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phương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tiện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truyền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thông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bằng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các</a:t>
            </a:r>
            <a:r>
              <a:rPr lang="en-US" sz="2200" i="1" dirty="0" smtClean="0">
                <a:latin typeface="Times New Roman" panose="02020603050405020304" pitchFamily="18" charset="0"/>
                <a:cs typeface="Times New Roman" panose="02020603050405020304" pitchFamily="18" charset="0"/>
              </a:rPr>
              <a:t> clip </a:t>
            </a:r>
            <a:r>
              <a:rPr lang="en-US" sz="2200" i="1" dirty="0" err="1" smtClean="0">
                <a:latin typeface="Times New Roman" panose="02020603050405020304" pitchFamily="18" charset="0"/>
                <a:cs typeface="Times New Roman" panose="02020603050405020304" pitchFamily="18" charset="0"/>
              </a:rPr>
              <a:t>quảng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cáo</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gắn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liền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với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những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nhân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vật</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nổi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tiếng</a:t>
            </a:r>
            <a:endParaRPr lang="en-US" sz="2200" i="1" dirty="0" smtClean="0">
              <a:latin typeface="Times New Roman" panose="02020603050405020304" pitchFamily="18" charset="0"/>
              <a:cs typeface="Times New Roman" panose="02020603050405020304" pitchFamily="18" charset="0"/>
            </a:endParaRPr>
          </a:p>
          <a:p>
            <a:pPr marL="474951" indent="-474951" algn="just">
              <a:buAutoNum type="alphaLcPeriod"/>
            </a:pPr>
            <a:r>
              <a:rPr lang="en-US" sz="2200" i="1" dirty="0" smtClean="0">
                <a:latin typeface="Times New Roman" panose="02020603050405020304" pitchFamily="18" charset="0"/>
                <a:cs typeface="Times New Roman" panose="02020603050405020304" pitchFamily="18" charset="0"/>
              </a:rPr>
              <a:t>Ngân </a:t>
            </a:r>
            <a:r>
              <a:rPr lang="en-US" sz="2200" i="1" dirty="0" err="1" smtClean="0">
                <a:latin typeface="Times New Roman" panose="02020603050405020304" pitchFamily="18" charset="0"/>
                <a:cs typeface="Times New Roman" panose="02020603050405020304" pitchFamily="18" charset="0"/>
              </a:rPr>
              <a:t>hàng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tiến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hành</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quan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hệ</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công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chúng</a:t>
            </a:r>
            <a:r>
              <a:rPr lang="en-US" sz="2200" i="1" dirty="0" smtClean="0">
                <a:latin typeface="Times New Roman" panose="02020603050405020304" pitchFamily="18" charset="0"/>
                <a:cs typeface="Times New Roman" panose="02020603050405020304" pitchFamily="18" charset="0"/>
              </a:rPr>
              <a:t> (PR) </a:t>
            </a:r>
            <a:r>
              <a:rPr lang="en-US" sz="2200" i="1" dirty="0" err="1" smtClean="0">
                <a:latin typeface="Times New Roman" panose="02020603050405020304" pitchFamily="18" charset="0"/>
                <a:cs typeface="Times New Roman" panose="02020603050405020304" pitchFamily="18" charset="0"/>
              </a:rPr>
              <a:t>bằng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việc</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tổ</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chức</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họp</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báo</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sản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phẩm</a:t>
            </a:r>
            <a:endParaRPr lang="en-US" sz="2200" i="1" dirty="0" smtClean="0">
              <a:latin typeface="Times New Roman" panose="02020603050405020304" pitchFamily="18" charset="0"/>
              <a:cs typeface="Times New Roman" panose="02020603050405020304" pitchFamily="18" charset="0"/>
            </a:endParaRPr>
          </a:p>
          <a:p>
            <a:pPr marL="474951" indent="-474951" algn="just">
              <a:buAutoNum type="alphaLcPeriod"/>
            </a:pPr>
            <a:r>
              <a:rPr lang="en-US" sz="2200" i="1" dirty="0" smtClean="0">
                <a:latin typeface="Times New Roman" panose="02020603050405020304" pitchFamily="18" charset="0"/>
                <a:cs typeface="Times New Roman" panose="02020603050405020304" pitchFamily="18" charset="0"/>
              </a:rPr>
              <a:t>Ngân </a:t>
            </a:r>
            <a:r>
              <a:rPr lang="en-US" sz="2200" i="1" dirty="0" err="1" smtClean="0">
                <a:latin typeface="Times New Roman" panose="02020603050405020304" pitchFamily="18" charset="0"/>
                <a:cs typeface="Times New Roman" panose="02020603050405020304" pitchFamily="18" charset="0"/>
              </a:rPr>
              <a:t>hàng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có</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thể</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tiến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hành</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tài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trợ</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cho</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câu</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lạc</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bộ</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người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cao</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tuổi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để</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khuếch</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trương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thương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hiệu</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của</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mình</a:t>
            </a:r>
            <a:endParaRPr lang="en-US" sz="2200" i="1" dirty="0" smtClean="0">
              <a:latin typeface="Times New Roman" panose="02020603050405020304" pitchFamily="18" charset="0"/>
              <a:cs typeface="Times New Roman" panose="02020603050405020304" pitchFamily="18" charset="0"/>
            </a:endParaRPr>
          </a:p>
          <a:p>
            <a:pPr marL="474951" indent="-474951" algn="just">
              <a:buAutoNum type="alphaLcPeriod"/>
            </a:pPr>
            <a:r>
              <a:rPr lang="en-US" sz="2200" i="1" dirty="0" smtClean="0">
                <a:latin typeface="Times New Roman" panose="02020603050405020304" pitchFamily="18" charset="0"/>
                <a:cs typeface="Times New Roman" panose="02020603050405020304" pitchFamily="18" charset="0"/>
              </a:rPr>
              <a:t>Ngân </a:t>
            </a:r>
            <a:r>
              <a:rPr lang="en-US" sz="2200" i="1" dirty="0" err="1" smtClean="0">
                <a:latin typeface="Times New Roman" panose="02020603050405020304" pitchFamily="18" charset="0"/>
                <a:cs typeface="Times New Roman" panose="02020603050405020304" pitchFamily="18" charset="0"/>
              </a:rPr>
              <a:t>hàng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có</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thể</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tổ</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chức</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các</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cuộc</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thi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vì</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cộng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đồng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ví</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dụ</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chạy</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bộ</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vì</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môi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trường</a:t>
            </a:r>
            <a:r>
              <a:rPr lang="en-US" sz="2200" i="1" dirty="0" smtClean="0">
                <a:latin typeface="Times New Roman" panose="02020603050405020304" pitchFamily="18" charset="0"/>
                <a:cs typeface="Times New Roman" panose="02020603050405020304" pitchFamily="18" charset="0"/>
              </a:rPr>
              <a:t>)</a:t>
            </a:r>
          </a:p>
          <a:p>
            <a:pPr marL="474951" indent="-474951" algn="just">
              <a:buAutoNum type="alphaLcPeriod"/>
            </a:pPr>
            <a:r>
              <a:rPr lang="en-US" sz="2200" i="1" dirty="0" smtClean="0">
                <a:latin typeface="Times New Roman" panose="02020603050405020304" pitchFamily="18" charset="0"/>
                <a:cs typeface="Times New Roman" panose="02020603050405020304" pitchFamily="18" charset="0"/>
              </a:rPr>
              <a:t>Ngân </a:t>
            </a:r>
            <a:r>
              <a:rPr lang="en-US" sz="2200" i="1" dirty="0" err="1" smtClean="0">
                <a:latin typeface="Times New Roman" panose="02020603050405020304" pitchFamily="18" charset="0"/>
                <a:cs typeface="Times New Roman" panose="02020603050405020304" pitchFamily="18" charset="0"/>
              </a:rPr>
              <a:t>hàng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tiến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hành</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trao</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thưởng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học</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bổng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cho</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sinh</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viên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các</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trường</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đại</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học</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trên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địa</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bàn</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hoạt</a:t>
            </a:r>
            <a:r>
              <a:rPr lang="en-US" sz="2200" i="1" dirty="0" smtClean="0">
                <a:latin typeface="Times New Roman" panose="02020603050405020304" pitchFamily="18" charset="0"/>
                <a:cs typeface="Times New Roman" panose="02020603050405020304" pitchFamily="18" charset="0"/>
              </a:rPr>
              <a:t> </a:t>
            </a:r>
            <a:r>
              <a:rPr lang="en-US" sz="2200" i="1" dirty="0" err="1" smtClean="0">
                <a:latin typeface="Times New Roman" panose="02020603050405020304" pitchFamily="18" charset="0"/>
                <a:cs typeface="Times New Roman" panose="02020603050405020304" pitchFamily="18" charset="0"/>
              </a:rPr>
              <a:t>động</a:t>
            </a:r>
            <a:endParaRPr lang="en-US" sz="2200" i="1" dirty="0" smtClean="0">
              <a:latin typeface="Times New Roman" panose="02020603050405020304" pitchFamily="18" charset="0"/>
              <a:cs typeface="Times New Roman" panose="02020603050405020304" pitchFamily="18" charset="0"/>
            </a:endParaRPr>
          </a:p>
          <a:p>
            <a:pPr>
              <a:buNone/>
            </a:pPr>
            <a:endParaRPr lang="en-US" sz="2200" b="1" i="1" u="sng" dirty="0">
              <a:latin typeface="Times New Roman" panose="02020603050405020304" pitchFamily="18" charset="0"/>
              <a:cs typeface="Times New Roman" panose="02020603050405020304" pitchFamily="18" charset="0"/>
            </a:endParaRPr>
          </a:p>
        </p:txBody>
      </p:sp>
      <p:sp>
        <p:nvSpPr>
          <p:cNvPr id="6" name="Title 1"/>
          <p:cNvSpPr>
            <a:spLocks noGrp="1"/>
          </p:cNvSpPr>
          <p:nvPr>
            <p:ph type="title"/>
          </p:nvPr>
        </p:nvSpPr>
        <p:spPr>
          <a:xfrm>
            <a:off x="2895600" y="228600"/>
            <a:ext cx="3505200" cy="838200"/>
          </a:xfrm>
        </p:spPr>
        <p:txBody>
          <a:bodyPr>
            <a:normAutofit fontScale="90000"/>
          </a:bodyPr>
          <a:lstStyle/>
          <a:p>
            <a:r>
              <a:rPr lang="en-US" sz="3600" b="1" dirty="0" err="1" smtClean="0">
                <a:latin typeface="Times New Roman" panose="02020603050405020304" pitchFamily="18" charset="0"/>
                <a:cs typeface="Times New Roman" panose="02020603050405020304" pitchFamily="18" charset="0"/>
              </a:rPr>
              <a:t>Bài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tập</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7939673"/>
      </p:ext>
    </p:extLst>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1827581"/>
            <a:ext cx="8610600" cy="3086742"/>
          </a:xfrm>
          <a:prstGeom prst="rect">
            <a:avLst/>
          </a:prstGeom>
        </p:spPr>
        <p:txBody>
          <a:bodyPr vert="horz" wrap="square" lIns="0" tIns="262890" rIns="0" bIns="0" rtlCol="0">
            <a:spAutoFit/>
          </a:bodyPr>
          <a:lstStyle/>
          <a:p>
            <a:pPr marL="12700">
              <a:lnSpc>
                <a:spcPct val="100000"/>
              </a:lnSpc>
              <a:spcBef>
                <a:spcPts val="2070"/>
              </a:spcBef>
            </a:pPr>
            <a:r>
              <a:rPr sz="3200" dirty="0">
                <a:latin typeface="Times New Roman"/>
                <a:cs typeface="Times New Roman"/>
              </a:rPr>
              <a:t>2 kiểu tổ chức bộ phận Marketing </a:t>
            </a:r>
            <a:r>
              <a:rPr sz="3200" dirty="0" err="1">
                <a:latin typeface="Times New Roman"/>
                <a:cs typeface="Times New Roman"/>
              </a:rPr>
              <a:t>ngân</a:t>
            </a:r>
            <a:r>
              <a:rPr sz="3200" spc="-125" dirty="0">
                <a:latin typeface="Times New Roman"/>
                <a:cs typeface="Times New Roman"/>
              </a:rPr>
              <a:t> </a:t>
            </a:r>
            <a:r>
              <a:rPr sz="3200" dirty="0">
                <a:latin typeface="Times New Roman"/>
                <a:cs typeface="Times New Roman"/>
              </a:rPr>
              <a:t>hàng:</a:t>
            </a:r>
          </a:p>
          <a:p>
            <a:pPr marL="355600" marR="5080" indent="-343535" algn="just">
              <a:lnSpc>
                <a:spcPct val="100000"/>
              </a:lnSpc>
              <a:spcBef>
                <a:spcPts val="1964"/>
              </a:spcBef>
              <a:buChar char="-"/>
              <a:tabLst>
                <a:tab pos="356235" algn="l"/>
              </a:tabLst>
            </a:pPr>
            <a:r>
              <a:rPr sz="3200" spc="-5" dirty="0">
                <a:latin typeface="Times New Roman"/>
                <a:cs typeface="Times New Roman"/>
              </a:rPr>
              <a:t>Kiểu tổ </a:t>
            </a:r>
            <a:r>
              <a:rPr sz="3200" dirty="0">
                <a:latin typeface="Times New Roman"/>
                <a:cs typeface="Times New Roman"/>
              </a:rPr>
              <a:t>chức </a:t>
            </a:r>
            <a:r>
              <a:rPr sz="3200" spc="-5" dirty="0">
                <a:latin typeface="Times New Roman"/>
                <a:cs typeface="Times New Roman"/>
              </a:rPr>
              <a:t>không thành lập </a:t>
            </a:r>
            <a:r>
              <a:rPr sz="3200" spc="-5" dirty="0" err="1">
                <a:latin typeface="Times New Roman"/>
                <a:cs typeface="Times New Roman"/>
              </a:rPr>
              <a:t>bô</a:t>
            </a:r>
            <a:r>
              <a:rPr sz="3200" spc="-5" dirty="0">
                <a:latin typeface="Times New Roman"/>
                <a:cs typeface="Times New Roman"/>
              </a:rPr>
              <a:t>̣ </a:t>
            </a:r>
            <a:r>
              <a:rPr sz="3200" dirty="0" err="1" smtClean="0">
                <a:latin typeface="Times New Roman"/>
                <a:cs typeface="Times New Roman"/>
              </a:rPr>
              <a:t>phận</a:t>
            </a:r>
            <a:r>
              <a:rPr lang="en-US" sz="3200" dirty="0">
                <a:latin typeface="Times New Roman"/>
                <a:cs typeface="Times New Roman"/>
              </a:rPr>
              <a:t> </a:t>
            </a:r>
            <a:r>
              <a:rPr sz="3200" dirty="0" smtClean="0">
                <a:latin typeface="Times New Roman"/>
                <a:cs typeface="Times New Roman"/>
              </a:rPr>
              <a:t>Marketing </a:t>
            </a:r>
            <a:r>
              <a:rPr sz="3200" spc="-5" dirty="0">
                <a:latin typeface="Times New Roman"/>
                <a:cs typeface="Times New Roman"/>
              </a:rPr>
              <a:t>trong </a:t>
            </a:r>
            <a:r>
              <a:rPr sz="3200" spc="5" dirty="0">
                <a:latin typeface="Times New Roman"/>
                <a:cs typeface="Times New Roman"/>
              </a:rPr>
              <a:t>mô </a:t>
            </a:r>
            <a:r>
              <a:rPr sz="3200" spc="-160" dirty="0">
                <a:latin typeface="Times New Roman"/>
                <a:cs typeface="Times New Roman"/>
              </a:rPr>
              <a:t>hình </a:t>
            </a:r>
            <a:r>
              <a:rPr sz="3200" spc="-5" dirty="0">
                <a:latin typeface="Times New Roman"/>
                <a:cs typeface="Times New Roman"/>
              </a:rPr>
              <a:t>tổ </a:t>
            </a:r>
            <a:r>
              <a:rPr sz="3200" dirty="0">
                <a:latin typeface="Times New Roman"/>
                <a:cs typeface="Times New Roman"/>
              </a:rPr>
              <a:t>chức của </a:t>
            </a:r>
            <a:r>
              <a:rPr sz="3200" dirty="0" err="1">
                <a:latin typeface="Times New Roman"/>
                <a:cs typeface="Times New Roman"/>
              </a:rPr>
              <a:t>ngân</a:t>
            </a:r>
            <a:r>
              <a:rPr sz="3200" dirty="0">
                <a:latin typeface="Times New Roman"/>
                <a:cs typeface="Times New Roman"/>
              </a:rPr>
              <a:t> </a:t>
            </a:r>
            <a:r>
              <a:rPr sz="3200" dirty="0" err="1" smtClean="0">
                <a:latin typeface="Times New Roman"/>
                <a:cs typeface="Times New Roman"/>
              </a:rPr>
              <a:t>hàng</a:t>
            </a:r>
            <a:endParaRPr lang="en-US" sz="3200" dirty="0" smtClean="0">
              <a:latin typeface="Times New Roman"/>
              <a:cs typeface="Times New Roman"/>
            </a:endParaRPr>
          </a:p>
          <a:p>
            <a:pPr marL="355600" marR="5080" indent="-343535" algn="just">
              <a:lnSpc>
                <a:spcPct val="100000"/>
              </a:lnSpc>
              <a:spcBef>
                <a:spcPts val="770"/>
              </a:spcBef>
              <a:buChar char="-"/>
              <a:tabLst>
                <a:tab pos="356235" algn="l"/>
              </a:tabLst>
            </a:pPr>
            <a:r>
              <a:rPr sz="3200" spc="-5" dirty="0" err="1" smtClean="0">
                <a:latin typeface="Times New Roman"/>
                <a:cs typeface="Times New Roman"/>
              </a:rPr>
              <a:t>Kiểu</a:t>
            </a:r>
            <a:r>
              <a:rPr sz="3200" spc="-5" dirty="0" smtClean="0">
                <a:latin typeface="Times New Roman"/>
                <a:cs typeface="Times New Roman"/>
              </a:rPr>
              <a:t> </a:t>
            </a:r>
            <a:r>
              <a:rPr sz="3200" spc="-5" dirty="0">
                <a:latin typeface="Times New Roman"/>
                <a:cs typeface="Times New Roman"/>
              </a:rPr>
              <a:t>tổ </a:t>
            </a:r>
            <a:r>
              <a:rPr sz="3200" dirty="0">
                <a:latin typeface="Times New Roman"/>
                <a:cs typeface="Times New Roman"/>
              </a:rPr>
              <a:t>chức </a:t>
            </a:r>
            <a:r>
              <a:rPr sz="3200" spc="-10" dirty="0">
                <a:latin typeface="Times New Roman"/>
                <a:cs typeface="Times New Roman"/>
              </a:rPr>
              <a:t>bộ </a:t>
            </a:r>
            <a:r>
              <a:rPr sz="3200" dirty="0">
                <a:latin typeface="Times New Roman"/>
                <a:cs typeface="Times New Roman"/>
              </a:rPr>
              <a:t>phận Marketing độc </a:t>
            </a:r>
            <a:r>
              <a:rPr sz="3200" spc="-5" dirty="0" err="1">
                <a:latin typeface="Times New Roman"/>
                <a:cs typeface="Times New Roman"/>
              </a:rPr>
              <a:t>lập</a:t>
            </a:r>
            <a:r>
              <a:rPr sz="3200" spc="-5" dirty="0">
                <a:latin typeface="Times New Roman"/>
                <a:cs typeface="Times New Roman"/>
              </a:rPr>
              <a:t> </a:t>
            </a:r>
            <a:r>
              <a:rPr sz="3200" dirty="0" err="1" smtClean="0">
                <a:latin typeface="Times New Roman"/>
                <a:cs typeface="Times New Roman"/>
              </a:rPr>
              <a:t>trong</a:t>
            </a:r>
            <a:r>
              <a:rPr sz="3200" dirty="0" smtClean="0">
                <a:latin typeface="Times New Roman"/>
                <a:cs typeface="Times New Roman"/>
              </a:rPr>
              <a:t> </a:t>
            </a:r>
            <a:r>
              <a:rPr sz="3200" spc="5" dirty="0">
                <a:latin typeface="Times New Roman"/>
                <a:cs typeface="Times New Roman"/>
              </a:rPr>
              <a:t>mô </a:t>
            </a:r>
            <a:r>
              <a:rPr sz="3200" dirty="0">
                <a:latin typeface="Times New Roman"/>
                <a:cs typeface="Times New Roman"/>
              </a:rPr>
              <a:t>hình tổ chức của </a:t>
            </a:r>
            <a:r>
              <a:rPr sz="3200" spc="5" dirty="0" err="1">
                <a:latin typeface="Times New Roman"/>
                <a:cs typeface="Times New Roman"/>
              </a:rPr>
              <a:t>ngân</a:t>
            </a:r>
            <a:r>
              <a:rPr sz="3200" spc="-135" dirty="0">
                <a:latin typeface="Times New Roman"/>
                <a:cs typeface="Times New Roman"/>
              </a:rPr>
              <a:t> </a:t>
            </a:r>
            <a:r>
              <a:rPr sz="3200" dirty="0">
                <a:latin typeface="Times New Roman"/>
                <a:cs typeface="Times New Roman"/>
              </a:rPr>
              <a:t>hàng</a:t>
            </a:r>
          </a:p>
        </p:txBody>
      </p:sp>
      <p:sp>
        <p:nvSpPr>
          <p:cNvPr id="3" name="object 3"/>
          <p:cNvSpPr txBox="1">
            <a:spLocks noGrp="1"/>
          </p:cNvSpPr>
          <p:nvPr>
            <p:ph type="title"/>
          </p:nvPr>
        </p:nvSpPr>
        <p:spPr>
          <a:xfrm>
            <a:off x="381000" y="352366"/>
            <a:ext cx="8001000" cy="997068"/>
          </a:xfrm>
          <a:prstGeom prst="rect">
            <a:avLst/>
          </a:prstGeom>
        </p:spPr>
        <p:txBody>
          <a:bodyPr vert="horz" wrap="square" lIns="0" tIns="12065" rIns="0" bIns="0" rtlCol="0">
            <a:spAutoFit/>
          </a:bodyPr>
          <a:lstStyle/>
          <a:p>
            <a:pPr marL="12700" marR="5080" indent="60960">
              <a:lnSpc>
                <a:spcPct val="100000"/>
              </a:lnSpc>
              <a:spcBef>
                <a:spcPts val="95"/>
              </a:spcBef>
            </a:pPr>
            <a:r>
              <a:rPr sz="3200" spc="-5" dirty="0">
                <a:latin typeface="Times New Roman" panose="02020603050405020304" pitchFamily="18" charset="0"/>
                <a:cs typeface="Times New Roman" panose="02020603050405020304" pitchFamily="18" charset="0"/>
              </a:rPr>
              <a:t>1.5 </a:t>
            </a:r>
            <a:r>
              <a:rPr sz="3200" spc="-10" dirty="0">
                <a:latin typeface="Times New Roman" panose="02020603050405020304" pitchFamily="18" charset="0"/>
                <a:cs typeface="Times New Roman" panose="02020603050405020304" pitchFamily="18" charset="0"/>
              </a:rPr>
              <a:t>Cơ </a:t>
            </a:r>
            <a:r>
              <a:rPr sz="3200" spc="-5" dirty="0">
                <a:latin typeface="Times New Roman" panose="02020603050405020304" pitchFamily="18" charset="0"/>
                <a:cs typeface="Times New Roman" panose="02020603050405020304" pitchFamily="18" charset="0"/>
              </a:rPr>
              <a:t>cấu tổ chức bộ phận  </a:t>
            </a:r>
            <a:r>
              <a:rPr sz="3200" dirty="0">
                <a:latin typeface="Times New Roman" panose="02020603050405020304" pitchFamily="18" charset="0"/>
                <a:cs typeface="Times New Roman" panose="02020603050405020304" pitchFamily="18" charset="0"/>
              </a:rPr>
              <a:t>Marketing trong </a:t>
            </a:r>
            <a:r>
              <a:rPr sz="3200" dirty="0" err="1">
                <a:latin typeface="Times New Roman" panose="02020603050405020304" pitchFamily="18" charset="0"/>
                <a:cs typeface="Times New Roman" panose="02020603050405020304" pitchFamily="18" charset="0"/>
              </a:rPr>
              <a:t>ngân</a:t>
            </a:r>
            <a:r>
              <a:rPr sz="3200" spc="-90" dirty="0">
                <a:latin typeface="Times New Roman" panose="02020603050405020304" pitchFamily="18" charset="0"/>
                <a:cs typeface="Times New Roman" panose="02020603050405020304" pitchFamily="18" charset="0"/>
              </a:rPr>
              <a:t> </a:t>
            </a:r>
            <a:r>
              <a:rPr sz="3200" spc="-5" dirty="0">
                <a:latin typeface="Times New Roman" panose="02020603050405020304" pitchFamily="18" charset="0"/>
                <a:cs typeface="Times New Roman" panose="02020603050405020304" pitchFamily="18" charset="0"/>
              </a:rPr>
              <a:t>hàng</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408316"/>
            <a:ext cx="7518606" cy="4807116"/>
          </a:xfrm>
          <a:prstGeom prst="rect">
            <a:avLst/>
          </a:prstGeom>
          <a:blipFill>
            <a:blip r:embed="rId2" cstate="print"/>
            <a:stretch>
              <a:fillRect/>
            </a:stretch>
          </a:blipFill>
        </p:spPr>
        <p:txBody>
          <a:bodyPr wrap="square" lIns="0" tIns="0" rIns="0" bIns="0" rtlCol="0"/>
          <a:lstStyle/>
          <a:p>
            <a:endParaRPr sz="1539"/>
          </a:p>
        </p:txBody>
      </p:sp>
      <p:sp>
        <p:nvSpPr>
          <p:cNvPr id="15" name="object 15"/>
          <p:cNvSpPr txBox="1"/>
          <p:nvPr/>
        </p:nvSpPr>
        <p:spPr>
          <a:xfrm>
            <a:off x="990600" y="1966256"/>
            <a:ext cx="6781800" cy="3596344"/>
          </a:xfrm>
          <a:prstGeom prst="rect">
            <a:avLst/>
          </a:prstGeom>
        </p:spPr>
        <p:txBody>
          <a:bodyPr vert="horz" wrap="square" lIns="0" tIns="102083" rIns="0" bIns="0" rtlCol="0">
            <a:spAutoFit/>
          </a:bodyPr>
          <a:lstStyle/>
          <a:p>
            <a:pPr marL="305160" indent="-294843">
              <a:spcBef>
                <a:spcPts val="804"/>
              </a:spcBef>
              <a:buChar char="•"/>
              <a:tabLst>
                <a:tab pos="305160" algn="l"/>
                <a:tab pos="305703" algn="l"/>
              </a:tabLst>
            </a:pPr>
            <a:r>
              <a:rPr sz="2400" dirty="0">
                <a:latin typeface="Times New Roman" panose="02020603050405020304" pitchFamily="18" charset="0"/>
                <a:cs typeface="Times New Roman" panose="02020603050405020304" pitchFamily="18" charset="0"/>
              </a:rPr>
              <a:t>Marketing là gì và marketing </a:t>
            </a:r>
            <a:r>
              <a:rPr sz="2400" spc="-4" dirty="0" err="1">
                <a:latin typeface="Times New Roman" panose="02020603050405020304" pitchFamily="18" charset="0"/>
                <a:cs typeface="Times New Roman" panose="02020603050405020304" pitchFamily="18" charset="0"/>
              </a:rPr>
              <a:t>ngân</a:t>
            </a:r>
            <a:r>
              <a:rPr sz="2400" spc="-4" dirty="0">
                <a:latin typeface="Times New Roman" panose="02020603050405020304" pitchFamily="18" charset="0"/>
                <a:cs typeface="Times New Roman" panose="02020603050405020304" pitchFamily="18" charset="0"/>
              </a:rPr>
              <a:t> hàng </a:t>
            </a:r>
            <a:r>
              <a:rPr sz="2400" dirty="0">
                <a:latin typeface="Times New Roman" panose="02020603050405020304" pitchFamily="18" charset="0"/>
                <a:cs typeface="Times New Roman" panose="02020603050405020304" pitchFamily="18" charset="0"/>
              </a:rPr>
              <a:t>là</a:t>
            </a:r>
            <a:r>
              <a:rPr sz="2400" spc="-9"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gì?</a:t>
            </a:r>
          </a:p>
          <a:p>
            <a:pPr marL="305160" indent="-294843">
              <a:spcBef>
                <a:spcPts val="718"/>
              </a:spcBef>
              <a:buChar char="•"/>
              <a:tabLst>
                <a:tab pos="305160" algn="l"/>
                <a:tab pos="305703" algn="l"/>
              </a:tabLst>
            </a:pPr>
            <a:r>
              <a:rPr sz="2400" spc="-4" dirty="0">
                <a:latin typeface="Times New Roman" panose="02020603050405020304" pitchFamily="18" charset="0"/>
                <a:cs typeface="Times New Roman" panose="02020603050405020304" pitchFamily="18" charset="0"/>
              </a:rPr>
              <a:t>Sự cần thiết của </a:t>
            </a:r>
            <a:r>
              <a:rPr sz="2400" dirty="0">
                <a:latin typeface="Times New Roman" panose="02020603050405020304" pitchFamily="18" charset="0"/>
                <a:cs typeface="Times New Roman" panose="02020603050405020304" pitchFamily="18" charset="0"/>
              </a:rPr>
              <a:t>marketing </a:t>
            </a:r>
            <a:r>
              <a:rPr sz="2400" spc="-4" dirty="0">
                <a:latin typeface="Times New Roman" panose="02020603050405020304" pitchFamily="18" charset="0"/>
                <a:cs typeface="Times New Roman" panose="02020603050405020304" pitchFamily="18" charset="0"/>
              </a:rPr>
              <a:t>trong </a:t>
            </a:r>
            <a:r>
              <a:rPr sz="2400" spc="-4" dirty="0" err="1">
                <a:latin typeface="Times New Roman" panose="02020603050405020304" pitchFamily="18" charset="0"/>
                <a:cs typeface="Times New Roman" panose="02020603050405020304" pitchFamily="18" charset="0"/>
              </a:rPr>
              <a:t>ngân</a:t>
            </a:r>
            <a:r>
              <a:rPr sz="2400" spc="-4"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hàng:</a:t>
            </a:r>
          </a:p>
          <a:p>
            <a:pPr marL="646156" lvl="1" indent="-244888">
              <a:spcBef>
                <a:spcPts val="718"/>
              </a:spcBef>
              <a:buFont typeface="Wingdings"/>
              <a:buChar char=""/>
              <a:tabLst>
                <a:tab pos="646156" algn="l"/>
              </a:tabLst>
            </a:pPr>
            <a:r>
              <a:rPr sz="2400" spc="-4" dirty="0">
                <a:latin typeface="Times New Roman" panose="02020603050405020304" pitchFamily="18" charset="0"/>
                <a:cs typeface="Times New Roman" panose="02020603050405020304" pitchFamily="18" charset="0"/>
              </a:rPr>
              <a:t>Khái niệm </a:t>
            </a:r>
            <a:r>
              <a:rPr sz="2400" dirty="0">
                <a:latin typeface="Times New Roman" panose="02020603050405020304" pitchFamily="18" charset="0"/>
                <a:cs typeface="Times New Roman" panose="02020603050405020304" pitchFamily="18" charset="0"/>
              </a:rPr>
              <a:t>marketing </a:t>
            </a:r>
            <a:r>
              <a:rPr sz="2400" dirty="0" err="1">
                <a:latin typeface="Times New Roman" panose="02020603050405020304" pitchFamily="18" charset="0"/>
                <a:cs typeface="Times New Roman" panose="02020603050405020304" pitchFamily="18" charset="0"/>
              </a:rPr>
              <a:t>ngân</a:t>
            </a:r>
            <a:r>
              <a:rPr sz="2400" spc="4"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hàng;</a:t>
            </a:r>
          </a:p>
          <a:p>
            <a:pPr marL="646156" lvl="1" indent="-244888">
              <a:spcBef>
                <a:spcPts val="718"/>
              </a:spcBef>
              <a:buFont typeface="Wingdings"/>
              <a:buChar char=""/>
              <a:tabLst>
                <a:tab pos="646156" algn="l"/>
              </a:tabLst>
            </a:pPr>
            <a:r>
              <a:rPr sz="2400" dirty="0">
                <a:latin typeface="Times New Roman" panose="02020603050405020304" pitchFamily="18" charset="0"/>
                <a:cs typeface="Times New Roman" panose="02020603050405020304" pitchFamily="18" charset="0"/>
              </a:rPr>
              <a:t>Vai </a:t>
            </a:r>
            <a:r>
              <a:rPr sz="2400" spc="-4" dirty="0">
                <a:latin typeface="Times New Roman" panose="02020603050405020304" pitchFamily="18" charset="0"/>
                <a:cs typeface="Times New Roman" panose="02020603050405020304" pitchFamily="18" charset="0"/>
              </a:rPr>
              <a:t>trò của marketing đối với </a:t>
            </a:r>
            <a:r>
              <a:rPr sz="2400" spc="-4" dirty="0" err="1">
                <a:latin typeface="Times New Roman" panose="02020603050405020304" pitchFamily="18" charset="0"/>
                <a:cs typeface="Times New Roman" panose="02020603050405020304" pitchFamily="18" charset="0"/>
              </a:rPr>
              <a:t>ngân</a:t>
            </a:r>
            <a:r>
              <a:rPr sz="2400" spc="21" dirty="0">
                <a:latin typeface="Times New Roman" panose="02020603050405020304" pitchFamily="18" charset="0"/>
                <a:cs typeface="Times New Roman" panose="02020603050405020304" pitchFamily="18" charset="0"/>
              </a:rPr>
              <a:t> </a:t>
            </a:r>
            <a:r>
              <a:rPr sz="2400" spc="-4" dirty="0">
                <a:latin typeface="Times New Roman" panose="02020603050405020304" pitchFamily="18" charset="0"/>
                <a:cs typeface="Times New Roman" panose="02020603050405020304" pitchFamily="18" charset="0"/>
              </a:rPr>
              <a:t>hàng;</a:t>
            </a:r>
            <a:endParaRPr sz="2400" dirty="0">
              <a:latin typeface="Times New Roman" panose="02020603050405020304" pitchFamily="18" charset="0"/>
              <a:cs typeface="Times New Roman" panose="02020603050405020304" pitchFamily="18" charset="0"/>
            </a:endParaRPr>
          </a:p>
          <a:p>
            <a:pPr marL="646156" lvl="1" indent="-244345">
              <a:spcBef>
                <a:spcPts val="718"/>
              </a:spcBef>
              <a:buFont typeface="Wingdings"/>
              <a:buChar char=""/>
              <a:tabLst>
                <a:tab pos="646156" algn="l"/>
              </a:tabLst>
            </a:pPr>
            <a:r>
              <a:rPr sz="2400" spc="-4" dirty="0">
                <a:latin typeface="Times New Roman" panose="02020603050405020304" pitchFamily="18" charset="0"/>
                <a:cs typeface="Times New Roman" panose="02020603050405020304" pitchFamily="18" charset="0"/>
              </a:rPr>
              <a:t>Chức năng của bộphận </a:t>
            </a:r>
            <a:r>
              <a:rPr sz="2400" dirty="0">
                <a:latin typeface="Times New Roman" panose="02020603050405020304" pitchFamily="18" charset="0"/>
                <a:cs typeface="Times New Roman" panose="02020603050405020304" pitchFamily="18" charset="0"/>
              </a:rPr>
              <a:t>marketing </a:t>
            </a:r>
            <a:r>
              <a:rPr sz="2400" dirty="0" err="1">
                <a:latin typeface="Times New Roman" panose="02020603050405020304" pitchFamily="18" charset="0"/>
                <a:cs typeface="Times New Roman" panose="02020603050405020304" pitchFamily="18" charset="0"/>
              </a:rPr>
              <a:t>ngân</a:t>
            </a:r>
            <a:r>
              <a:rPr sz="2400" spc="4"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hàng;</a:t>
            </a:r>
          </a:p>
          <a:p>
            <a:pPr marL="645613" lvl="1" indent="-244888">
              <a:spcBef>
                <a:spcPts val="718"/>
              </a:spcBef>
              <a:buFont typeface="Wingdings"/>
              <a:buChar char=""/>
              <a:tabLst>
                <a:tab pos="646156" algn="l"/>
              </a:tabLst>
            </a:pPr>
            <a:r>
              <a:rPr sz="2400" dirty="0">
                <a:latin typeface="Times New Roman" panose="02020603050405020304" pitchFamily="18" charset="0"/>
                <a:cs typeface="Times New Roman" panose="02020603050405020304" pitchFamily="18" charset="0"/>
              </a:rPr>
              <a:t>Quá </a:t>
            </a:r>
            <a:r>
              <a:rPr sz="2400" spc="-4" dirty="0">
                <a:latin typeface="Times New Roman" panose="02020603050405020304" pitchFamily="18" charset="0"/>
                <a:cs typeface="Times New Roman" panose="02020603050405020304" pitchFamily="18" charset="0"/>
              </a:rPr>
              <a:t>trình ứng dụng </a:t>
            </a:r>
            <a:r>
              <a:rPr sz="2400" dirty="0">
                <a:latin typeface="Times New Roman" panose="02020603050405020304" pitchFamily="18" charset="0"/>
                <a:cs typeface="Times New Roman" panose="02020603050405020304" pitchFamily="18" charset="0"/>
              </a:rPr>
              <a:t>marketing </a:t>
            </a:r>
            <a:r>
              <a:rPr sz="2400" spc="-4" dirty="0">
                <a:latin typeface="Times New Roman" panose="02020603050405020304" pitchFamily="18" charset="0"/>
                <a:cs typeface="Times New Roman" panose="02020603050405020304" pitchFamily="18" charset="0"/>
              </a:rPr>
              <a:t>trong lĩnh vực </a:t>
            </a:r>
            <a:r>
              <a:rPr sz="2400" spc="-4" dirty="0" err="1">
                <a:latin typeface="Times New Roman" panose="02020603050405020304" pitchFamily="18" charset="0"/>
                <a:cs typeface="Times New Roman" panose="02020603050405020304" pitchFamily="18" charset="0"/>
              </a:rPr>
              <a:t>ngân</a:t>
            </a:r>
            <a:r>
              <a:rPr sz="2400" dirty="0">
                <a:latin typeface="Times New Roman" panose="02020603050405020304" pitchFamily="18" charset="0"/>
                <a:cs typeface="Times New Roman" panose="02020603050405020304" pitchFamily="18" charset="0"/>
              </a:rPr>
              <a:t> </a:t>
            </a:r>
            <a:r>
              <a:rPr sz="2400" spc="-4" dirty="0">
                <a:latin typeface="Times New Roman" panose="02020603050405020304" pitchFamily="18" charset="0"/>
                <a:cs typeface="Times New Roman" panose="02020603050405020304" pitchFamily="18" charset="0"/>
              </a:rPr>
              <a:t>hàng.</a:t>
            </a:r>
            <a:endParaRPr sz="2400" dirty="0">
              <a:latin typeface="Times New Roman" panose="02020603050405020304" pitchFamily="18" charset="0"/>
              <a:cs typeface="Times New Roman" panose="02020603050405020304" pitchFamily="18" charset="0"/>
            </a:endParaRPr>
          </a:p>
          <a:p>
            <a:pPr marL="305160" indent="-294843">
              <a:spcBef>
                <a:spcPts val="718"/>
              </a:spcBef>
              <a:buChar char="•"/>
              <a:tabLst>
                <a:tab pos="305160" algn="l"/>
                <a:tab pos="305703" algn="l"/>
              </a:tabLst>
            </a:pPr>
            <a:r>
              <a:rPr sz="2400" spc="-4" dirty="0">
                <a:latin typeface="Times New Roman" panose="02020603050405020304" pitchFamily="18" charset="0"/>
                <a:cs typeface="Times New Roman" panose="02020603050405020304" pitchFamily="18" charset="0"/>
              </a:rPr>
              <a:t>Những </a:t>
            </a:r>
            <a:r>
              <a:rPr sz="2400" dirty="0">
                <a:latin typeface="Times New Roman" panose="02020603050405020304" pitchFamily="18" charset="0"/>
                <a:cs typeface="Times New Roman" panose="02020603050405020304" pitchFamily="18" charset="0"/>
              </a:rPr>
              <a:t>đặc điểm </a:t>
            </a:r>
            <a:r>
              <a:rPr sz="2400" spc="-4" dirty="0">
                <a:latin typeface="Times New Roman" panose="02020603050405020304" pitchFamily="18" charset="0"/>
                <a:cs typeface="Times New Roman" panose="02020603050405020304" pitchFamily="18" charset="0"/>
              </a:rPr>
              <a:t>của </a:t>
            </a:r>
            <a:r>
              <a:rPr sz="2400" dirty="0">
                <a:latin typeface="Times New Roman" panose="02020603050405020304" pitchFamily="18" charset="0"/>
                <a:cs typeface="Times New Roman" panose="02020603050405020304" pitchFamily="18" charset="0"/>
              </a:rPr>
              <a:t>marketing </a:t>
            </a:r>
            <a:r>
              <a:rPr sz="2400" dirty="0" err="1">
                <a:latin typeface="Times New Roman" panose="02020603050405020304" pitchFamily="18" charset="0"/>
                <a:cs typeface="Times New Roman" panose="02020603050405020304" pitchFamily="18" charset="0"/>
              </a:rPr>
              <a:t>ngân</a:t>
            </a:r>
            <a:r>
              <a:rPr sz="2400" spc="-17"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hàng.</a:t>
            </a:r>
          </a:p>
        </p:txBody>
      </p:sp>
      <p:sp>
        <p:nvSpPr>
          <p:cNvPr id="16" name="object 16"/>
          <p:cNvSpPr txBox="1">
            <a:spLocks noGrp="1"/>
          </p:cNvSpPr>
          <p:nvPr>
            <p:ph type="title"/>
          </p:nvPr>
        </p:nvSpPr>
        <p:spPr>
          <a:xfrm>
            <a:off x="730548" y="419555"/>
            <a:ext cx="5441652" cy="564416"/>
          </a:xfrm>
          <a:prstGeom prst="rect">
            <a:avLst/>
          </a:prstGeom>
        </p:spPr>
        <p:txBody>
          <a:bodyPr vert="horz" wrap="square" lIns="0" tIns="10317" rIns="0" bIns="0" rtlCol="0" anchor="ctr">
            <a:spAutoFit/>
          </a:bodyPr>
          <a:lstStyle/>
          <a:p>
            <a:pPr marL="10860">
              <a:lnSpc>
                <a:spcPct val="100000"/>
              </a:lnSpc>
              <a:spcBef>
                <a:spcPts val="81"/>
              </a:spcBef>
            </a:pPr>
            <a:r>
              <a:rPr sz="3600" spc="-4" dirty="0">
                <a:latin typeface="Times New Roman" panose="02020603050405020304" pitchFamily="18" charset="0"/>
                <a:cs typeface="Times New Roman" panose="02020603050405020304" pitchFamily="18" charset="0"/>
              </a:rPr>
              <a:t>TÓM </a:t>
            </a:r>
            <a:r>
              <a:rPr sz="3600" dirty="0">
                <a:latin typeface="Times New Roman" panose="02020603050405020304" pitchFamily="18" charset="0"/>
                <a:cs typeface="Times New Roman" panose="02020603050405020304" pitchFamily="18" charset="0"/>
              </a:rPr>
              <a:t>LƯỢC </a:t>
            </a:r>
            <a:r>
              <a:rPr sz="3600" spc="-4" dirty="0">
                <a:latin typeface="Times New Roman" panose="02020603050405020304" pitchFamily="18" charset="0"/>
                <a:cs typeface="Times New Roman" panose="02020603050405020304" pitchFamily="18" charset="0"/>
              </a:rPr>
              <a:t>CUỐI</a:t>
            </a:r>
            <a:r>
              <a:rPr sz="3600" spc="-51" dirty="0">
                <a:latin typeface="Times New Roman" panose="02020603050405020304" pitchFamily="18" charset="0"/>
                <a:cs typeface="Times New Roman" panose="02020603050405020304" pitchFamily="18" charset="0"/>
              </a:rPr>
              <a:t> </a:t>
            </a:r>
            <a:r>
              <a:rPr sz="3600" spc="-4" dirty="0">
                <a:latin typeface="Times New Roman" panose="02020603050405020304" pitchFamily="18" charset="0"/>
                <a:cs typeface="Times New Roman" panose="02020603050405020304" pitchFamily="18" charset="0"/>
              </a:rPr>
              <a:t>BÀI</a:t>
            </a:r>
          </a:p>
        </p:txBody>
      </p:sp>
    </p:spTree>
    <p:extLst>
      <p:ext uri="{BB962C8B-B14F-4D97-AF65-F5344CB8AC3E}">
        <p14:creationId xmlns:p14="http://schemas.microsoft.com/office/powerpoint/2010/main" val="17026549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914400"/>
            <a:ext cx="8229600" cy="5743305"/>
          </a:xfrm>
          <a:prstGeom prst="rect">
            <a:avLst/>
          </a:prstGeom>
        </p:spPr>
        <p:txBody>
          <a:bodyPr vert="horz" wrap="square" lIns="0" tIns="10860" rIns="0" bIns="0" rtlCol="0">
            <a:spAutoFit/>
          </a:bodyPr>
          <a:lstStyle/>
          <a:p>
            <a:pPr marL="305160" marR="4887" indent="-294843" algn="just">
              <a:lnSpc>
                <a:spcPct val="150000"/>
              </a:lnSpc>
              <a:spcBef>
                <a:spcPts val="86"/>
              </a:spcBef>
              <a:buAutoNum type="arabicPeriod"/>
              <a:tabLst>
                <a:tab pos="305703" algn="l"/>
              </a:tabLst>
            </a:pPr>
            <a:r>
              <a:rPr sz="2400" spc="-4" dirty="0">
                <a:latin typeface="Times New Roman" panose="02020603050405020304" pitchFamily="18" charset="0"/>
                <a:cs typeface="Times New Roman" panose="02020603050405020304" pitchFamily="18" charset="0"/>
              </a:rPr>
              <a:t>Từ khái niệm, </a:t>
            </a:r>
            <a:r>
              <a:rPr sz="2400" dirty="0">
                <a:latin typeface="Times New Roman" panose="02020603050405020304" pitchFamily="18" charset="0"/>
                <a:cs typeface="Times New Roman" panose="02020603050405020304" pitchFamily="18" charset="0"/>
              </a:rPr>
              <a:t>hãy </a:t>
            </a:r>
            <a:r>
              <a:rPr sz="2400" spc="-4" dirty="0">
                <a:latin typeface="Times New Roman" panose="02020603050405020304" pitchFamily="18" charset="0"/>
                <a:cs typeface="Times New Roman" panose="02020603050405020304" pitchFamily="18" charset="0"/>
              </a:rPr>
              <a:t>chỉ rõ </a:t>
            </a:r>
            <a:r>
              <a:rPr sz="2400" spc="-9" dirty="0">
                <a:latin typeface="Times New Roman" panose="02020603050405020304" pitchFamily="18" charset="0"/>
                <a:cs typeface="Times New Roman" panose="02020603050405020304" pitchFamily="18" charset="0"/>
              </a:rPr>
              <a:t>những </a:t>
            </a:r>
            <a:r>
              <a:rPr sz="2400" spc="-4" dirty="0">
                <a:latin typeface="Times New Roman" panose="02020603050405020304" pitchFamily="18" charset="0"/>
                <a:cs typeface="Times New Roman" panose="02020603050405020304" pitchFamily="18" charset="0"/>
              </a:rPr>
              <a:t>vấn đề thuộc về </a:t>
            </a:r>
            <a:r>
              <a:rPr sz="2400" dirty="0">
                <a:latin typeface="Times New Roman" panose="02020603050405020304" pitchFamily="18" charset="0"/>
                <a:cs typeface="Times New Roman" panose="02020603050405020304" pitchFamily="18" charset="0"/>
              </a:rPr>
              <a:t>bản </a:t>
            </a:r>
            <a:r>
              <a:rPr sz="2400" spc="-4" dirty="0">
                <a:latin typeface="Times New Roman" panose="02020603050405020304" pitchFamily="18" charset="0"/>
                <a:cs typeface="Times New Roman" panose="02020603050405020304" pitchFamily="18" charset="0"/>
              </a:rPr>
              <a:t>chất </a:t>
            </a:r>
            <a:r>
              <a:rPr sz="2400" dirty="0">
                <a:latin typeface="Times New Roman" panose="02020603050405020304" pitchFamily="18" charset="0"/>
                <a:cs typeface="Times New Roman" panose="02020603050405020304" pitchFamily="18" charset="0"/>
              </a:rPr>
              <a:t>và nội </a:t>
            </a:r>
            <a:r>
              <a:rPr sz="2400" spc="-4" dirty="0">
                <a:latin typeface="Times New Roman" panose="02020603050405020304" pitchFamily="18" charset="0"/>
                <a:cs typeface="Times New Roman" panose="02020603050405020304" pitchFamily="18" charset="0"/>
              </a:rPr>
              <a:t>dung của Marketing  </a:t>
            </a:r>
            <a:r>
              <a:rPr sz="2400" dirty="0" err="1">
                <a:latin typeface="Times New Roman" panose="02020603050405020304" pitchFamily="18" charset="0"/>
                <a:cs typeface="Times New Roman" panose="02020603050405020304" pitchFamily="18" charset="0"/>
              </a:rPr>
              <a:t>ngân</a:t>
            </a:r>
            <a:r>
              <a:rPr sz="2400" spc="-4"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hàng.</a:t>
            </a:r>
          </a:p>
          <a:p>
            <a:pPr marL="305160" marR="4344" indent="-294843" algn="just">
              <a:lnSpc>
                <a:spcPct val="150000"/>
              </a:lnSpc>
              <a:spcBef>
                <a:spcPts val="428"/>
              </a:spcBef>
              <a:buAutoNum type="arabicPeriod"/>
              <a:tabLst>
                <a:tab pos="305703" algn="l"/>
              </a:tabLst>
            </a:pPr>
            <a:r>
              <a:rPr sz="2400" dirty="0">
                <a:latin typeface="Times New Roman" panose="02020603050405020304" pitchFamily="18" charset="0"/>
                <a:cs typeface="Times New Roman" panose="02020603050405020304" pitchFamily="18" charset="0"/>
              </a:rPr>
              <a:t>Marketing </a:t>
            </a:r>
            <a:r>
              <a:rPr sz="2400" spc="-4" dirty="0" err="1">
                <a:latin typeface="Times New Roman" panose="02020603050405020304" pitchFamily="18" charset="0"/>
                <a:cs typeface="Times New Roman" panose="02020603050405020304" pitchFamily="18" charset="0"/>
              </a:rPr>
              <a:t>ngân</a:t>
            </a:r>
            <a:r>
              <a:rPr sz="2400" spc="-4" dirty="0">
                <a:latin typeface="Times New Roman" panose="02020603050405020304" pitchFamily="18" charset="0"/>
                <a:cs typeface="Times New Roman" panose="02020603050405020304" pitchFamily="18" charset="0"/>
              </a:rPr>
              <a:t> hàng có </a:t>
            </a:r>
            <a:r>
              <a:rPr sz="2400" spc="-9" dirty="0">
                <a:latin typeface="Times New Roman" panose="02020603050405020304" pitchFamily="18" charset="0"/>
                <a:cs typeface="Times New Roman" panose="02020603050405020304" pitchFamily="18" charset="0"/>
              </a:rPr>
              <a:t>những </a:t>
            </a:r>
            <a:r>
              <a:rPr sz="2400" dirty="0">
                <a:latin typeface="Times New Roman" panose="02020603050405020304" pitchFamily="18" charset="0"/>
                <a:cs typeface="Times New Roman" panose="02020603050405020304" pitchFamily="18" charset="0"/>
              </a:rPr>
              <a:t>đặc điểm </a:t>
            </a:r>
            <a:r>
              <a:rPr sz="2400" spc="-4" dirty="0">
                <a:latin typeface="Times New Roman" panose="02020603050405020304" pitchFamily="18" charset="0"/>
                <a:cs typeface="Times New Roman" panose="02020603050405020304" pitchFamily="18" charset="0"/>
              </a:rPr>
              <a:t>nào? Việc nghiên cứu </a:t>
            </a:r>
            <a:r>
              <a:rPr sz="2400" spc="-9" dirty="0">
                <a:latin typeface="Times New Roman" panose="02020603050405020304" pitchFamily="18" charset="0"/>
                <a:cs typeface="Times New Roman" panose="02020603050405020304" pitchFamily="18" charset="0"/>
              </a:rPr>
              <a:t>những </a:t>
            </a:r>
            <a:r>
              <a:rPr sz="2400" dirty="0">
                <a:latin typeface="Times New Roman" panose="02020603050405020304" pitchFamily="18" charset="0"/>
                <a:cs typeface="Times New Roman" panose="02020603050405020304" pitchFamily="18" charset="0"/>
              </a:rPr>
              <a:t>đặc điểm  </a:t>
            </a:r>
            <a:r>
              <a:rPr sz="2400" spc="-4" dirty="0">
                <a:latin typeface="Times New Roman" panose="02020603050405020304" pitchFamily="18" charset="0"/>
                <a:cs typeface="Times New Roman" panose="02020603050405020304" pitchFamily="18" charset="0"/>
              </a:rPr>
              <a:t>riêng của marketing </a:t>
            </a:r>
            <a:r>
              <a:rPr sz="2400" dirty="0" err="1">
                <a:latin typeface="Times New Roman" panose="02020603050405020304" pitchFamily="18" charset="0"/>
                <a:cs typeface="Times New Roman" panose="02020603050405020304" pitchFamily="18" charset="0"/>
              </a:rPr>
              <a:t>ngân</a:t>
            </a:r>
            <a:r>
              <a:rPr sz="2400" dirty="0">
                <a:latin typeface="Times New Roman" panose="02020603050405020304" pitchFamily="18" charset="0"/>
                <a:cs typeface="Times New Roman" panose="02020603050405020304" pitchFamily="18" charset="0"/>
              </a:rPr>
              <a:t> hàng </a:t>
            </a:r>
            <a:r>
              <a:rPr sz="2400" spc="-4" dirty="0">
                <a:latin typeface="Times New Roman" panose="02020603050405020304" pitchFamily="18" charset="0"/>
                <a:cs typeface="Times New Roman" panose="02020603050405020304" pitchFamily="18" charset="0"/>
              </a:rPr>
              <a:t>có </a:t>
            </a:r>
            <a:r>
              <a:rPr sz="2400" dirty="0">
                <a:latin typeface="Times New Roman" panose="02020603050405020304" pitchFamily="18" charset="0"/>
                <a:cs typeface="Times New Roman" panose="02020603050405020304" pitchFamily="18" charset="0"/>
              </a:rPr>
              <a:t>ý </a:t>
            </a:r>
            <a:r>
              <a:rPr sz="2400" spc="-4" dirty="0">
                <a:latin typeface="Times New Roman" panose="02020603050405020304" pitchFamily="18" charset="0"/>
                <a:cs typeface="Times New Roman" panose="02020603050405020304" pitchFamily="18" charset="0"/>
              </a:rPr>
              <a:t>nghĩa như thế nào đối với việc marketing </a:t>
            </a:r>
            <a:r>
              <a:rPr sz="2400" spc="-4" dirty="0" err="1">
                <a:latin typeface="Times New Roman" panose="02020603050405020304" pitchFamily="18" charset="0"/>
                <a:cs typeface="Times New Roman" panose="02020603050405020304" pitchFamily="18" charset="0"/>
              </a:rPr>
              <a:t>tại</a:t>
            </a:r>
            <a:r>
              <a:rPr sz="2400" spc="-4" dirty="0">
                <a:latin typeface="Times New Roman" panose="02020603050405020304" pitchFamily="18" charset="0"/>
                <a:cs typeface="Times New Roman" panose="02020603050405020304" pitchFamily="18" charset="0"/>
              </a:rPr>
              <a:t> </a:t>
            </a:r>
            <a:r>
              <a:rPr sz="2400" dirty="0" err="1" smtClean="0">
                <a:latin typeface="Times New Roman" panose="02020603050405020304" pitchFamily="18" charset="0"/>
                <a:cs typeface="Times New Roman" panose="02020603050405020304" pitchFamily="18" charset="0"/>
              </a:rPr>
              <a:t>một</a:t>
            </a:r>
            <a:r>
              <a:rPr sz="2400" dirty="0" smtClean="0">
                <a:latin typeface="Times New Roman" panose="02020603050405020304" pitchFamily="18" charset="0"/>
                <a:cs typeface="Times New Roman" panose="02020603050405020304" pitchFamily="18" charset="0"/>
              </a:rPr>
              <a:t> </a:t>
            </a:r>
            <a:r>
              <a:rPr sz="2400" spc="-4" dirty="0" err="1">
                <a:latin typeface="Times New Roman" panose="02020603050405020304" pitchFamily="18" charset="0"/>
                <a:cs typeface="Times New Roman" panose="02020603050405020304" pitchFamily="18" charset="0"/>
              </a:rPr>
              <a:t>ngân</a:t>
            </a:r>
            <a:r>
              <a:rPr sz="2400" spc="-4" dirty="0">
                <a:latin typeface="Times New Roman" panose="02020603050405020304" pitchFamily="18" charset="0"/>
                <a:cs typeface="Times New Roman" panose="02020603050405020304" pitchFamily="18" charset="0"/>
              </a:rPr>
              <a:t> hàng thương</a:t>
            </a:r>
            <a:r>
              <a:rPr sz="2400" dirty="0">
                <a:latin typeface="Times New Roman" panose="02020603050405020304" pitchFamily="18" charset="0"/>
                <a:cs typeface="Times New Roman" panose="02020603050405020304" pitchFamily="18" charset="0"/>
              </a:rPr>
              <a:t> mại?</a:t>
            </a:r>
          </a:p>
          <a:p>
            <a:pPr marL="305160" marR="4344" indent="-294843" algn="just">
              <a:lnSpc>
                <a:spcPct val="150000"/>
              </a:lnSpc>
              <a:spcBef>
                <a:spcPts val="428"/>
              </a:spcBef>
              <a:buAutoNum type="arabicPeriod"/>
              <a:tabLst>
                <a:tab pos="305703" algn="l"/>
              </a:tabLst>
            </a:pPr>
            <a:r>
              <a:rPr sz="2400" spc="-4" dirty="0">
                <a:latin typeface="Times New Roman" panose="02020603050405020304" pitchFamily="18" charset="0"/>
                <a:cs typeface="Times New Roman" panose="02020603050405020304" pitchFamily="18" charset="0"/>
              </a:rPr>
              <a:t>Trong </a:t>
            </a:r>
            <a:r>
              <a:rPr sz="2400" spc="-4">
                <a:latin typeface="Times New Roman" panose="02020603050405020304" pitchFamily="18" charset="0"/>
                <a:cs typeface="Times New Roman" panose="02020603050405020304" pitchFamily="18" charset="0"/>
              </a:rPr>
              <a:t>các </a:t>
            </a:r>
            <a:r>
              <a:rPr sz="2400" spc="-4" smtClean="0">
                <a:latin typeface="Times New Roman" panose="02020603050405020304" pitchFamily="18" charset="0"/>
                <a:cs typeface="Times New Roman" panose="02020603050405020304" pitchFamily="18" charset="0"/>
              </a:rPr>
              <a:t>chức</a:t>
            </a:r>
            <a:r>
              <a:rPr lang="en-US" sz="2400" spc="-4" smtClean="0">
                <a:latin typeface="Times New Roman" panose="02020603050405020304" pitchFamily="18" charset="0"/>
                <a:cs typeface="Times New Roman" panose="02020603050405020304" pitchFamily="18" charset="0"/>
              </a:rPr>
              <a:t> </a:t>
            </a:r>
            <a:r>
              <a:rPr sz="2400" spc="-4" smtClean="0">
                <a:latin typeface="Times New Roman" panose="02020603050405020304" pitchFamily="18" charset="0"/>
                <a:cs typeface="Times New Roman" panose="02020603050405020304" pitchFamily="18" charset="0"/>
              </a:rPr>
              <a:t>năng </a:t>
            </a:r>
            <a:r>
              <a:rPr sz="2400" spc="-4" dirty="0">
                <a:latin typeface="Times New Roman" panose="02020603050405020304" pitchFamily="18" charset="0"/>
                <a:cs typeface="Times New Roman" panose="02020603050405020304" pitchFamily="18" charset="0"/>
              </a:rPr>
              <a:t>của </a:t>
            </a:r>
            <a:r>
              <a:rPr sz="2400" dirty="0">
                <a:latin typeface="Times New Roman" panose="02020603050405020304" pitchFamily="18" charset="0"/>
                <a:cs typeface="Times New Roman" panose="02020603050405020304" pitchFamily="18" charset="0"/>
              </a:rPr>
              <a:t>Marketing </a:t>
            </a:r>
            <a:r>
              <a:rPr sz="2400" dirty="0" err="1">
                <a:latin typeface="Times New Roman" panose="02020603050405020304" pitchFamily="18" charset="0"/>
                <a:cs typeface="Times New Roman" panose="02020603050405020304" pitchFamily="18" charset="0"/>
              </a:rPr>
              <a:t>ngân</a:t>
            </a:r>
            <a:r>
              <a:rPr sz="2400" dirty="0">
                <a:latin typeface="Times New Roman" panose="02020603050405020304" pitchFamily="18" charset="0"/>
                <a:cs typeface="Times New Roman" panose="02020603050405020304" pitchFamily="18" charset="0"/>
              </a:rPr>
              <a:t> hàng, </a:t>
            </a:r>
            <a:r>
              <a:rPr sz="2400" spc="-4" dirty="0">
                <a:latin typeface="Times New Roman" panose="02020603050405020304" pitchFamily="18" charset="0"/>
                <a:cs typeface="Times New Roman" panose="02020603050405020304" pitchFamily="18" charset="0"/>
              </a:rPr>
              <a:t>chức năng nào quan trọng nhất, </a:t>
            </a:r>
            <a:r>
              <a:rPr sz="2400" spc="-4" dirty="0" err="1">
                <a:latin typeface="Times New Roman" panose="02020603050405020304" pitchFamily="18" charset="0"/>
                <a:cs typeface="Times New Roman" panose="02020603050405020304" pitchFamily="18" charset="0"/>
              </a:rPr>
              <a:t>tại</a:t>
            </a:r>
            <a:r>
              <a:rPr sz="2400" spc="-4" dirty="0">
                <a:latin typeface="Times New Roman" panose="02020603050405020304" pitchFamily="18" charset="0"/>
                <a:cs typeface="Times New Roman" panose="02020603050405020304" pitchFamily="18" charset="0"/>
              </a:rPr>
              <a:t> </a:t>
            </a:r>
            <a:r>
              <a:rPr sz="2400" spc="-4" dirty="0" err="1" smtClean="0">
                <a:latin typeface="Times New Roman" panose="02020603050405020304" pitchFamily="18" charset="0"/>
                <a:cs typeface="Times New Roman" panose="02020603050405020304" pitchFamily="18" charset="0"/>
              </a:rPr>
              <a:t>sao</a:t>
            </a:r>
            <a:r>
              <a:rPr sz="2400" spc="-4"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Để </a:t>
            </a:r>
            <a:r>
              <a:rPr sz="2400" spc="-4" dirty="0">
                <a:latin typeface="Times New Roman" panose="02020603050405020304" pitchFamily="18" charset="0"/>
                <a:cs typeface="Times New Roman" panose="02020603050405020304" pitchFamily="18" charset="0"/>
              </a:rPr>
              <a:t>thực hiện tốt những chức năng </a:t>
            </a:r>
            <a:r>
              <a:rPr sz="2400" dirty="0">
                <a:latin typeface="Times New Roman" panose="02020603050405020304" pitchFamily="18" charset="0"/>
                <a:cs typeface="Times New Roman" panose="02020603050405020304" pitchFamily="18" charset="0"/>
              </a:rPr>
              <a:t>trên, bộ </a:t>
            </a:r>
            <a:r>
              <a:rPr sz="2400" spc="-4" dirty="0">
                <a:latin typeface="Times New Roman" panose="02020603050405020304" pitchFamily="18" charset="0"/>
                <a:cs typeface="Times New Roman" panose="02020603050405020304" pitchFamily="18" charset="0"/>
              </a:rPr>
              <a:t>phận Marketing phải tổ chức </a:t>
            </a:r>
            <a:r>
              <a:rPr sz="2400" spc="-9" dirty="0">
                <a:latin typeface="Times New Roman" panose="02020603050405020304" pitchFamily="18" charset="0"/>
                <a:cs typeface="Times New Roman" panose="02020603050405020304" pitchFamily="18" charset="0"/>
              </a:rPr>
              <a:t>những  </a:t>
            </a:r>
            <a:r>
              <a:rPr sz="2400" spc="-4" dirty="0">
                <a:latin typeface="Times New Roman" panose="02020603050405020304" pitchFamily="18" charset="0"/>
                <a:cs typeface="Times New Roman" panose="02020603050405020304" pitchFamily="18" charset="0"/>
              </a:rPr>
              <a:t>hoạt </a:t>
            </a:r>
            <a:r>
              <a:rPr sz="2400" dirty="0">
                <a:latin typeface="Times New Roman" panose="02020603050405020304" pitchFamily="18" charset="0"/>
                <a:cs typeface="Times New Roman" panose="02020603050405020304" pitchFamily="18" charset="0"/>
              </a:rPr>
              <a:t>động</a:t>
            </a:r>
            <a:r>
              <a:rPr sz="2400" spc="-4"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nào?</a:t>
            </a:r>
          </a:p>
          <a:p>
            <a:pPr marL="305160" indent="-294843" algn="just">
              <a:lnSpc>
                <a:spcPct val="150000"/>
              </a:lnSpc>
              <a:spcBef>
                <a:spcPts val="718"/>
              </a:spcBef>
              <a:buAutoNum type="arabicPeriod"/>
              <a:tabLst>
                <a:tab pos="305703" algn="l"/>
              </a:tabLst>
            </a:pPr>
            <a:r>
              <a:rPr sz="2400" dirty="0">
                <a:latin typeface="Times New Roman" panose="02020603050405020304" pitchFamily="18" charset="0"/>
                <a:cs typeface="Times New Roman" panose="02020603050405020304" pitchFamily="18" charset="0"/>
              </a:rPr>
              <a:t>Tìm </a:t>
            </a:r>
            <a:r>
              <a:rPr sz="2400" spc="-4" dirty="0">
                <a:latin typeface="Times New Roman" panose="02020603050405020304" pitchFamily="18" charset="0"/>
                <a:cs typeface="Times New Roman" panose="02020603050405020304" pitchFamily="18" charset="0"/>
              </a:rPr>
              <a:t>hiểu về </a:t>
            </a:r>
            <a:r>
              <a:rPr sz="2400" dirty="0">
                <a:latin typeface="Times New Roman" panose="02020603050405020304" pitchFamily="18" charset="0"/>
                <a:cs typeface="Times New Roman" panose="02020603050405020304" pitchFamily="18" charset="0"/>
              </a:rPr>
              <a:t>sự </a:t>
            </a:r>
            <a:r>
              <a:rPr sz="2400" spc="-4" dirty="0">
                <a:latin typeface="Times New Roman" panose="02020603050405020304" pitchFamily="18" charset="0"/>
                <a:cs typeface="Times New Roman" panose="02020603050405020304" pitchFamily="18" charset="0"/>
              </a:rPr>
              <a:t>hình thành </a:t>
            </a:r>
            <a:r>
              <a:rPr sz="2400" dirty="0">
                <a:latin typeface="Times New Roman" panose="02020603050405020304" pitchFamily="18" charset="0"/>
                <a:cs typeface="Times New Roman" panose="02020603050405020304" pitchFamily="18" charset="0"/>
              </a:rPr>
              <a:t>và </a:t>
            </a:r>
            <a:r>
              <a:rPr sz="2400" spc="-4" dirty="0">
                <a:latin typeface="Times New Roman" panose="02020603050405020304" pitchFamily="18" charset="0"/>
                <a:cs typeface="Times New Roman" panose="02020603050405020304" pitchFamily="18" charset="0"/>
              </a:rPr>
              <a:t>phát triển của </a:t>
            </a:r>
            <a:r>
              <a:rPr sz="2400" dirty="0">
                <a:latin typeface="Times New Roman" panose="02020603050405020304" pitchFamily="18" charset="0"/>
                <a:cs typeface="Times New Roman" panose="02020603050405020304" pitchFamily="18" charset="0"/>
              </a:rPr>
              <a:t>marketing </a:t>
            </a:r>
            <a:r>
              <a:rPr sz="2400" dirty="0" err="1">
                <a:latin typeface="Times New Roman" panose="02020603050405020304" pitchFamily="18" charset="0"/>
                <a:cs typeface="Times New Roman" panose="02020603050405020304" pitchFamily="18" charset="0"/>
              </a:rPr>
              <a:t>ngân</a:t>
            </a:r>
            <a:r>
              <a:rPr sz="2400" dirty="0">
                <a:latin typeface="Times New Roman" panose="02020603050405020304" pitchFamily="18" charset="0"/>
                <a:cs typeface="Times New Roman" panose="02020603050405020304" pitchFamily="18" charset="0"/>
              </a:rPr>
              <a:t> hàng ở Việt </a:t>
            </a:r>
            <a:r>
              <a:rPr sz="2400" spc="-4" dirty="0">
                <a:latin typeface="Times New Roman" panose="02020603050405020304" pitchFamily="18" charset="0"/>
                <a:cs typeface="Times New Roman" panose="02020603050405020304" pitchFamily="18" charset="0"/>
              </a:rPr>
              <a:t>Nam.</a:t>
            </a:r>
            <a:endParaRPr sz="2400" dirty="0">
              <a:latin typeface="Times New Roman" panose="02020603050405020304" pitchFamily="18" charset="0"/>
              <a:cs typeface="Times New Roman" panose="02020603050405020304" pitchFamily="18" charset="0"/>
            </a:endParaRPr>
          </a:p>
        </p:txBody>
      </p:sp>
      <p:sp>
        <p:nvSpPr>
          <p:cNvPr id="3" name="object 3"/>
          <p:cNvSpPr txBox="1">
            <a:spLocks noGrp="1"/>
          </p:cNvSpPr>
          <p:nvPr>
            <p:ph type="title"/>
          </p:nvPr>
        </p:nvSpPr>
        <p:spPr>
          <a:xfrm>
            <a:off x="1263948" y="228600"/>
            <a:ext cx="5594052" cy="625971"/>
          </a:xfrm>
          <a:prstGeom prst="rect">
            <a:avLst/>
          </a:prstGeom>
        </p:spPr>
        <p:txBody>
          <a:bodyPr vert="horz" wrap="square" lIns="0" tIns="10317" rIns="0" bIns="0" rtlCol="0" anchor="ctr">
            <a:spAutoFit/>
          </a:bodyPr>
          <a:lstStyle/>
          <a:p>
            <a:pPr marL="10860">
              <a:lnSpc>
                <a:spcPct val="100000"/>
              </a:lnSpc>
              <a:spcBef>
                <a:spcPts val="81"/>
              </a:spcBef>
            </a:pPr>
            <a:r>
              <a:rPr sz="4000" spc="-4" dirty="0">
                <a:latin typeface="Times New Roman" panose="02020603050405020304" pitchFamily="18" charset="0"/>
                <a:cs typeface="Times New Roman" panose="02020603050405020304" pitchFamily="18" charset="0"/>
              </a:rPr>
              <a:t>CÂU HỎI ÔN</a:t>
            </a:r>
            <a:r>
              <a:rPr sz="4000" spc="-51" dirty="0">
                <a:latin typeface="Times New Roman" panose="02020603050405020304" pitchFamily="18" charset="0"/>
                <a:cs typeface="Times New Roman" panose="02020603050405020304" pitchFamily="18" charset="0"/>
              </a:rPr>
              <a:t> </a:t>
            </a:r>
            <a:r>
              <a:rPr sz="4000" spc="-4" dirty="0">
                <a:latin typeface="Times New Roman" panose="02020603050405020304" pitchFamily="18" charset="0"/>
                <a:cs typeface="Times New Roman" panose="02020603050405020304" pitchFamily="18" charset="0"/>
              </a:rPr>
              <a:t>TẬP</a:t>
            </a:r>
          </a:p>
        </p:txBody>
      </p:sp>
    </p:spTree>
    <p:extLst>
      <p:ext uri="{BB962C8B-B14F-4D97-AF65-F5344CB8AC3E}">
        <p14:creationId xmlns:p14="http://schemas.microsoft.com/office/powerpoint/2010/main" val="3012803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5400" y="200406"/>
            <a:ext cx="6354445" cy="690574"/>
          </a:xfrm>
          <a:prstGeom prst="rect">
            <a:avLst/>
          </a:prstGeom>
        </p:spPr>
        <p:txBody>
          <a:bodyPr vert="horz" wrap="square" lIns="0" tIns="13335" rIns="0" bIns="0" rtlCol="0">
            <a:spAutoFit/>
          </a:bodyPr>
          <a:lstStyle/>
          <a:p>
            <a:pPr marL="12700">
              <a:lnSpc>
                <a:spcPct val="100000"/>
              </a:lnSpc>
              <a:spcBef>
                <a:spcPts val="105"/>
              </a:spcBef>
            </a:pPr>
            <a:r>
              <a:rPr sz="4400" dirty="0">
                <a:latin typeface="Times New Roman" panose="02020603050405020304" pitchFamily="18" charset="0"/>
                <a:ea typeface="Tahoma" panose="020B0604030504040204" pitchFamily="34" charset="0"/>
                <a:cs typeface="Times New Roman" panose="02020603050405020304" pitchFamily="18" charset="0"/>
              </a:rPr>
              <a:t>NỘI DUNG </a:t>
            </a:r>
            <a:r>
              <a:rPr sz="4400" spc="-5" dirty="0">
                <a:latin typeface="Times New Roman" panose="02020603050405020304" pitchFamily="18" charset="0"/>
                <a:ea typeface="Tahoma" panose="020B0604030504040204" pitchFamily="34" charset="0"/>
                <a:cs typeface="Times New Roman" panose="02020603050405020304" pitchFamily="18" charset="0"/>
              </a:rPr>
              <a:t>HỌC</a:t>
            </a:r>
            <a:r>
              <a:rPr sz="4400" spc="-80" dirty="0">
                <a:latin typeface="Times New Roman" panose="02020603050405020304" pitchFamily="18" charset="0"/>
                <a:ea typeface="Tahoma" panose="020B0604030504040204" pitchFamily="34" charset="0"/>
                <a:cs typeface="Times New Roman" panose="02020603050405020304" pitchFamily="18" charset="0"/>
              </a:rPr>
              <a:t> </a:t>
            </a:r>
            <a:r>
              <a:rPr sz="4400" dirty="0">
                <a:latin typeface="Times New Roman" panose="02020603050405020304" pitchFamily="18" charset="0"/>
                <a:ea typeface="Tahoma" panose="020B0604030504040204" pitchFamily="34" charset="0"/>
                <a:cs typeface="Times New Roman" panose="02020603050405020304" pitchFamily="18" charset="0"/>
              </a:rPr>
              <a:t>PHẦN</a:t>
            </a:r>
          </a:p>
        </p:txBody>
      </p:sp>
      <p:sp>
        <p:nvSpPr>
          <p:cNvPr id="3" name="object 3"/>
          <p:cNvSpPr txBox="1"/>
          <p:nvPr/>
        </p:nvSpPr>
        <p:spPr>
          <a:xfrm>
            <a:off x="152400" y="1219200"/>
            <a:ext cx="8991600" cy="3567643"/>
          </a:xfrm>
          <a:prstGeom prst="rect">
            <a:avLst/>
          </a:prstGeom>
        </p:spPr>
        <p:txBody>
          <a:bodyPr vert="horz" wrap="square" lIns="0" tIns="88900" rIns="0" bIns="0" rtlCol="0">
            <a:spAutoFit/>
          </a:bodyPr>
          <a:lstStyle/>
          <a:p>
            <a:pPr marL="12700" algn="just">
              <a:lnSpc>
                <a:spcPct val="100000"/>
              </a:lnSpc>
              <a:spcBef>
                <a:spcPts val="700"/>
              </a:spcBef>
            </a:pPr>
            <a:r>
              <a:rPr sz="2800" b="1" dirty="0">
                <a:latin typeface="Times New Roman"/>
                <a:cs typeface="Times New Roman"/>
              </a:rPr>
              <a:t>Bài 1: </a:t>
            </a:r>
            <a:r>
              <a:rPr sz="2800" dirty="0">
                <a:latin typeface="Times New Roman"/>
                <a:cs typeface="Times New Roman"/>
              </a:rPr>
              <a:t>Tổng </a:t>
            </a:r>
            <a:r>
              <a:rPr sz="2800" spc="5" dirty="0">
                <a:latin typeface="Times New Roman"/>
                <a:cs typeface="Times New Roman"/>
              </a:rPr>
              <a:t>quan </a:t>
            </a:r>
            <a:r>
              <a:rPr sz="2800" dirty="0">
                <a:latin typeface="Times New Roman"/>
                <a:cs typeface="Times New Roman"/>
              </a:rPr>
              <a:t>về marketing </a:t>
            </a:r>
            <a:r>
              <a:rPr sz="2800" spc="5" dirty="0" err="1">
                <a:latin typeface="Times New Roman"/>
                <a:cs typeface="Times New Roman"/>
              </a:rPr>
              <a:t>ngân</a:t>
            </a:r>
            <a:r>
              <a:rPr sz="2800" spc="-185" dirty="0">
                <a:latin typeface="Times New Roman"/>
                <a:cs typeface="Times New Roman"/>
              </a:rPr>
              <a:t> </a:t>
            </a:r>
            <a:r>
              <a:rPr sz="2800" spc="5" dirty="0">
                <a:latin typeface="Times New Roman"/>
                <a:cs typeface="Times New Roman"/>
              </a:rPr>
              <a:t>hàng</a:t>
            </a:r>
            <a:endParaRPr sz="2800" dirty="0">
              <a:latin typeface="Times New Roman"/>
              <a:cs typeface="Times New Roman"/>
            </a:endParaRPr>
          </a:p>
          <a:p>
            <a:pPr marL="355600" marR="5080" indent="-343535" algn="just">
              <a:lnSpc>
                <a:spcPct val="100000"/>
              </a:lnSpc>
              <a:spcBef>
                <a:spcPts val="600"/>
              </a:spcBef>
            </a:pPr>
            <a:r>
              <a:rPr sz="2800" b="1" spc="-5" dirty="0">
                <a:latin typeface="Times New Roman"/>
                <a:cs typeface="Times New Roman"/>
              </a:rPr>
              <a:t>Bài </a:t>
            </a:r>
            <a:r>
              <a:rPr sz="2800" b="1" dirty="0">
                <a:latin typeface="Times New Roman"/>
                <a:cs typeface="Times New Roman"/>
              </a:rPr>
              <a:t>2: </a:t>
            </a:r>
            <a:r>
              <a:rPr sz="2800" spc="-5" dirty="0">
                <a:latin typeface="Times New Roman"/>
                <a:cs typeface="Times New Roman"/>
              </a:rPr>
              <a:t>Thị </a:t>
            </a:r>
            <a:r>
              <a:rPr sz="2800" dirty="0">
                <a:latin typeface="Times New Roman"/>
                <a:cs typeface="Times New Roman"/>
              </a:rPr>
              <a:t>trường </a:t>
            </a:r>
            <a:r>
              <a:rPr sz="2800" spc="5" dirty="0">
                <a:latin typeface="Times New Roman"/>
                <a:cs typeface="Times New Roman"/>
              </a:rPr>
              <a:t>và môi </a:t>
            </a:r>
            <a:r>
              <a:rPr sz="2800" spc="-5" dirty="0">
                <a:latin typeface="Times New Roman"/>
                <a:cs typeface="Times New Roman"/>
              </a:rPr>
              <a:t>trường Marketing </a:t>
            </a:r>
            <a:r>
              <a:rPr sz="2800" spc="5" dirty="0" err="1" smtClean="0">
                <a:latin typeface="Times New Roman"/>
                <a:cs typeface="Times New Roman"/>
              </a:rPr>
              <a:t>ngân</a:t>
            </a:r>
            <a:r>
              <a:rPr sz="2800" spc="-40" dirty="0" smtClean="0">
                <a:latin typeface="Times New Roman"/>
                <a:cs typeface="Times New Roman"/>
              </a:rPr>
              <a:t> </a:t>
            </a:r>
            <a:r>
              <a:rPr sz="2800" spc="5" dirty="0">
                <a:latin typeface="Times New Roman"/>
                <a:cs typeface="Times New Roman"/>
              </a:rPr>
              <a:t>hàng</a:t>
            </a:r>
            <a:endParaRPr sz="2800" dirty="0">
              <a:latin typeface="Times New Roman"/>
              <a:cs typeface="Times New Roman"/>
            </a:endParaRPr>
          </a:p>
          <a:p>
            <a:pPr marL="355600" marR="6350" indent="-343535" algn="just">
              <a:lnSpc>
                <a:spcPct val="100000"/>
              </a:lnSpc>
              <a:spcBef>
                <a:spcPts val="600"/>
              </a:spcBef>
            </a:pPr>
            <a:r>
              <a:rPr sz="2800" b="1" dirty="0">
                <a:latin typeface="Times New Roman"/>
                <a:cs typeface="Times New Roman"/>
              </a:rPr>
              <a:t>Bài 3: </a:t>
            </a:r>
            <a:r>
              <a:rPr sz="2800" spc="-5" dirty="0">
                <a:latin typeface="Times New Roman"/>
                <a:cs typeface="Times New Roman"/>
              </a:rPr>
              <a:t>Đo lường </a:t>
            </a:r>
            <a:r>
              <a:rPr sz="2800" dirty="0">
                <a:latin typeface="Times New Roman"/>
                <a:cs typeface="Times New Roman"/>
              </a:rPr>
              <a:t>và lựa chọn </a:t>
            </a:r>
            <a:r>
              <a:rPr sz="2800" spc="-5" dirty="0">
                <a:latin typeface="Times New Roman"/>
                <a:cs typeface="Times New Roman"/>
              </a:rPr>
              <a:t>thị trường </a:t>
            </a:r>
            <a:r>
              <a:rPr sz="2800" dirty="0" err="1">
                <a:latin typeface="Times New Roman"/>
                <a:cs typeface="Times New Roman"/>
              </a:rPr>
              <a:t>mục</a:t>
            </a:r>
            <a:r>
              <a:rPr sz="2800" dirty="0">
                <a:latin typeface="Times New Roman"/>
                <a:cs typeface="Times New Roman"/>
              </a:rPr>
              <a:t> </a:t>
            </a:r>
            <a:r>
              <a:rPr sz="2800" dirty="0" err="1" smtClean="0">
                <a:latin typeface="Times New Roman"/>
                <a:cs typeface="Times New Roman"/>
              </a:rPr>
              <a:t>tiêu</a:t>
            </a:r>
            <a:r>
              <a:rPr sz="2800" dirty="0" smtClean="0">
                <a:latin typeface="Times New Roman"/>
                <a:cs typeface="Times New Roman"/>
              </a:rPr>
              <a:t> </a:t>
            </a:r>
            <a:r>
              <a:rPr sz="2800" spc="5" dirty="0" err="1">
                <a:latin typeface="Times New Roman"/>
                <a:cs typeface="Times New Roman"/>
              </a:rPr>
              <a:t>cho</a:t>
            </a:r>
            <a:r>
              <a:rPr sz="2800" spc="5" dirty="0">
                <a:latin typeface="Times New Roman"/>
                <a:cs typeface="Times New Roman"/>
              </a:rPr>
              <a:t> </a:t>
            </a:r>
            <a:r>
              <a:rPr lang="en-US" sz="2800" spc="5" dirty="0" smtClean="0">
                <a:latin typeface="Times New Roman"/>
                <a:cs typeface="Times New Roman"/>
              </a:rPr>
              <a:t>NH</a:t>
            </a:r>
            <a:endParaRPr sz="2800" dirty="0">
              <a:latin typeface="Times New Roman"/>
              <a:cs typeface="Times New Roman"/>
            </a:endParaRPr>
          </a:p>
          <a:p>
            <a:pPr marL="12700" algn="just">
              <a:lnSpc>
                <a:spcPct val="100000"/>
              </a:lnSpc>
              <a:spcBef>
                <a:spcPts val="605"/>
              </a:spcBef>
            </a:pPr>
            <a:r>
              <a:rPr sz="2800" b="1" dirty="0">
                <a:latin typeface="Times New Roman"/>
                <a:cs typeface="Times New Roman"/>
              </a:rPr>
              <a:t>Bài 4: </a:t>
            </a:r>
            <a:r>
              <a:rPr sz="2800" dirty="0">
                <a:latin typeface="Times New Roman"/>
                <a:cs typeface="Times New Roman"/>
              </a:rPr>
              <a:t>Chiến lược </a:t>
            </a:r>
            <a:r>
              <a:rPr sz="2800" spc="-5" dirty="0">
                <a:latin typeface="Times New Roman"/>
                <a:cs typeface="Times New Roman"/>
              </a:rPr>
              <a:t>sản</a:t>
            </a:r>
            <a:r>
              <a:rPr sz="2800" spc="-50" dirty="0">
                <a:latin typeface="Times New Roman"/>
                <a:cs typeface="Times New Roman"/>
              </a:rPr>
              <a:t> </a:t>
            </a:r>
            <a:r>
              <a:rPr sz="2800" dirty="0">
                <a:latin typeface="Times New Roman"/>
                <a:cs typeface="Times New Roman"/>
              </a:rPr>
              <a:t>phẩm</a:t>
            </a:r>
          </a:p>
          <a:p>
            <a:pPr marL="12700" algn="just">
              <a:lnSpc>
                <a:spcPct val="100000"/>
              </a:lnSpc>
              <a:spcBef>
                <a:spcPts val="600"/>
              </a:spcBef>
            </a:pPr>
            <a:r>
              <a:rPr sz="2800" b="1" dirty="0">
                <a:latin typeface="Times New Roman"/>
                <a:cs typeface="Times New Roman"/>
              </a:rPr>
              <a:t>Bài 5: </a:t>
            </a:r>
            <a:r>
              <a:rPr sz="2800" dirty="0">
                <a:latin typeface="Times New Roman"/>
                <a:cs typeface="Times New Roman"/>
              </a:rPr>
              <a:t>Chiến lược</a:t>
            </a:r>
            <a:r>
              <a:rPr sz="2800" spc="-50" dirty="0">
                <a:latin typeface="Times New Roman"/>
                <a:cs typeface="Times New Roman"/>
              </a:rPr>
              <a:t> </a:t>
            </a:r>
            <a:r>
              <a:rPr sz="2800" dirty="0">
                <a:latin typeface="Times New Roman"/>
                <a:cs typeface="Times New Roman"/>
              </a:rPr>
              <a:t>giá</a:t>
            </a:r>
          </a:p>
          <a:p>
            <a:pPr marL="12700" algn="just">
              <a:lnSpc>
                <a:spcPct val="100000"/>
              </a:lnSpc>
              <a:spcBef>
                <a:spcPts val="600"/>
              </a:spcBef>
            </a:pPr>
            <a:r>
              <a:rPr sz="2800" b="1" spc="-114" dirty="0">
                <a:latin typeface="Times New Roman"/>
                <a:cs typeface="Times New Roman"/>
              </a:rPr>
              <a:t>Bài </a:t>
            </a:r>
            <a:r>
              <a:rPr sz="2800" b="1" dirty="0">
                <a:latin typeface="Times New Roman"/>
                <a:cs typeface="Times New Roman"/>
              </a:rPr>
              <a:t>6: </a:t>
            </a:r>
            <a:r>
              <a:rPr sz="2800" dirty="0">
                <a:latin typeface="Times New Roman"/>
                <a:cs typeface="Times New Roman"/>
              </a:rPr>
              <a:t>Chiến lược </a:t>
            </a:r>
            <a:r>
              <a:rPr sz="2800" spc="5" dirty="0">
                <a:latin typeface="Times New Roman"/>
                <a:cs typeface="Times New Roman"/>
              </a:rPr>
              <a:t>phân</a:t>
            </a:r>
            <a:r>
              <a:rPr sz="2800" spc="90" dirty="0">
                <a:latin typeface="Times New Roman"/>
                <a:cs typeface="Times New Roman"/>
              </a:rPr>
              <a:t> </a:t>
            </a:r>
            <a:r>
              <a:rPr sz="2800" spc="5" dirty="0">
                <a:latin typeface="Times New Roman"/>
                <a:cs typeface="Times New Roman"/>
              </a:rPr>
              <a:t>phối</a:t>
            </a:r>
            <a:endParaRPr sz="2800" dirty="0">
              <a:latin typeface="Times New Roman"/>
              <a:cs typeface="Times New Roman"/>
            </a:endParaRPr>
          </a:p>
          <a:p>
            <a:pPr marL="12700" algn="just">
              <a:lnSpc>
                <a:spcPct val="100000"/>
              </a:lnSpc>
              <a:spcBef>
                <a:spcPts val="600"/>
              </a:spcBef>
            </a:pPr>
            <a:r>
              <a:rPr sz="2800" b="1" dirty="0">
                <a:latin typeface="Times New Roman"/>
                <a:cs typeface="Times New Roman"/>
              </a:rPr>
              <a:t>Bài 7: </a:t>
            </a:r>
            <a:r>
              <a:rPr sz="2800" dirty="0">
                <a:latin typeface="Times New Roman"/>
                <a:cs typeface="Times New Roman"/>
              </a:rPr>
              <a:t>Chiến lược </a:t>
            </a:r>
            <a:r>
              <a:rPr sz="2800" spc="5" dirty="0">
                <a:latin typeface="Times New Roman"/>
                <a:cs typeface="Times New Roman"/>
              </a:rPr>
              <a:t>xúc </a:t>
            </a:r>
            <a:r>
              <a:rPr sz="2800" dirty="0">
                <a:latin typeface="Times New Roman"/>
                <a:cs typeface="Times New Roman"/>
              </a:rPr>
              <a:t>tiến hỗn</a:t>
            </a:r>
            <a:r>
              <a:rPr sz="2800" spc="-114" dirty="0">
                <a:latin typeface="Times New Roman"/>
                <a:cs typeface="Times New Roman"/>
              </a:rPr>
              <a:t> </a:t>
            </a:r>
            <a:r>
              <a:rPr sz="2800" dirty="0">
                <a:latin typeface="Times New Roman"/>
                <a:cs typeface="Times New Roman"/>
              </a:rPr>
              <a:t>hợp</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045" y="381000"/>
            <a:ext cx="5937755" cy="1188720"/>
          </a:xfrm>
        </p:spPr>
        <p:txBody>
          <a:bodyPr>
            <a:normAutofit/>
          </a:bodyPr>
          <a:lstStyle/>
          <a:p>
            <a:r>
              <a:rPr lang="en-US" sz="4400" b="1" dirty="0" smtClean="0">
                <a:latin typeface="Times New Roman" panose="02020603050405020304" pitchFamily="18" charset="0"/>
                <a:cs typeface="Times New Roman" panose="02020603050405020304" pitchFamily="18" charset="0"/>
              </a:rPr>
              <a:t>BÀI TẬP NHÓM</a:t>
            </a:r>
            <a:endParaRPr lang="en-US" sz="4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057400"/>
            <a:ext cx="8382000" cy="4190999"/>
          </a:xfrm>
        </p:spPr>
        <p:txBody>
          <a:bodyPr>
            <a:noAutofit/>
          </a:bodyPr>
          <a:lstStyle/>
          <a:p>
            <a:pPr>
              <a:buFont typeface="Wingdings" pitchFamily="2" charset="2"/>
              <a:buChar char="v"/>
            </a:pP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Lựa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chọn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chủ</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đề</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thuyết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trình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về</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ngân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hàng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các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nước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sau</a:t>
            </a:r>
            <a:r>
              <a:rPr lang="en-US" sz="2400" b="1" dirty="0" smtClean="0">
                <a:latin typeface="Times New Roman" panose="02020603050405020304" pitchFamily="18" charset="0"/>
                <a:cs typeface="Times New Roman" panose="02020603050405020304" pitchFamily="18" charset="0"/>
              </a:rPr>
              <a:t>:</a:t>
            </a:r>
          </a:p>
          <a:p>
            <a:pPr marL="474951" indent="-474951">
              <a:buAutoNum type="arabicPeriod"/>
            </a:pPr>
            <a:r>
              <a:rPr lang="en-US" sz="2400" i="1" dirty="0" err="1" smtClean="0">
                <a:latin typeface="Times New Roman" panose="02020603050405020304" pitchFamily="18" charset="0"/>
                <a:cs typeface="Times New Roman" panose="02020603050405020304" pitchFamily="18" charset="0"/>
              </a:rPr>
              <a:t>Việt</a:t>
            </a:r>
            <a:r>
              <a:rPr lang="en-US" sz="2400" i="1" dirty="0" smtClean="0">
                <a:latin typeface="Times New Roman" panose="02020603050405020304" pitchFamily="18" charset="0"/>
                <a:cs typeface="Times New Roman" panose="02020603050405020304" pitchFamily="18" charset="0"/>
              </a:rPr>
              <a:t> Nam</a:t>
            </a:r>
          </a:p>
          <a:p>
            <a:pPr marL="474951" indent="-474951">
              <a:buAutoNum type="arabicPeriod"/>
            </a:pPr>
            <a:r>
              <a:rPr lang="en-US" sz="2400" i="1" dirty="0" err="1" smtClean="0">
                <a:latin typeface="Times New Roman" panose="02020603050405020304" pitchFamily="18" charset="0"/>
                <a:cs typeface="Times New Roman" panose="02020603050405020304" pitchFamily="18" charset="0"/>
              </a:rPr>
              <a:t>Thái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Lan</a:t>
            </a:r>
            <a:endParaRPr lang="en-US" sz="2400" i="1" dirty="0" smtClean="0">
              <a:latin typeface="Times New Roman" panose="02020603050405020304" pitchFamily="18" charset="0"/>
              <a:cs typeface="Times New Roman" panose="02020603050405020304" pitchFamily="18" charset="0"/>
            </a:endParaRPr>
          </a:p>
          <a:p>
            <a:pPr marL="474951" indent="-474951">
              <a:buAutoNum type="arabicPeriod"/>
            </a:pPr>
            <a:r>
              <a:rPr lang="en-US" sz="2400" i="1" dirty="0" err="1" smtClean="0">
                <a:latin typeface="Times New Roman" panose="02020603050405020304" pitchFamily="18" charset="0"/>
                <a:cs typeface="Times New Roman" panose="02020603050405020304" pitchFamily="18" charset="0"/>
              </a:rPr>
              <a:t>Trung</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Quốc</a:t>
            </a:r>
            <a:endParaRPr lang="en-US" sz="2400" i="1" dirty="0" smtClean="0">
              <a:latin typeface="Times New Roman" panose="02020603050405020304" pitchFamily="18" charset="0"/>
              <a:cs typeface="Times New Roman" panose="02020603050405020304" pitchFamily="18" charset="0"/>
            </a:endParaRPr>
          </a:p>
          <a:p>
            <a:pPr marL="474951" indent="-474951">
              <a:buAutoNum type="arabicPeriod"/>
            </a:pPr>
            <a:r>
              <a:rPr lang="en-US" sz="2400" i="1" dirty="0" err="1" smtClean="0">
                <a:latin typeface="Times New Roman" panose="02020603050405020304" pitchFamily="18" charset="0"/>
                <a:cs typeface="Times New Roman" panose="02020603050405020304" pitchFamily="18" charset="0"/>
              </a:rPr>
              <a:t>Hàn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Quốc</a:t>
            </a:r>
            <a:endParaRPr lang="en-US" sz="2400" i="1" dirty="0" smtClean="0">
              <a:latin typeface="Times New Roman" panose="02020603050405020304" pitchFamily="18" charset="0"/>
              <a:cs typeface="Times New Roman" panose="02020603050405020304" pitchFamily="18" charset="0"/>
            </a:endParaRPr>
          </a:p>
          <a:p>
            <a:pPr marL="474951" indent="-474951">
              <a:buAutoNum type="arabicPeriod"/>
            </a:pPr>
            <a:r>
              <a:rPr lang="en-US" sz="2400" i="1" dirty="0" err="1" smtClean="0">
                <a:latin typeface="Times New Roman" panose="02020603050405020304" pitchFamily="18" charset="0"/>
                <a:cs typeface="Times New Roman" panose="02020603050405020304" pitchFamily="18" charset="0"/>
              </a:rPr>
              <a:t>Mỹ</a:t>
            </a:r>
            <a:endParaRPr lang="en-US" sz="2400" i="1" dirty="0" smtClean="0">
              <a:latin typeface="Times New Roman" panose="02020603050405020304" pitchFamily="18" charset="0"/>
              <a:cs typeface="Times New Roman" panose="02020603050405020304" pitchFamily="18" charset="0"/>
            </a:endParaRPr>
          </a:p>
          <a:p>
            <a:pPr marL="474951" indent="-474951">
              <a:buAutoNum type="arabicPeriod"/>
            </a:pPr>
            <a:r>
              <a:rPr lang="en-US" sz="2400" i="1" dirty="0" err="1" smtClean="0">
                <a:latin typeface="Times New Roman" panose="02020603050405020304" pitchFamily="18" charset="0"/>
                <a:cs typeface="Times New Roman" panose="02020603050405020304" pitchFamily="18" charset="0"/>
              </a:rPr>
              <a:t>Nhật</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Bản</a:t>
            </a:r>
            <a:endParaRPr lang="en-US" sz="2400" i="1" dirty="0" smtClean="0">
              <a:latin typeface="Times New Roman" panose="02020603050405020304" pitchFamily="18" charset="0"/>
              <a:cs typeface="Times New Roman" panose="02020603050405020304" pitchFamily="18" charset="0"/>
            </a:endParaRPr>
          </a:p>
          <a:p>
            <a:pPr marL="474951" indent="-474951">
              <a:buAutoNum type="arabicPeriod"/>
            </a:pPr>
            <a:r>
              <a:rPr lang="en-US" sz="2400" i="1" dirty="0" err="1" smtClean="0">
                <a:latin typeface="Times New Roman" panose="02020603050405020304" pitchFamily="18" charset="0"/>
                <a:cs typeface="Times New Roman" panose="02020603050405020304" pitchFamily="18" charset="0"/>
              </a:rPr>
              <a:t>Thụy</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Sĩ</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9010738"/>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457200"/>
            <a:ext cx="7884210" cy="1120820"/>
          </a:xfrm>
          <a:prstGeom prst="rect">
            <a:avLst/>
          </a:prstGeom>
        </p:spPr>
        <p:txBody>
          <a:bodyPr vert="horz" wrap="square" lIns="0" tIns="12700" rIns="0" bIns="0" rtlCol="0">
            <a:spAutoFit/>
          </a:bodyPr>
          <a:lstStyle/>
          <a:p>
            <a:pPr marL="12700">
              <a:lnSpc>
                <a:spcPct val="100000"/>
              </a:lnSpc>
              <a:spcBef>
                <a:spcPts val="100"/>
              </a:spcBef>
            </a:pPr>
            <a:r>
              <a:rPr sz="3600" spc="-5" dirty="0">
                <a:latin typeface="Times New Roman" panose="02020603050405020304" pitchFamily="18" charset="0"/>
                <a:cs typeface="Times New Roman" panose="02020603050405020304" pitchFamily="18" charset="0"/>
              </a:rPr>
              <a:t>Hướng dẫn Nội dung bài thuyết</a:t>
            </a:r>
            <a:r>
              <a:rPr sz="3600" spc="-40" dirty="0">
                <a:latin typeface="Times New Roman" panose="02020603050405020304" pitchFamily="18" charset="0"/>
                <a:cs typeface="Times New Roman" panose="02020603050405020304" pitchFamily="18" charset="0"/>
              </a:rPr>
              <a:t> </a:t>
            </a:r>
            <a:r>
              <a:rPr sz="3600" spc="-5" dirty="0">
                <a:latin typeface="Times New Roman" panose="02020603050405020304" pitchFamily="18" charset="0"/>
                <a:cs typeface="Times New Roman" panose="02020603050405020304" pitchFamily="18" charset="0"/>
              </a:rPr>
              <a:t>trình</a:t>
            </a:r>
          </a:p>
        </p:txBody>
      </p:sp>
      <p:sp>
        <p:nvSpPr>
          <p:cNvPr id="3" name="object 3"/>
          <p:cNvSpPr txBox="1"/>
          <p:nvPr/>
        </p:nvSpPr>
        <p:spPr>
          <a:xfrm>
            <a:off x="688340" y="1599027"/>
            <a:ext cx="8227060" cy="4691669"/>
          </a:xfrm>
          <a:prstGeom prst="rect">
            <a:avLst/>
          </a:prstGeom>
        </p:spPr>
        <p:txBody>
          <a:bodyPr vert="horz" wrap="square" lIns="0" tIns="109855" rIns="0" bIns="0" rtlCol="0">
            <a:spAutoFit/>
          </a:bodyPr>
          <a:lstStyle/>
          <a:p>
            <a:pPr marL="355600" indent="-342900">
              <a:lnSpc>
                <a:spcPct val="100000"/>
              </a:lnSpc>
              <a:spcBef>
                <a:spcPts val="865"/>
              </a:spcBef>
              <a:buChar char="•"/>
              <a:tabLst>
                <a:tab pos="354965" algn="l"/>
                <a:tab pos="355600" algn="l"/>
              </a:tabLst>
            </a:pPr>
            <a:r>
              <a:rPr sz="3200" spc="-5" dirty="0">
                <a:latin typeface="Times New Roman"/>
                <a:cs typeface="Times New Roman"/>
              </a:rPr>
              <a:t>Giới </a:t>
            </a:r>
            <a:r>
              <a:rPr sz="3200" dirty="0">
                <a:latin typeface="Times New Roman"/>
                <a:cs typeface="Times New Roman"/>
              </a:rPr>
              <a:t>thiệu ngắn </a:t>
            </a:r>
            <a:r>
              <a:rPr sz="3200" spc="5" dirty="0">
                <a:latin typeface="Times New Roman"/>
                <a:cs typeface="Times New Roman"/>
              </a:rPr>
              <a:t>gọn </a:t>
            </a:r>
            <a:r>
              <a:rPr sz="3200" dirty="0">
                <a:latin typeface="Times New Roman"/>
                <a:cs typeface="Times New Roman"/>
              </a:rPr>
              <a:t>về NH </a:t>
            </a:r>
            <a:r>
              <a:rPr sz="3200" spc="5" dirty="0">
                <a:latin typeface="Times New Roman"/>
                <a:cs typeface="Times New Roman"/>
              </a:rPr>
              <a:t>nhóm </a:t>
            </a:r>
            <a:r>
              <a:rPr sz="3200" dirty="0">
                <a:latin typeface="Times New Roman"/>
                <a:cs typeface="Times New Roman"/>
              </a:rPr>
              <a:t>nghiên</a:t>
            </a:r>
            <a:r>
              <a:rPr sz="3200" spc="-145" dirty="0">
                <a:latin typeface="Times New Roman"/>
                <a:cs typeface="Times New Roman"/>
              </a:rPr>
              <a:t> </a:t>
            </a:r>
            <a:r>
              <a:rPr sz="3200" dirty="0">
                <a:latin typeface="Times New Roman"/>
                <a:cs typeface="Times New Roman"/>
              </a:rPr>
              <a:t>cứu</a:t>
            </a:r>
          </a:p>
          <a:p>
            <a:pPr marL="355600" marR="5080" indent="-342900">
              <a:lnSpc>
                <a:spcPct val="100000"/>
              </a:lnSpc>
              <a:spcBef>
                <a:spcPts val="770"/>
              </a:spcBef>
              <a:buChar char="•"/>
              <a:tabLst>
                <a:tab pos="354965" algn="l"/>
                <a:tab pos="355600" algn="l"/>
              </a:tabLst>
            </a:pPr>
            <a:r>
              <a:rPr sz="3200" dirty="0">
                <a:latin typeface="Times New Roman"/>
                <a:cs typeface="Times New Roman"/>
              </a:rPr>
              <a:t>Trình bày </a:t>
            </a:r>
            <a:r>
              <a:rPr sz="3200" dirty="0" err="1">
                <a:latin typeface="Times New Roman"/>
                <a:cs typeface="Times New Roman"/>
              </a:rPr>
              <a:t>các</a:t>
            </a:r>
            <a:r>
              <a:rPr sz="3200" dirty="0">
                <a:latin typeface="Times New Roman"/>
                <a:cs typeface="Times New Roman"/>
              </a:rPr>
              <a:t> dữ liệu, thông tin nhóm </a:t>
            </a:r>
            <a:r>
              <a:rPr sz="3200" spc="-5" dirty="0">
                <a:latin typeface="Times New Roman"/>
                <a:cs typeface="Times New Roman"/>
              </a:rPr>
              <a:t>tìm  </a:t>
            </a:r>
            <a:r>
              <a:rPr sz="3200" dirty="0">
                <a:latin typeface="Times New Roman"/>
                <a:cs typeface="Times New Roman"/>
              </a:rPr>
              <a:t>được về chiến lược </a:t>
            </a:r>
            <a:r>
              <a:rPr sz="3200" spc="-5" dirty="0" err="1">
                <a:latin typeface="Times New Roman"/>
                <a:cs typeface="Times New Roman"/>
              </a:rPr>
              <a:t>sản</a:t>
            </a:r>
            <a:r>
              <a:rPr sz="3200" spc="-5" dirty="0">
                <a:latin typeface="Times New Roman"/>
                <a:cs typeface="Times New Roman"/>
              </a:rPr>
              <a:t> </a:t>
            </a:r>
            <a:r>
              <a:rPr sz="3200" dirty="0">
                <a:latin typeface="Times New Roman"/>
                <a:cs typeface="Times New Roman"/>
              </a:rPr>
              <a:t>phẩm/ chiến lược</a:t>
            </a:r>
            <a:r>
              <a:rPr sz="3200" spc="-70" dirty="0">
                <a:latin typeface="Times New Roman"/>
                <a:cs typeface="Times New Roman"/>
              </a:rPr>
              <a:t> </a:t>
            </a:r>
            <a:r>
              <a:rPr sz="3200" dirty="0">
                <a:latin typeface="Times New Roman"/>
                <a:cs typeface="Times New Roman"/>
              </a:rPr>
              <a:t>giá/  chiến lược </a:t>
            </a:r>
            <a:r>
              <a:rPr sz="3200" spc="5" dirty="0">
                <a:latin typeface="Times New Roman"/>
                <a:cs typeface="Times New Roman"/>
              </a:rPr>
              <a:t>phân phối của </a:t>
            </a:r>
            <a:r>
              <a:rPr sz="3200" dirty="0">
                <a:latin typeface="Times New Roman"/>
                <a:cs typeface="Times New Roman"/>
              </a:rPr>
              <a:t>NH</a:t>
            </a:r>
            <a:r>
              <a:rPr sz="3200" spc="-120" dirty="0">
                <a:latin typeface="Times New Roman"/>
                <a:cs typeface="Times New Roman"/>
              </a:rPr>
              <a:t> </a:t>
            </a:r>
            <a:r>
              <a:rPr sz="3200" dirty="0">
                <a:latin typeface="Times New Roman"/>
                <a:cs typeface="Times New Roman"/>
              </a:rPr>
              <a:t>đó.</a:t>
            </a:r>
          </a:p>
          <a:p>
            <a:pPr marL="12700">
              <a:lnSpc>
                <a:spcPct val="100000"/>
              </a:lnSpc>
              <a:spcBef>
                <a:spcPts val="1805"/>
              </a:spcBef>
            </a:pPr>
            <a:r>
              <a:rPr sz="3200" dirty="0">
                <a:latin typeface="Times New Roman"/>
                <a:cs typeface="Times New Roman"/>
              </a:rPr>
              <a:t>**Chiến lược </a:t>
            </a:r>
            <a:r>
              <a:rPr sz="3200" spc="-5" dirty="0">
                <a:latin typeface="Times New Roman"/>
                <a:cs typeface="Times New Roman"/>
              </a:rPr>
              <a:t>Sản</a:t>
            </a:r>
            <a:r>
              <a:rPr sz="3200" spc="-55" dirty="0">
                <a:latin typeface="Times New Roman"/>
                <a:cs typeface="Times New Roman"/>
              </a:rPr>
              <a:t> </a:t>
            </a:r>
            <a:r>
              <a:rPr sz="3200" dirty="0">
                <a:latin typeface="Times New Roman"/>
                <a:cs typeface="Times New Roman"/>
              </a:rPr>
              <a:t>phẩm:</a:t>
            </a:r>
          </a:p>
          <a:p>
            <a:pPr marL="355600" indent="-342900">
              <a:lnSpc>
                <a:spcPct val="100000"/>
              </a:lnSpc>
              <a:spcBef>
                <a:spcPts val="765"/>
              </a:spcBef>
              <a:buChar char="-"/>
              <a:tabLst>
                <a:tab pos="354965" algn="l"/>
                <a:tab pos="355600" algn="l"/>
              </a:tabLst>
            </a:pPr>
            <a:r>
              <a:rPr sz="3200" dirty="0">
                <a:latin typeface="Times New Roman"/>
                <a:cs typeface="Times New Roman"/>
              </a:rPr>
              <a:t>Phân </a:t>
            </a:r>
            <a:r>
              <a:rPr sz="3200" spc="5" dirty="0">
                <a:latin typeface="Times New Roman"/>
                <a:cs typeface="Times New Roman"/>
              </a:rPr>
              <a:t>khúc </a:t>
            </a:r>
            <a:r>
              <a:rPr sz="3200" dirty="0">
                <a:latin typeface="Times New Roman"/>
                <a:cs typeface="Times New Roman"/>
              </a:rPr>
              <a:t>thị trường hướng</a:t>
            </a:r>
            <a:r>
              <a:rPr sz="3200" spc="-105" dirty="0">
                <a:latin typeface="Times New Roman"/>
                <a:cs typeface="Times New Roman"/>
              </a:rPr>
              <a:t> </a:t>
            </a:r>
            <a:r>
              <a:rPr sz="3200" spc="5" dirty="0">
                <a:latin typeface="Times New Roman"/>
                <a:cs typeface="Times New Roman"/>
              </a:rPr>
              <a:t>đến</a:t>
            </a:r>
            <a:endParaRPr sz="3200" dirty="0">
              <a:latin typeface="Times New Roman"/>
              <a:cs typeface="Times New Roman"/>
            </a:endParaRPr>
          </a:p>
          <a:p>
            <a:pPr marL="355600" indent="-342900">
              <a:lnSpc>
                <a:spcPct val="100000"/>
              </a:lnSpc>
              <a:spcBef>
                <a:spcPts val="775"/>
              </a:spcBef>
              <a:buChar char="-"/>
              <a:tabLst>
                <a:tab pos="354965" algn="l"/>
                <a:tab pos="355600" algn="l"/>
              </a:tabLst>
            </a:pPr>
            <a:r>
              <a:rPr sz="3200" dirty="0">
                <a:latin typeface="Times New Roman"/>
                <a:cs typeface="Times New Roman"/>
              </a:rPr>
              <a:t>Các dòng </a:t>
            </a:r>
            <a:r>
              <a:rPr sz="3200" spc="-5" dirty="0" err="1">
                <a:latin typeface="Times New Roman"/>
                <a:cs typeface="Times New Roman"/>
              </a:rPr>
              <a:t>sản</a:t>
            </a:r>
            <a:r>
              <a:rPr sz="3200" spc="-30" dirty="0">
                <a:latin typeface="Times New Roman"/>
                <a:cs typeface="Times New Roman"/>
              </a:rPr>
              <a:t> </a:t>
            </a:r>
            <a:r>
              <a:rPr sz="3200" dirty="0">
                <a:latin typeface="Times New Roman"/>
                <a:cs typeface="Times New Roman"/>
              </a:rPr>
              <a:t>phẩm</a:t>
            </a:r>
          </a:p>
          <a:p>
            <a:pPr marL="355600" indent="-342900">
              <a:lnSpc>
                <a:spcPct val="100000"/>
              </a:lnSpc>
              <a:spcBef>
                <a:spcPts val="765"/>
              </a:spcBef>
              <a:buChar char="-"/>
              <a:tabLst>
                <a:tab pos="354965" algn="l"/>
                <a:tab pos="355600" algn="l"/>
              </a:tabLst>
            </a:pPr>
            <a:r>
              <a:rPr sz="3200" dirty="0">
                <a:latin typeface="Times New Roman"/>
                <a:cs typeface="Times New Roman"/>
              </a:rPr>
              <a:t>So sánh với 3 </a:t>
            </a:r>
            <a:r>
              <a:rPr sz="3200" spc="5" dirty="0">
                <a:latin typeface="Times New Roman"/>
                <a:cs typeface="Times New Roman"/>
              </a:rPr>
              <a:t>ngân hàng bất </a:t>
            </a:r>
            <a:r>
              <a:rPr sz="3200" dirty="0">
                <a:latin typeface="Times New Roman"/>
                <a:cs typeface="Times New Roman"/>
              </a:rPr>
              <a:t>kỳ</a:t>
            </a:r>
            <a:r>
              <a:rPr sz="3200" spc="-145" dirty="0">
                <a:latin typeface="Times New Roman"/>
                <a:cs typeface="Times New Roman"/>
              </a:rPr>
              <a:t> </a:t>
            </a:r>
            <a:r>
              <a:rPr sz="3200" spc="5" dirty="0">
                <a:latin typeface="Times New Roman"/>
                <a:cs typeface="Times New Roman"/>
              </a:rPr>
              <a:t>khác</a:t>
            </a:r>
            <a:endParaRPr sz="3200" dirty="0">
              <a:latin typeface="Times New Roman"/>
              <a:cs typeface="Times New Roman"/>
            </a:endParaRPr>
          </a:p>
        </p:txBody>
      </p:sp>
    </p:spTree>
    <p:extLst>
      <p:ext uri="{BB962C8B-B14F-4D97-AF65-F5344CB8AC3E}">
        <p14:creationId xmlns:p14="http://schemas.microsoft.com/office/powerpoint/2010/main" val="4281587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9525" y="76200"/>
            <a:ext cx="7884210" cy="443711"/>
          </a:xfrm>
          <a:prstGeom prst="rect">
            <a:avLst/>
          </a:prstGeom>
        </p:spPr>
        <p:txBody>
          <a:bodyPr vert="horz" wrap="square" lIns="0" tIns="12700" rIns="0" bIns="0" rtlCol="0">
            <a:spAutoFit/>
          </a:bodyPr>
          <a:lstStyle/>
          <a:p>
            <a:pPr marL="12700">
              <a:lnSpc>
                <a:spcPct val="100000"/>
              </a:lnSpc>
              <a:spcBef>
                <a:spcPts val="100"/>
              </a:spcBef>
            </a:pPr>
            <a:r>
              <a:rPr sz="2800" spc="-5" dirty="0">
                <a:latin typeface="Times New Roman" panose="02020603050405020304" pitchFamily="18" charset="0"/>
                <a:cs typeface="Times New Roman" panose="02020603050405020304" pitchFamily="18" charset="0"/>
              </a:rPr>
              <a:t>Hướng dẫn Nội dung bài </a:t>
            </a:r>
            <a:r>
              <a:rPr sz="2800" spc="-5" dirty="0" err="1">
                <a:latin typeface="Times New Roman" panose="02020603050405020304" pitchFamily="18" charset="0"/>
                <a:cs typeface="Times New Roman" panose="02020603050405020304" pitchFamily="18" charset="0"/>
              </a:rPr>
              <a:t>thuyết</a:t>
            </a:r>
            <a:r>
              <a:rPr sz="2800" spc="-40" dirty="0">
                <a:latin typeface="Times New Roman" panose="02020603050405020304" pitchFamily="18" charset="0"/>
                <a:cs typeface="Times New Roman" panose="02020603050405020304" pitchFamily="18" charset="0"/>
              </a:rPr>
              <a:t> </a:t>
            </a:r>
            <a:r>
              <a:rPr sz="2800" spc="-5" dirty="0" err="1" smtClean="0">
                <a:latin typeface="Times New Roman" panose="02020603050405020304" pitchFamily="18" charset="0"/>
                <a:cs typeface="Times New Roman" panose="02020603050405020304" pitchFamily="18" charset="0"/>
              </a:rPr>
              <a:t>trình</a:t>
            </a:r>
            <a:endParaRPr sz="2800" spc="-5" dirty="0">
              <a:latin typeface="Times New Roman" panose="02020603050405020304" pitchFamily="18" charset="0"/>
              <a:cs typeface="Times New Roman" panose="02020603050405020304" pitchFamily="18" charset="0"/>
            </a:endParaRPr>
          </a:p>
        </p:txBody>
      </p:sp>
      <p:sp>
        <p:nvSpPr>
          <p:cNvPr id="3" name="object 3"/>
          <p:cNvSpPr txBox="1"/>
          <p:nvPr/>
        </p:nvSpPr>
        <p:spPr>
          <a:xfrm>
            <a:off x="228600" y="603288"/>
            <a:ext cx="8610600" cy="5897127"/>
          </a:xfrm>
          <a:prstGeom prst="rect">
            <a:avLst/>
          </a:prstGeom>
        </p:spPr>
        <p:txBody>
          <a:bodyPr vert="horz" wrap="square" lIns="0" tIns="109855" rIns="0" bIns="0" rtlCol="0">
            <a:spAutoFit/>
          </a:bodyPr>
          <a:lstStyle/>
          <a:p>
            <a:pPr marL="12700">
              <a:lnSpc>
                <a:spcPct val="100000"/>
              </a:lnSpc>
              <a:spcBef>
                <a:spcPts val="865"/>
              </a:spcBef>
            </a:pPr>
            <a:r>
              <a:rPr sz="2400" dirty="0">
                <a:latin typeface="Times New Roman"/>
                <a:cs typeface="Times New Roman"/>
              </a:rPr>
              <a:t>**Chiến lược</a:t>
            </a:r>
            <a:r>
              <a:rPr sz="2400" spc="-40" dirty="0">
                <a:latin typeface="Times New Roman"/>
                <a:cs typeface="Times New Roman"/>
              </a:rPr>
              <a:t> </a:t>
            </a:r>
            <a:r>
              <a:rPr sz="2400" dirty="0">
                <a:latin typeface="Times New Roman"/>
                <a:cs typeface="Times New Roman"/>
              </a:rPr>
              <a:t>Giá:</a:t>
            </a:r>
          </a:p>
          <a:p>
            <a:pPr marL="355600" indent="-343535">
              <a:lnSpc>
                <a:spcPct val="100000"/>
              </a:lnSpc>
              <a:spcBef>
                <a:spcPts val="770"/>
              </a:spcBef>
              <a:buChar char="-"/>
              <a:tabLst>
                <a:tab pos="355600" algn="l"/>
                <a:tab pos="356235" algn="l"/>
              </a:tabLst>
            </a:pPr>
            <a:r>
              <a:rPr sz="2400" dirty="0">
                <a:latin typeface="Times New Roman"/>
                <a:cs typeface="Times New Roman"/>
              </a:rPr>
              <a:t>Các </a:t>
            </a:r>
            <a:r>
              <a:rPr sz="2400" spc="5" dirty="0">
                <a:latin typeface="Times New Roman"/>
                <a:cs typeface="Times New Roman"/>
              </a:rPr>
              <a:t>nhân </a:t>
            </a:r>
            <a:r>
              <a:rPr sz="2400" dirty="0">
                <a:latin typeface="Times New Roman"/>
                <a:cs typeface="Times New Roman"/>
              </a:rPr>
              <a:t>tố </a:t>
            </a:r>
            <a:r>
              <a:rPr sz="2400" spc="5" dirty="0">
                <a:latin typeface="Times New Roman"/>
                <a:cs typeface="Times New Roman"/>
              </a:rPr>
              <a:t>ảnh </a:t>
            </a:r>
            <a:r>
              <a:rPr sz="2400" dirty="0">
                <a:latin typeface="Times New Roman"/>
                <a:cs typeface="Times New Roman"/>
              </a:rPr>
              <a:t>hưởng </a:t>
            </a:r>
            <a:r>
              <a:rPr sz="2400" spc="5" dirty="0">
                <a:latin typeface="Times New Roman"/>
                <a:cs typeface="Times New Roman"/>
              </a:rPr>
              <a:t>đến </a:t>
            </a:r>
            <a:r>
              <a:rPr sz="2400" dirty="0">
                <a:latin typeface="Times New Roman"/>
                <a:cs typeface="Times New Roman"/>
              </a:rPr>
              <a:t>giá</a:t>
            </a:r>
            <a:r>
              <a:rPr sz="2400" spc="-160" dirty="0">
                <a:latin typeface="Times New Roman"/>
                <a:cs typeface="Times New Roman"/>
              </a:rPr>
              <a:t> </a:t>
            </a:r>
            <a:r>
              <a:rPr sz="2400" spc="-5" dirty="0">
                <a:latin typeface="Times New Roman"/>
                <a:cs typeface="Times New Roman"/>
              </a:rPr>
              <a:t>SP</a:t>
            </a:r>
            <a:endParaRPr sz="2400" dirty="0">
              <a:latin typeface="Times New Roman"/>
              <a:cs typeface="Times New Roman"/>
            </a:endParaRPr>
          </a:p>
          <a:p>
            <a:pPr marL="355600" indent="-343535">
              <a:lnSpc>
                <a:spcPct val="100000"/>
              </a:lnSpc>
              <a:spcBef>
                <a:spcPts val="770"/>
              </a:spcBef>
              <a:buChar char="-"/>
              <a:tabLst>
                <a:tab pos="355600" algn="l"/>
                <a:tab pos="356235" algn="l"/>
              </a:tabLst>
            </a:pPr>
            <a:r>
              <a:rPr sz="2400" dirty="0">
                <a:latin typeface="Times New Roman"/>
                <a:cs typeface="Times New Roman"/>
              </a:rPr>
              <a:t>Giá </a:t>
            </a:r>
            <a:r>
              <a:rPr sz="2400" spc="5" dirty="0">
                <a:latin typeface="Times New Roman"/>
                <a:cs typeface="Times New Roman"/>
              </a:rPr>
              <a:t>của </a:t>
            </a:r>
            <a:r>
              <a:rPr sz="2400" dirty="0" err="1">
                <a:latin typeface="Times New Roman"/>
                <a:cs typeface="Times New Roman"/>
              </a:rPr>
              <a:t>sản</a:t>
            </a:r>
            <a:r>
              <a:rPr sz="2400" dirty="0">
                <a:latin typeface="Times New Roman"/>
                <a:cs typeface="Times New Roman"/>
              </a:rPr>
              <a:t> phẩm</a:t>
            </a:r>
            <a:r>
              <a:rPr sz="2400" spc="-75" dirty="0">
                <a:latin typeface="Times New Roman"/>
                <a:cs typeface="Times New Roman"/>
              </a:rPr>
              <a:t> </a:t>
            </a:r>
            <a:r>
              <a:rPr sz="2400" spc="5" dirty="0">
                <a:latin typeface="Times New Roman"/>
                <a:cs typeface="Times New Roman"/>
              </a:rPr>
              <a:t>NH</a:t>
            </a:r>
            <a:endParaRPr sz="2400" dirty="0">
              <a:latin typeface="Times New Roman"/>
              <a:cs typeface="Times New Roman"/>
            </a:endParaRPr>
          </a:p>
          <a:p>
            <a:pPr marL="355600" indent="-343535">
              <a:lnSpc>
                <a:spcPct val="150000"/>
              </a:lnSpc>
              <a:spcBef>
                <a:spcPts val="770"/>
              </a:spcBef>
              <a:buChar char="-"/>
              <a:tabLst>
                <a:tab pos="355600" algn="l"/>
                <a:tab pos="356235" algn="l"/>
              </a:tabLst>
            </a:pPr>
            <a:r>
              <a:rPr sz="2400" dirty="0">
                <a:latin typeface="Times New Roman"/>
                <a:cs typeface="Times New Roman"/>
              </a:rPr>
              <a:t>So sánh với 3 </a:t>
            </a:r>
            <a:r>
              <a:rPr sz="2400" spc="5" dirty="0">
                <a:latin typeface="Times New Roman"/>
                <a:cs typeface="Times New Roman"/>
              </a:rPr>
              <a:t>ngân hàng bất </a:t>
            </a:r>
            <a:r>
              <a:rPr sz="2400" dirty="0">
                <a:latin typeface="Times New Roman"/>
                <a:cs typeface="Times New Roman"/>
              </a:rPr>
              <a:t>kỳ</a:t>
            </a:r>
            <a:r>
              <a:rPr sz="2400" spc="-195" dirty="0">
                <a:latin typeface="Times New Roman"/>
                <a:cs typeface="Times New Roman"/>
              </a:rPr>
              <a:t> </a:t>
            </a:r>
            <a:r>
              <a:rPr sz="2400" spc="5" dirty="0">
                <a:latin typeface="Times New Roman"/>
                <a:cs typeface="Times New Roman"/>
              </a:rPr>
              <a:t>khác</a:t>
            </a:r>
            <a:endParaRPr sz="2400" dirty="0">
              <a:latin typeface="Times New Roman"/>
              <a:cs typeface="Times New Roman"/>
            </a:endParaRPr>
          </a:p>
          <a:p>
            <a:pPr marL="12700">
              <a:lnSpc>
                <a:spcPct val="150000"/>
              </a:lnSpc>
            </a:pPr>
            <a:r>
              <a:rPr sz="2400" dirty="0" smtClean="0">
                <a:latin typeface="Times New Roman"/>
                <a:cs typeface="Times New Roman"/>
              </a:rPr>
              <a:t>**</a:t>
            </a:r>
            <a:r>
              <a:rPr sz="2400" dirty="0">
                <a:latin typeface="Times New Roman"/>
                <a:cs typeface="Times New Roman"/>
              </a:rPr>
              <a:t>Chiến lược Phân</a:t>
            </a:r>
            <a:r>
              <a:rPr sz="2400" spc="-60" dirty="0">
                <a:latin typeface="Times New Roman"/>
                <a:cs typeface="Times New Roman"/>
              </a:rPr>
              <a:t> </a:t>
            </a:r>
            <a:r>
              <a:rPr sz="2400" dirty="0">
                <a:latin typeface="Times New Roman"/>
                <a:cs typeface="Times New Roman"/>
              </a:rPr>
              <a:t>phối:</a:t>
            </a:r>
          </a:p>
          <a:p>
            <a:pPr marL="355600" indent="-343535">
              <a:lnSpc>
                <a:spcPct val="100000"/>
              </a:lnSpc>
              <a:spcBef>
                <a:spcPts val="770"/>
              </a:spcBef>
              <a:buChar char="-"/>
              <a:tabLst>
                <a:tab pos="355600" algn="l"/>
                <a:tab pos="356235" algn="l"/>
              </a:tabLst>
            </a:pPr>
            <a:r>
              <a:rPr sz="2400" dirty="0">
                <a:latin typeface="Times New Roman"/>
                <a:cs typeface="Times New Roman"/>
              </a:rPr>
              <a:t>Mạng lưới </a:t>
            </a:r>
            <a:r>
              <a:rPr sz="2400" spc="5" dirty="0">
                <a:latin typeface="Times New Roman"/>
                <a:cs typeface="Times New Roman"/>
              </a:rPr>
              <a:t>phân</a:t>
            </a:r>
            <a:r>
              <a:rPr sz="2400" spc="-75" dirty="0">
                <a:latin typeface="Times New Roman"/>
                <a:cs typeface="Times New Roman"/>
              </a:rPr>
              <a:t> </a:t>
            </a:r>
            <a:r>
              <a:rPr sz="2400" spc="5" dirty="0">
                <a:latin typeface="Times New Roman"/>
                <a:cs typeface="Times New Roman"/>
              </a:rPr>
              <a:t>phối</a:t>
            </a:r>
            <a:endParaRPr sz="2400" dirty="0">
              <a:latin typeface="Times New Roman"/>
              <a:cs typeface="Times New Roman"/>
            </a:endParaRPr>
          </a:p>
          <a:p>
            <a:pPr marL="355600" indent="-343535">
              <a:lnSpc>
                <a:spcPct val="100000"/>
              </a:lnSpc>
              <a:spcBef>
                <a:spcPts val="765"/>
              </a:spcBef>
              <a:buChar char="-"/>
              <a:tabLst>
                <a:tab pos="355600" algn="l"/>
                <a:tab pos="356235" algn="l"/>
              </a:tabLst>
            </a:pPr>
            <a:r>
              <a:rPr sz="2400" dirty="0">
                <a:latin typeface="Times New Roman"/>
                <a:cs typeface="Times New Roman"/>
              </a:rPr>
              <a:t>So sánh với 3 </a:t>
            </a:r>
            <a:r>
              <a:rPr sz="2400" spc="5" dirty="0">
                <a:latin typeface="Times New Roman"/>
                <a:cs typeface="Times New Roman"/>
              </a:rPr>
              <a:t>ngân hàng bất </a:t>
            </a:r>
            <a:r>
              <a:rPr sz="2400" dirty="0" err="1">
                <a:latin typeface="Times New Roman"/>
                <a:cs typeface="Times New Roman"/>
              </a:rPr>
              <a:t>kỳ</a:t>
            </a:r>
            <a:r>
              <a:rPr sz="2400" spc="-195" dirty="0">
                <a:latin typeface="Times New Roman"/>
                <a:cs typeface="Times New Roman"/>
              </a:rPr>
              <a:t> </a:t>
            </a:r>
            <a:r>
              <a:rPr sz="2400" spc="5" dirty="0" err="1" smtClean="0">
                <a:latin typeface="Times New Roman"/>
                <a:cs typeface="Times New Roman"/>
              </a:rPr>
              <a:t>khác</a:t>
            </a:r>
            <a:endParaRPr lang="en-US" sz="2400" spc="5" dirty="0" smtClean="0">
              <a:latin typeface="Times New Roman"/>
              <a:cs typeface="Times New Roman"/>
            </a:endParaRPr>
          </a:p>
          <a:p>
            <a:pPr marL="342900" indent="-342900">
              <a:lnSpc>
                <a:spcPct val="150000"/>
              </a:lnSpc>
              <a:buFont typeface="Wingdings" panose="05000000000000000000" pitchFamily="2" charset="2"/>
              <a:buChar char="v"/>
            </a:pPr>
            <a:r>
              <a:rPr lang="en-US" sz="2400" i="1" dirty="0" smtClean="0">
                <a:latin typeface="Times New Roman" panose="02020603050405020304" pitchFamily="18" charset="0"/>
                <a:cs typeface="Times New Roman" panose="02020603050405020304" pitchFamily="18" charset="0"/>
              </a:rPr>
              <a:t>N</a:t>
            </a:r>
            <a:r>
              <a:rPr lang="vi-VN" sz="2400" i="1" dirty="0" smtClean="0">
                <a:latin typeface="Times New Roman" panose="02020603050405020304" pitchFamily="18" charset="0"/>
                <a:cs typeface="Times New Roman" panose="02020603050405020304" pitchFamily="18" charset="0"/>
              </a:rPr>
              <a:t>ội </a:t>
            </a:r>
            <a:r>
              <a:rPr lang="vi-VN" sz="2400" i="1" dirty="0">
                <a:latin typeface="Times New Roman" panose="02020603050405020304" pitchFamily="18" charset="0"/>
                <a:cs typeface="Times New Roman" panose="02020603050405020304" pitchFamily="18" charset="0"/>
              </a:rPr>
              <a:t>dung, bố cục, số trang, hình thức tùy nhóm quyết định</a:t>
            </a:r>
          </a:p>
          <a:p>
            <a:pPr marL="342900" indent="-342900" algn="just">
              <a:lnSpc>
                <a:spcPct val="150000"/>
              </a:lnSpc>
              <a:buFont typeface="Wingdings" panose="05000000000000000000" pitchFamily="2" charset="2"/>
              <a:buChar char="v"/>
            </a:pPr>
            <a:r>
              <a:rPr lang="vi-VN" sz="2400" i="1" dirty="0" smtClean="0">
                <a:latin typeface="Times New Roman" panose="02020603050405020304" pitchFamily="18" charset="0"/>
                <a:cs typeface="Times New Roman" panose="02020603050405020304" pitchFamily="18" charset="0"/>
              </a:rPr>
              <a:t>Nộp </a:t>
            </a:r>
            <a:r>
              <a:rPr lang="vi-VN" sz="2400" i="1" dirty="0">
                <a:latin typeface="Times New Roman" panose="02020603050405020304" pitchFamily="18" charset="0"/>
                <a:cs typeface="Times New Roman" panose="02020603050405020304" pitchFamily="18" charset="0"/>
              </a:rPr>
              <a:t>file word (để chấm điểm) và trình bày để lớp và </a:t>
            </a:r>
            <a:r>
              <a:rPr lang="en-US" sz="2400" i="1" dirty="0" smtClean="0">
                <a:latin typeface="Times New Roman" panose="02020603050405020304" pitchFamily="18" charset="0"/>
                <a:cs typeface="Times New Roman" panose="02020603050405020304" pitchFamily="18" charset="0"/>
              </a:rPr>
              <a:t>GV</a:t>
            </a:r>
            <a:r>
              <a:rPr lang="vi-VN" sz="2400" i="1" dirty="0" smtClean="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phản biện (để chấm điểm)</a:t>
            </a:r>
          </a:p>
          <a:p>
            <a:pPr marL="12065">
              <a:lnSpc>
                <a:spcPct val="150000"/>
              </a:lnSpc>
              <a:spcBef>
                <a:spcPts val="765"/>
              </a:spcBef>
              <a:tabLst>
                <a:tab pos="355600" algn="l"/>
                <a:tab pos="356235" algn="l"/>
              </a:tabLst>
            </a:pPr>
            <a:r>
              <a:rPr lang="en-US" sz="2400" b="1" dirty="0" err="1" smtClean="0">
                <a:latin typeface="Times New Roman" panose="02020603050405020304" pitchFamily="18" charset="0"/>
                <a:cs typeface="Times New Roman" panose="02020603050405020304" pitchFamily="18" charset="0"/>
              </a:rPr>
              <a:t>Thời</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thuyết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tuần</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học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thứ</a:t>
            </a:r>
            <a:r>
              <a:rPr lang="en-US" sz="2400" b="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6</a:t>
            </a:r>
            <a:r>
              <a:rPr lang="en-US" sz="2400" dirty="0" smtClean="0"/>
              <a:t>.</a:t>
            </a:r>
            <a:endParaRPr sz="2400" dirty="0">
              <a:latin typeface="Times New Roman"/>
              <a:cs typeface="Times New Roman"/>
            </a:endParaRPr>
          </a:p>
        </p:txBody>
      </p:sp>
    </p:spTree>
    <p:extLst>
      <p:ext uri="{BB962C8B-B14F-4D97-AF65-F5344CB8AC3E}">
        <p14:creationId xmlns:p14="http://schemas.microsoft.com/office/powerpoint/2010/main" val="324845406"/>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1325</TotalTime>
  <Words>3923</Words>
  <Application>Microsoft Office PowerPoint</Application>
  <PresentationFormat>On-screen Show (4:3)</PresentationFormat>
  <Paragraphs>454</Paragraphs>
  <Slides>58</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58</vt:i4>
      </vt:variant>
    </vt:vector>
  </HeadingPairs>
  <TitlesOfParts>
    <vt:vector size="68" baseType="lpstr">
      <vt:lpstr>MS PGothic</vt:lpstr>
      <vt:lpstr>Arial</vt:lpstr>
      <vt:lpstr>Calibri</vt:lpstr>
      <vt:lpstr>Comic Sans MS</vt:lpstr>
      <vt:lpstr>Corbel</vt:lpstr>
      <vt:lpstr>Gill Sans MT</vt:lpstr>
      <vt:lpstr>Tahoma</vt:lpstr>
      <vt:lpstr>Times New Roman</vt:lpstr>
      <vt:lpstr>Wingdings</vt:lpstr>
      <vt:lpstr>Parcel</vt:lpstr>
      <vt:lpstr>PowerPoint Presentation</vt:lpstr>
      <vt:lpstr>MÔ TẢ HỌC PHẦN</vt:lpstr>
      <vt:lpstr>CHƯƠNG TRÌNH HỌC</vt:lpstr>
      <vt:lpstr>ĐÁNH GIÁ  HỌC PHẦN</vt:lpstr>
      <vt:lpstr>PowerPoint Presentation</vt:lpstr>
      <vt:lpstr>NỘI DUNG HỌC PHẦN</vt:lpstr>
      <vt:lpstr>BÀI TẬP NHÓM</vt:lpstr>
      <vt:lpstr>Hướng dẫn Nội dung bài thuyết trình</vt:lpstr>
      <vt:lpstr>Hướng dẫn Nội dung bài thuyết trình</vt:lpstr>
      <vt:lpstr>NHẮC LẠI KIẾN THỨC</vt:lpstr>
      <vt:lpstr>Bản chất của hoạt động marketing</vt:lpstr>
      <vt:lpstr>Ai là cha đẻ của  ngành MARKERTING HIỆN ĐẠI?</vt:lpstr>
      <vt:lpstr>Tên các khái niệm  cốt lõi trong  Marketing?</vt:lpstr>
      <vt:lpstr>Lý thuyết Marketing</vt:lpstr>
      <vt:lpstr>Các công cụ Marketing</vt:lpstr>
      <vt:lpstr>NGÂN HÀNG</vt:lpstr>
      <vt:lpstr>NGÂN HÀNG</vt:lpstr>
      <vt:lpstr>PowerPoint Presentation</vt:lpstr>
      <vt:lpstr>Đối tác chiến lược của các ngân hàng thương mại Việt Nam</vt:lpstr>
      <vt:lpstr>NGÂN HÀNG </vt:lpstr>
      <vt:lpstr>PowerPoint Presentation</vt:lpstr>
      <vt:lpstr>Bài tập </vt:lpstr>
      <vt:lpstr>Bài tập</vt:lpstr>
      <vt:lpstr>Bài tập </vt:lpstr>
      <vt:lpstr>Bài tập </vt:lpstr>
      <vt:lpstr>PowerPoint Presentation</vt:lpstr>
      <vt:lpstr>TÌNH HUỐNG DẪN NHẬP</vt:lpstr>
      <vt:lpstr>PowerPoint Presentation</vt:lpstr>
      <vt:lpstr>1.1 Khái niệm</vt:lpstr>
      <vt:lpstr>1. KHÁI NIỆM MARKETING NGÂN HÀNG</vt:lpstr>
      <vt:lpstr>CÂU HỎI THẢO LUẬN</vt:lpstr>
      <vt:lpstr>1.2 Vai trò của Marketing trong NH</vt:lpstr>
      <vt:lpstr>1.2 Vai trò của Marketing trong NH</vt:lpstr>
      <vt:lpstr>1.2 Vai trò của Marketing trong NH</vt:lpstr>
      <vt:lpstr>1.2 Vai trò của Marketing trong NH</vt:lpstr>
      <vt:lpstr>1.2 Vai trò của Marketing trong NH</vt:lpstr>
      <vt:lpstr>1.3 Chức năng bộ phận Marketing</vt:lpstr>
      <vt:lpstr>1.3 Chức năng bộ phận Marketing</vt:lpstr>
      <vt:lpstr>1.4 Đặc điểm Marketing ngân hàng</vt:lpstr>
      <vt:lpstr>Đặc điểm của Marketing dịch vụ</vt:lpstr>
      <vt:lpstr>Đặc điểm của Marketing dịch vụ</vt:lpstr>
      <vt:lpstr>Đặc điểm của Marketing dịch vụ</vt:lpstr>
      <vt:lpstr>PowerPoint Presentation</vt:lpstr>
      <vt:lpstr>Đặc điểm của Marketing dịch vụ</vt:lpstr>
      <vt:lpstr>Đặc điểm Marketing dịch vụ</vt:lpstr>
      <vt:lpstr>Đặc điểm Marketing dịch vụ</vt:lpstr>
      <vt:lpstr>CÂU HỎI THẢO LUẬN</vt:lpstr>
      <vt:lpstr>Đặc điểm của ngành ngân hàng</vt:lpstr>
      <vt:lpstr>Thanh toán xuất nhập khẩu</vt:lpstr>
      <vt:lpstr>CÁC HÌNH THỨC CỦA MARKETING NGÂN HÀNG</vt:lpstr>
      <vt:lpstr>PowerPoint Presentation</vt:lpstr>
      <vt:lpstr>PowerPoint Presentation</vt:lpstr>
      <vt:lpstr>Bài tập</vt:lpstr>
      <vt:lpstr>Bài tập</vt:lpstr>
      <vt:lpstr>Bài tập</vt:lpstr>
      <vt:lpstr>1.5 Cơ cấu tổ chức bộ phận  Marketing trong ngân hàng</vt:lpstr>
      <vt:lpstr>TÓM LƯỢC CUỐI BÀI</vt:lpstr>
      <vt:lpstr>CÂU HỎI ÔN TẬP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HP</cp:lastModifiedBy>
  <cp:revision>97</cp:revision>
  <dcterms:created xsi:type="dcterms:W3CDTF">2020-02-19T08:44:15Z</dcterms:created>
  <dcterms:modified xsi:type="dcterms:W3CDTF">2022-04-28T06:17:31Z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2018-02-25T00:00:00Z</vt:filetime>
  </property>
  <property fmtid="{D5CDD505-2E9C-101B-9397-08002B2CF9AE}" pid="3" name="Creator">
    <vt:lpwstr>Microsoft® PowerPoint® 2010</vt:lpwstr>
  </property>
  <property fmtid="{D5CDD505-2E9C-101B-9397-08002B2CF9AE}" pid="4" name="LastSaved">
    <vt:filetime>2020-02-19T00:00:00Z</vt:filetime>
  </property>
</Properties>
</file>