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7"/>
  </p:notesMasterIdLst>
  <p:sldIdLst>
    <p:sldId id="256" r:id="rId2"/>
    <p:sldId id="257" r:id="rId3"/>
    <p:sldId id="258" r:id="rId4"/>
    <p:sldId id="259" r:id="rId5"/>
    <p:sldId id="292" r:id="rId6"/>
    <p:sldId id="293"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94" r:id="rId21"/>
    <p:sldId id="275" r:id="rId22"/>
    <p:sldId id="276" r:id="rId23"/>
    <p:sldId id="277" r:id="rId24"/>
    <p:sldId id="278" r:id="rId25"/>
    <p:sldId id="279" r:id="rId26"/>
    <p:sldId id="280" r:id="rId27"/>
    <p:sldId id="281" r:id="rId28"/>
    <p:sldId id="282" r:id="rId29"/>
    <p:sldId id="299" r:id="rId30"/>
    <p:sldId id="306" r:id="rId31"/>
    <p:sldId id="300" r:id="rId32"/>
    <p:sldId id="301" r:id="rId33"/>
    <p:sldId id="302" r:id="rId34"/>
    <p:sldId id="303" r:id="rId35"/>
    <p:sldId id="304" r:id="rId36"/>
    <p:sldId id="305"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284" r:id="rId55"/>
    <p:sldId id="285" r:id="rId56"/>
    <p:sldId id="324" r:id="rId57"/>
    <p:sldId id="286" r:id="rId58"/>
    <p:sldId id="287" r:id="rId59"/>
    <p:sldId id="288" r:id="rId60"/>
    <p:sldId id="289" r:id="rId61"/>
    <p:sldId id="290" r:id="rId62"/>
    <p:sldId id="296" r:id="rId63"/>
    <p:sldId id="295" r:id="rId64"/>
    <p:sldId id="297" r:id="rId65"/>
    <p:sldId id="291" r:id="rId6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845B33D-2ADF-472A-A6B3-E05CEBB36B8D}" type="datetimeFigureOut">
              <a:rPr lang="en-US" smtClean="0"/>
              <a:t>2/24/2022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8A2A9B6-BD4D-43FD-9A6F-C7920530CA19}" type="slidenum">
              <a:rPr lang="en-US" smtClean="0"/>
              <a:t>‹#›</a:t>
            </a:fld>
            <a:endParaRPr lang="en-US"/>
          </a:p>
        </p:txBody>
      </p:sp>
    </p:spTree>
    <p:extLst>
      <p:ext uri="{BB962C8B-B14F-4D97-AF65-F5344CB8AC3E}">
        <p14:creationId xmlns:p14="http://schemas.microsoft.com/office/powerpoint/2010/main" val="3546991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Cạnh tranh phi giá cả là việc áp dụng bất kỳ chính sách cạnh tranh nào ngoại trừ chính sách giảm giá, nhằm mục đích lôi kéo những khách hàng mới từ đối thủ của mình. Những hình thức cạnh tranh phi giá cả thường hay được nhắc đến như quảng cáo, marketing và đổi mới sản phẩm.</a:t>
            </a:r>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26</a:t>
            </a:fld>
            <a:endParaRPr lang="en-US"/>
          </a:p>
        </p:txBody>
      </p:sp>
    </p:spTree>
    <p:extLst>
      <p:ext uri="{BB962C8B-B14F-4D97-AF65-F5344CB8AC3E}">
        <p14:creationId xmlns:p14="http://schemas.microsoft.com/office/powerpoint/2010/main" val="3524883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Điền</a:t>
            </a:r>
            <a:r>
              <a:rPr lang="en-US" dirty="0" smtClean="0"/>
              <a:t> </a:t>
            </a:r>
            <a:r>
              <a:rPr lang="en-US" dirty="0" err="1" smtClean="0"/>
              <a:t>thay</a:t>
            </a:r>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49</a:t>
            </a:fld>
            <a:endParaRPr lang="en-US"/>
          </a:p>
        </p:txBody>
      </p:sp>
    </p:spTree>
    <p:extLst>
      <p:ext uri="{BB962C8B-B14F-4D97-AF65-F5344CB8AC3E}">
        <p14:creationId xmlns:p14="http://schemas.microsoft.com/office/powerpoint/2010/main" val="109431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Sếp</a:t>
            </a:r>
            <a:r>
              <a:rPr lang="en-US" dirty="0" smtClean="0"/>
              <a:t> </a:t>
            </a:r>
            <a:r>
              <a:rPr lang="en-US" dirty="0" err="1" smtClean="0"/>
              <a:t>đúng</a:t>
            </a:r>
            <a:r>
              <a:rPr lang="en-US" dirty="0" smtClean="0"/>
              <a:t>,</a:t>
            </a:r>
            <a:r>
              <a:rPr lang="en-US" baseline="0" dirty="0" smtClean="0"/>
              <a:t> </a:t>
            </a:r>
            <a:r>
              <a:rPr lang="en-US" baseline="0" dirty="0" err="1" smtClean="0"/>
              <a:t>thể</a:t>
            </a:r>
            <a:r>
              <a:rPr lang="en-US" baseline="0" dirty="0" smtClean="0"/>
              <a:t> </a:t>
            </a:r>
            <a:r>
              <a:rPr lang="en-US" baseline="0" dirty="0" err="1" smtClean="0"/>
              <a:t>hiện</a:t>
            </a:r>
            <a:r>
              <a:rPr lang="en-US" baseline="0" dirty="0" smtClean="0"/>
              <a:t> </a:t>
            </a:r>
            <a:r>
              <a:rPr lang="en-US" baseline="0" dirty="0" err="1" smtClean="0"/>
              <a:t>tính</a:t>
            </a:r>
            <a:r>
              <a:rPr lang="en-US" baseline="0" dirty="0" smtClean="0"/>
              <a:t> </a:t>
            </a:r>
            <a:r>
              <a:rPr lang="en-US" baseline="0" dirty="0" err="1" smtClean="0"/>
              <a:t>bảo</a:t>
            </a:r>
            <a:r>
              <a:rPr lang="en-US" baseline="0" dirty="0" smtClean="0"/>
              <a:t> </a:t>
            </a:r>
            <a:r>
              <a:rPr lang="en-US" baseline="0" dirty="0" err="1" smtClean="0"/>
              <a:t>mật</a:t>
            </a:r>
            <a:r>
              <a:rPr lang="en-US" baseline="0" dirty="0" smtClean="0"/>
              <a:t> </a:t>
            </a:r>
            <a:r>
              <a:rPr lang="en-US" baseline="0" dirty="0" err="1" smtClean="0"/>
              <a:t>của</a:t>
            </a:r>
            <a:r>
              <a:rPr lang="en-US" baseline="0" dirty="0" smtClean="0"/>
              <a:t> NH </a:t>
            </a:r>
            <a:r>
              <a:rPr lang="en-US" baseline="0" dirty="0" err="1" smtClean="0"/>
              <a:t>cho</a:t>
            </a:r>
            <a:r>
              <a:rPr lang="en-US" baseline="0" dirty="0" smtClean="0"/>
              <a:t> KH dc </a:t>
            </a:r>
            <a:r>
              <a:rPr lang="en-US" baseline="0" dirty="0" err="1" smtClean="0"/>
              <a:t>biết</a:t>
            </a:r>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50</a:t>
            </a:fld>
            <a:endParaRPr lang="en-US"/>
          </a:p>
        </p:txBody>
      </p:sp>
    </p:spTree>
    <p:extLst>
      <p:ext uri="{BB962C8B-B14F-4D97-AF65-F5344CB8AC3E}">
        <p14:creationId xmlns:p14="http://schemas.microsoft.com/office/powerpoint/2010/main" val="337400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Dùng</a:t>
            </a:r>
            <a:r>
              <a:rPr lang="en-US" baseline="0" dirty="0" smtClean="0"/>
              <a:t> cam. </a:t>
            </a:r>
            <a:r>
              <a:rPr lang="en-US" baseline="0" dirty="0" err="1" smtClean="0"/>
              <a:t>Về</a:t>
            </a:r>
            <a:r>
              <a:rPr lang="en-US" baseline="0" dirty="0" smtClean="0"/>
              <a:t> </a:t>
            </a:r>
            <a:r>
              <a:rPr lang="en-US" baseline="0" dirty="0" err="1" smtClean="0"/>
              <a:t>mặt</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r>
              <a:rPr lang="en-US" baseline="0" dirty="0" err="1" smtClean="0"/>
              <a:t>là</a:t>
            </a:r>
            <a:r>
              <a:rPr lang="en-US" baseline="0" dirty="0" smtClean="0"/>
              <a:t> </a:t>
            </a:r>
            <a:r>
              <a:rPr lang="en-US" baseline="0" dirty="0" err="1" smtClean="0"/>
              <a:t>nhân</a:t>
            </a:r>
            <a:r>
              <a:rPr lang="en-US" baseline="0" dirty="0" smtClean="0"/>
              <a:t> </a:t>
            </a:r>
            <a:r>
              <a:rPr lang="en-US" baseline="0" dirty="0" err="1" smtClean="0"/>
              <a:t>viên</a:t>
            </a:r>
            <a:r>
              <a:rPr lang="en-US" baseline="0" dirty="0" smtClean="0"/>
              <a:t> </a:t>
            </a:r>
            <a:r>
              <a:rPr lang="en-US" baseline="0" dirty="0" err="1" smtClean="0"/>
              <a:t>không</a:t>
            </a:r>
            <a:r>
              <a:rPr lang="en-US" baseline="0" dirty="0" smtClean="0"/>
              <a:t> </a:t>
            </a:r>
            <a:r>
              <a:rPr lang="en-US" baseline="0" dirty="0" err="1" smtClean="0"/>
              <a:t>sai</a:t>
            </a:r>
            <a:r>
              <a:rPr lang="en-US" baseline="0" dirty="0" smtClean="0"/>
              <a:t>. </a:t>
            </a:r>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cách</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không</a:t>
            </a:r>
            <a:r>
              <a:rPr lang="en-US" baseline="0" dirty="0" smtClean="0"/>
              <a:t> </a:t>
            </a:r>
            <a:r>
              <a:rPr lang="en-US" baseline="0" dirty="0" err="1" smtClean="0"/>
              <a:t>phù</a:t>
            </a:r>
            <a:r>
              <a:rPr lang="en-US" baseline="0" dirty="0" smtClean="0"/>
              <a:t> </a:t>
            </a:r>
            <a:r>
              <a:rPr lang="en-US" baseline="0" dirty="0" err="1" smtClean="0"/>
              <a:t>hợ</a:t>
            </a:r>
            <a:r>
              <a:rPr lang="en-US" baseline="0" dirty="0" smtClean="0"/>
              <a:t>, </a:t>
            </a:r>
            <a:r>
              <a:rPr lang="en-US" baseline="0" dirty="0" err="1" smtClean="0"/>
              <a:t>ảnh</a:t>
            </a:r>
            <a:r>
              <a:rPr lang="en-US" baseline="0" dirty="0" smtClean="0"/>
              <a:t> </a:t>
            </a:r>
            <a:r>
              <a:rPr lang="en-US" baseline="0" dirty="0" err="1" smtClean="0"/>
              <a:t>hưởng</a:t>
            </a:r>
            <a:r>
              <a:rPr lang="en-US" baseline="0" dirty="0" smtClean="0"/>
              <a:t> </a:t>
            </a:r>
            <a:r>
              <a:rPr lang="en-US" baseline="0" dirty="0" err="1" smtClean="0"/>
              <a:t>đến</a:t>
            </a:r>
            <a:r>
              <a:rPr lang="en-US" baseline="0" dirty="0" smtClean="0"/>
              <a:t> </a:t>
            </a:r>
            <a:r>
              <a:rPr lang="en-US" baseline="0" dirty="0" err="1" smtClean="0"/>
              <a:t>uy</a:t>
            </a:r>
            <a:r>
              <a:rPr lang="en-US" baseline="0" dirty="0" smtClean="0"/>
              <a:t> </a:t>
            </a:r>
            <a:r>
              <a:rPr lang="en-US" baseline="0" dirty="0" err="1" smtClean="0"/>
              <a:t>tín</a:t>
            </a:r>
            <a:r>
              <a:rPr lang="en-US" baseline="0" dirty="0" smtClean="0"/>
              <a:t> NH</a:t>
            </a:r>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52</a:t>
            </a:fld>
            <a:endParaRPr lang="en-US"/>
          </a:p>
        </p:txBody>
      </p:sp>
    </p:spTree>
    <p:extLst>
      <p:ext uri="{BB962C8B-B14F-4D97-AF65-F5344CB8AC3E}">
        <p14:creationId xmlns:p14="http://schemas.microsoft.com/office/powerpoint/2010/main" val="52580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xfrm>
            <a:off x="-1447800" y="2376488"/>
            <a:ext cx="6889750" cy="5167312"/>
          </a:xfrm>
        </p:spPr>
      </p:sp>
      <p:sp>
        <p:nvSpPr>
          <p:cNvPr id="346115" name="Notes Placeholder 2"/>
          <p:cNvSpPr>
            <a:spLocks noGrp="1"/>
          </p:cNvSpPr>
          <p:nvPr>
            <p:ph type="body" idx="1"/>
          </p:nvPr>
        </p:nvSpPr>
        <p:spPr bwMode="auto">
          <a:xfrm>
            <a:off x="679450" y="4705350"/>
            <a:ext cx="5435600" cy="4457700"/>
          </a:xfrm>
          <a:prstGeom prst="rect">
            <a:avLst/>
          </a:prstGeom>
          <a:noFill/>
          <a:ln>
            <a:miter lim="800000"/>
            <a:headEnd/>
            <a:tailEnd/>
          </a:ln>
        </p:spPr>
        <p:txBody>
          <a:bodyPr/>
          <a:lstStyle/>
          <a:p>
            <a:endParaRPr lang="en-US" smtClean="0"/>
          </a:p>
        </p:txBody>
      </p:sp>
      <p:sp>
        <p:nvSpPr>
          <p:cNvPr id="337924" name="Date Placeholder 3"/>
          <p:cNvSpPr>
            <a:spLocks noGrp="1"/>
          </p:cNvSpPr>
          <p:nvPr>
            <p:ph type="dt" sz="quarter" idx="1"/>
          </p:nvPr>
        </p:nvSpPr>
        <p:spPr>
          <a:xfrm>
            <a:off x="3848645" y="0"/>
            <a:ext cx="2944283" cy="495300"/>
          </a:xfrm>
          <a:prstGeom prst="rect">
            <a:avLst/>
          </a:prstGeom>
        </p:spPr>
        <p:txBody>
          <a:bodyPr/>
          <a:lstStyle/>
          <a:p>
            <a:fld id="{BFA62DAC-E8D8-424D-B5D5-8A97B35004F8}" type="datetime1">
              <a:rPr lang="en-US"/>
              <a:pPr/>
              <a:t>2/24/2022</a:t>
            </a:fld>
            <a:endParaRPr lang="en-US"/>
          </a:p>
        </p:txBody>
      </p:sp>
      <p:sp>
        <p:nvSpPr>
          <p:cNvPr id="337925" name="Slide Number Placeholder 4"/>
          <p:cNvSpPr>
            <a:spLocks noGrp="1"/>
          </p:cNvSpPr>
          <p:nvPr>
            <p:ph type="sldNum" sz="quarter" idx="5"/>
          </p:nvPr>
        </p:nvSpPr>
        <p:spPr>
          <a:xfrm>
            <a:off x="3848645" y="9408981"/>
            <a:ext cx="2944283" cy="495300"/>
          </a:xfrm>
          <a:prstGeom prst="rect">
            <a:avLst/>
          </a:prstGeom>
        </p:spPr>
        <p:txBody>
          <a:bodyPr/>
          <a:lstStyle/>
          <a:p>
            <a:fld id="{C23BF046-B15C-4FD3-91FE-CEE315D48CAA}" type="slidenum">
              <a:rPr lang="en-US"/>
              <a:pPr/>
              <a:t>34</a:t>
            </a:fld>
            <a:endParaRPr lang="en-US"/>
          </a:p>
        </p:txBody>
      </p:sp>
    </p:spTree>
    <p:extLst>
      <p:ext uri="{BB962C8B-B14F-4D97-AF65-F5344CB8AC3E}">
        <p14:creationId xmlns:p14="http://schemas.microsoft.com/office/powerpoint/2010/main" val="382352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Đợi</a:t>
            </a:r>
            <a:r>
              <a:rPr lang="en-US" baseline="0" dirty="0" smtClean="0"/>
              <a:t> </a:t>
            </a:r>
            <a:r>
              <a:rPr lang="en-US" baseline="0" dirty="0" err="1" smtClean="0"/>
              <a:t>nhập</a:t>
            </a:r>
            <a:r>
              <a:rPr lang="en-US" baseline="0" dirty="0" smtClean="0"/>
              <a:t> </a:t>
            </a:r>
            <a:r>
              <a:rPr lang="en-US" baseline="0" dirty="0" err="1" smtClean="0"/>
              <a:t>tiền</a:t>
            </a:r>
            <a:r>
              <a:rPr lang="en-US" baseline="0" dirty="0" smtClean="0"/>
              <a:t> </a:t>
            </a:r>
            <a:r>
              <a:rPr lang="en-US" baseline="0" dirty="0" err="1" smtClean="0"/>
              <a:t>từ</a:t>
            </a:r>
            <a:r>
              <a:rPr lang="en-US" baseline="0" dirty="0" smtClean="0"/>
              <a:t> NHNN </a:t>
            </a:r>
            <a:r>
              <a:rPr lang="en-US" baseline="0" dirty="0" err="1" smtClean="0"/>
              <a:t>về</a:t>
            </a:r>
            <a:r>
              <a:rPr lang="en-US" baseline="0" dirty="0" smtClean="0"/>
              <a:t> </a:t>
            </a:r>
            <a:r>
              <a:rPr lang="en-US" baseline="0" dirty="0" err="1" smtClean="0"/>
              <a:t>hoặc</a:t>
            </a:r>
            <a:r>
              <a:rPr lang="en-US" baseline="0" dirty="0" smtClean="0"/>
              <a:t> </a:t>
            </a:r>
            <a:r>
              <a:rPr lang="en-US" baseline="0" dirty="0" err="1" smtClean="0"/>
              <a:t>đổi</a:t>
            </a:r>
            <a:r>
              <a:rPr lang="en-US" baseline="0" dirty="0" smtClean="0"/>
              <a:t> ở NH </a:t>
            </a:r>
            <a:r>
              <a:rPr lang="en-US" baseline="0" dirty="0" err="1" smtClean="0"/>
              <a:t>khác</a:t>
            </a:r>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38</a:t>
            </a:fld>
            <a:endParaRPr lang="en-US"/>
          </a:p>
        </p:txBody>
      </p:sp>
    </p:spTree>
    <p:extLst>
      <p:ext uri="{BB962C8B-B14F-4D97-AF65-F5344CB8AC3E}">
        <p14:creationId xmlns:p14="http://schemas.microsoft.com/office/powerpoint/2010/main" val="390067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Không</a:t>
            </a:r>
            <a:r>
              <a:rPr lang="en-US" baseline="0" dirty="0" smtClean="0"/>
              <a:t> </a:t>
            </a:r>
            <a:r>
              <a:rPr lang="en-US" baseline="0" dirty="0" err="1" smtClean="0"/>
              <a:t>giải</a:t>
            </a:r>
            <a:r>
              <a:rPr lang="en-US" baseline="0" dirty="0" smtClean="0"/>
              <a:t> </a:t>
            </a:r>
            <a:r>
              <a:rPr lang="en-US" baseline="0" dirty="0" err="1" smtClean="0"/>
              <a:t>quyết</a:t>
            </a:r>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42</a:t>
            </a:fld>
            <a:endParaRPr lang="en-US"/>
          </a:p>
        </p:txBody>
      </p:sp>
    </p:spTree>
    <p:extLst>
      <p:ext uri="{BB962C8B-B14F-4D97-AF65-F5344CB8AC3E}">
        <p14:creationId xmlns:p14="http://schemas.microsoft.com/office/powerpoint/2010/main" val="181477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Gọi</a:t>
            </a:r>
            <a:r>
              <a:rPr lang="en-US" baseline="0" dirty="0" smtClean="0"/>
              <a:t> </a:t>
            </a:r>
            <a:r>
              <a:rPr lang="en-US" baseline="0" dirty="0" err="1" smtClean="0"/>
              <a:t>nhân</a:t>
            </a:r>
            <a:r>
              <a:rPr lang="en-US" baseline="0" dirty="0" smtClean="0"/>
              <a:t> </a:t>
            </a:r>
            <a:r>
              <a:rPr lang="en-US" baseline="0" dirty="0" err="1" smtClean="0"/>
              <a:t>viên</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khách</a:t>
            </a:r>
            <a:r>
              <a:rPr lang="en-US" baseline="0" dirty="0" smtClean="0"/>
              <a:t> </a:t>
            </a:r>
            <a:r>
              <a:rPr lang="en-US" baseline="0" dirty="0" err="1" smtClean="0"/>
              <a:t>hàng</a:t>
            </a:r>
            <a:r>
              <a:rPr lang="en-US" baseline="0" dirty="0" smtClean="0"/>
              <a:t> </a:t>
            </a:r>
            <a:r>
              <a:rPr lang="en-US" baseline="0" dirty="0" err="1" smtClean="0"/>
              <a:t>ra</a:t>
            </a:r>
            <a:r>
              <a:rPr lang="en-US" baseline="0" dirty="0" smtClean="0"/>
              <a:t> </a:t>
            </a:r>
            <a:r>
              <a:rPr lang="en-US" baseline="0" dirty="0" err="1" smtClean="0"/>
              <a:t>tiếp</a:t>
            </a:r>
            <a:r>
              <a:rPr lang="en-US" baseline="0" dirty="0" smtClean="0"/>
              <a:t> </a:t>
            </a:r>
            <a:r>
              <a:rPr lang="en-US" baseline="0" dirty="0" err="1" smtClean="0"/>
              <a:t>và</a:t>
            </a:r>
            <a:r>
              <a:rPr lang="en-US" baseline="0" dirty="0" smtClean="0"/>
              <a:t> </a:t>
            </a:r>
            <a:r>
              <a:rPr lang="en-US" baseline="0" dirty="0" err="1" smtClean="0"/>
              <a:t>làm</a:t>
            </a:r>
            <a:r>
              <a:rPr lang="en-US" baseline="0" dirty="0" smtClean="0"/>
              <a:t> </a:t>
            </a:r>
            <a:r>
              <a:rPr lang="en-US" baseline="0" dirty="0" err="1" smtClean="0"/>
              <a:t>việc</a:t>
            </a:r>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43</a:t>
            </a:fld>
            <a:endParaRPr lang="en-US"/>
          </a:p>
        </p:txBody>
      </p:sp>
    </p:spTree>
    <p:extLst>
      <p:ext uri="{BB962C8B-B14F-4D97-AF65-F5344CB8AC3E}">
        <p14:creationId xmlns:p14="http://schemas.microsoft.com/office/powerpoint/2010/main" val="917846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Giải</a:t>
            </a:r>
            <a:r>
              <a:rPr lang="en-US" dirty="0" smtClean="0"/>
              <a:t> </a:t>
            </a:r>
            <a:r>
              <a:rPr lang="en-US" dirty="0" err="1" smtClean="0"/>
              <a:t>quyết</a:t>
            </a:r>
            <a:r>
              <a:rPr lang="en-US" baseline="0" dirty="0" smtClean="0"/>
              <a:t> </a:t>
            </a:r>
            <a:r>
              <a:rPr lang="en-US" baseline="0" dirty="0" err="1" smtClean="0"/>
              <a:t>đồng</a:t>
            </a:r>
            <a:r>
              <a:rPr lang="en-US" baseline="0" dirty="0" smtClean="0"/>
              <a:t> </a:t>
            </a:r>
            <a:r>
              <a:rPr lang="en-US" baseline="0" dirty="0" err="1" smtClean="0"/>
              <a:t>thời</a:t>
            </a:r>
            <a:r>
              <a:rPr lang="en-US" baseline="0" dirty="0" smtClean="0"/>
              <a:t>, </a:t>
            </a:r>
            <a:r>
              <a:rPr lang="en-US" baseline="0" dirty="0" err="1" smtClean="0"/>
              <a:t>mời</a:t>
            </a:r>
            <a:r>
              <a:rPr lang="en-US" baseline="0" dirty="0" smtClean="0"/>
              <a:t> </a:t>
            </a:r>
            <a:r>
              <a:rPr lang="en-US" baseline="0" dirty="0" err="1" smtClean="0"/>
              <a:t>cả</a:t>
            </a:r>
            <a:r>
              <a:rPr lang="en-US" baseline="0" dirty="0" smtClean="0"/>
              <a:t> 2 </a:t>
            </a:r>
            <a:r>
              <a:rPr lang="en-US" baseline="0" dirty="0" err="1" smtClean="0"/>
              <a:t>khách</a:t>
            </a:r>
            <a:r>
              <a:rPr lang="en-US" baseline="0" dirty="0" smtClean="0"/>
              <a:t> </a:t>
            </a:r>
            <a:r>
              <a:rPr lang="en-US" baseline="0" dirty="0" err="1" smtClean="0"/>
              <a:t>cùng</a:t>
            </a:r>
            <a:r>
              <a:rPr lang="en-US" baseline="0" dirty="0" smtClean="0"/>
              <a:t> </a:t>
            </a:r>
            <a:r>
              <a:rPr lang="en-US" baseline="0" dirty="0" err="1" smtClean="0"/>
              <a:t>ngồi</a:t>
            </a:r>
            <a:r>
              <a:rPr lang="en-US" baseline="0" dirty="0" smtClean="0"/>
              <a:t> </a:t>
            </a:r>
            <a:r>
              <a:rPr lang="en-US" baseline="0" dirty="0" err="1" smtClean="0"/>
              <a:t>đợi</a:t>
            </a:r>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44</a:t>
            </a:fld>
            <a:endParaRPr lang="en-US"/>
          </a:p>
        </p:txBody>
      </p:sp>
    </p:spTree>
    <p:extLst>
      <p:ext uri="{BB962C8B-B14F-4D97-AF65-F5344CB8AC3E}">
        <p14:creationId xmlns:p14="http://schemas.microsoft.com/office/powerpoint/2010/main" val="419317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a:t>
            </a:r>
            <a:r>
              <a:rPr lang="en-US" baseline="0" dirty="0" smtClean="0"/>
              <a:t> NH </a:t>
            </a:r>
            <a:r>
              <a:rPr lang="en-US" baseline="0" dirty="0" err="1" smtClean="0"/>
              <a:t>đêu</a:t>
            </a:r>
            <a:r>
              <a:rPr lang="en-US" baseline="0" dirty="0" smtClean="0"/>
              <a:t> </a:t>
            </a:r>
            <a:r>
              <a:rPr lang="en-US" baseline="0" dirty="0" err="1" smtClean="0"/>
              <a:t>có</a:t>
            </a:r>
            <a:r>
              <a:rPr lang="en-US" baseline="0" dirty="0" smtClean="0"/>
              <a:t> 1 </a:t>
            </a:r>
            <a:r>
              <a:rPr lang="en-US" baseline="0" dirty="0" err="1" smtClean="0"/>
              <a:t>khoản</a:t>
            </a:r>
            <a:r>
              <a:rPr lang="en-US" baseline="0" dirty="0" smtClean="0"/>
              <a:t> </a:t>
            </a:r>
            <a:r>
              <a:rPr lang="en-US" baseline="0" dirty="0" err="1" smtClean="0"/>
              <a:t>lãi</a:t>
            </a:r>
            <a:r>
              <a:rPr lang="en-US" baseline="0" dirty="0" smtClean="0"/>
              <a:t> </a:t>
            </a:r>
            <a:r>
              <a:rPr lang="en-US" baseline="0" dirty="0" err="1" smtClean="0"/>
              <a:t>suất</a:t>
            </a:r>
            <a:r>
              <a:rPr lang="en-US" baseline="0" dirty="0" smtClean="0"/>
              <a:t> chi them, </a:t>
            </a:r>
            <a:r>
              <a:rPr lang="en-US" baseline="0" dirty="0" err="1" smtClean="0"/>
              <a:t>nhưng</a:t>
            </a:r>
            <a:r>
              <a:rPr lang="en-US" baseline="0" dirty="0" smtClean="0"/>
              <a:t> </a:t>
            </a:r>
            <a:r>
              <a:rPr lang="en-US" baseline="0" dirty="0" err="1" smtClean="0"/>
              <a:t>điều</a:t>
            </a:r>
            <a:r>
              <a:rPr lang="en-US" baseline="0" dirty="0" smtClean="0"/>
              <a:t> </a:t>
            </a:r>
            <a:r>
              <a:rPr lang="en-US" baseline="0" dirty="0" err="1" smtClean="0"/>
              <a:t>kiện</a:t>
            </a:r>
            <a:r>
              <a:rPr lang="en-US" baseline="0" dirty="0" smtClean="0"/>
              <a:t> </a:t>
            </a:r>
            <a:r>
              <a:rPr lang="en-US" baseline="0" dirty="0" err="1" smtClean="0"/>
              <a:t>không</a:t>
            </a:r>
            <a:r>
              <a:rPr lang="en-US" baseline="0" dirty="0" smtClean="0"/>
              <a:t> </a:t>
            </a:r>
            <a:r>
              <a:rPr lang="en-US" baseline="0" dirty="0" err="1" smtClean="0"/>
              <a:t>được</a:t>
            </a:r>
            <a:r>
              <a:rPr lang="en-US" baseline="0" dirty="0" smtClean="0"/>
              <a:t> </a:t>
            </a:r>
            <a:r>
              <a:rPr lang="en-US" baseline="0" dirty="0" err="1" smtClean="0"/>
              <a:t>lãi</a:t>
            </a:r>
            <a:r>
              <a:rPr lang="en-US" baseline="0" dirty="0" smtClean="0"/>
              <a:t> </a:t>
            </a:r>
            <a:r>
              <a:rPr lang="en-US" baseline="0" dirty="0" err="1" smtClean="0"/>
              <a:t>suất</a:t>
            </a:r>
            <a:r>
              <a:rPr lang="en-US" baseline="0" dirty="0" smtClean="0"/>
              <a:t> </a:t>
            </a:r>
            <a:r>
              <a:rPr lang="en-US" baseline="0" dirty="0" err="1" smtClean="0"/>
              <a:t>trần</a:t>
            </a:r>
            <a:r>
              <a:rPr lang="en-US" baseline="0" dirty="0" smtClean="0"/>
              <a:t> </a:t>
            </a:r>
            <a:r>
              <a:rPr lang="en-US" baseline="0" dirty="0" err="1" smtClean="0"/>
              <a:t>mà</a:t>
            </a:r>
            <a:r>
              <a:rPr lang="en-US" baseline="0" dirty="0" smtClean="0"/>
              <a:t> NHNN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Ngoài</a:t>
            </a:r>
            <a:r>
              <a:rPr lang="en-US" baseline="0" dirty="0" smtClean="0"/>
              <a:t> </a:t>
            </a:r>
            <a:r>
              <a:rPr lang="en-US" baseline="0" dirty="0" err="1" smtClean="0"/>
              <a:t>ra</a:t>
            </a:r>
            <a:r>
              <a:rPr lang="en-US" baseline="0" dirty="0" smtClean="0"/>
              <a:t>, </a:t>
            </a:r>
            <a:r>
              <a:rPr lang="en-US" baseline="0" dirty="0" err="1" smtClean="0"/>
              <a:t>cũng</a:t>
            </a:r>
            <a:r>
              <a:rPr lang="en-US" baseline="0" dirty="0" smtClean="0"/>
              <a:t> </a:t>
            </a:r>
            <a:r>
              <a:rPr lang="en-US" baseline="0" dirty="0" err="1" smtClean="0"/>
              <a:t>có</a:t>
            </a:r>
            <a:r>
              <a:rPr lang="en-US" baseline="0" dirty="0" smtClean="0"/>
              <a:t> </a:t>
            </a:r>
            <a:r>
              <a:rPr lang="en-US" baseline="0" dirty="0" err="1" smtClean="0"/>
              <a:t>các</a:t>
            </a:r>
            <a:r>
              <a:rPr lang="en-US" baseline="0" dirty="0" smtClean="0"/>
              <a:t> </a:t>
            </a:r>
            <a:r>
              <a:rPr lang="en-US" baseline="0" dirty="0" err="1" smtClean="0"/>
              <a:t>hình</a:t>
            </a:r>
            <a:r>
              <a:rPr lang="en-US" baseline="0" dirty="0" smtClean="0"/>
              <a:t> </a:t>
            </a:r>
            <a:r>
              <a:rPr lang="en-US" baseline="0" dirty="0" err="1" smtClean="0"/>
              <a:t>thức</a:t>
            </a:r>
            <a:r>
              <a:rPr lang="en-US" baseline="0" dirty="0" smtClean="0"/>
              <a:t> </a:t>
            </a:r>
            <a:r>
              <a:rPr lang="en-US" baseline="0" dirty="0" err="1" smtClean="0"/>
              <a:t>tặng</a:t>
            </a:r>
            <a:r>
              <a:rPr lang="en-US" baseline="0" dirty="0" smtClean="0"/>
              <a:t> </a:t>
            </a:r>
            <a:r>
              <a:rPr lang="en-US" baseline="0" dirty="0" err="1" smtClean="0"/>
              <a:t>quà</a:t>
            </a:r>
            <a:r>
              <a:rPr lang="en-US" baseline="0" dirty="0" smtClean="0"/>
              <a:t>…, </a:t>
            </a:r>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quan</a:t>
            </a:r>
            <a:r>
              <a:rPr lang="en-US" baseline="0" dirty="0" smtClean="0"/>
              <a:t> </a:t>
            </a:r>
            <a:r>
              <a:rPr lang="en-US" baseline="0" dirty="0" err="1" smtClean="0"/>
              <a:t>trọng</a:t>
            </a:r>
            <a:r>
              <a:rPr lang="en-US" baseline="0" dirty="0" smtClean="0"/>
              <a:t> </a:t>
            </a:r>
            <a:r>
              <a:rPr lang="en-US" baseline="0" dirty="0" err="1" smtClean="0"/>
              <a:t>có</a:t>
            </a:r>
            <a:r>
              <a:rPr lang="en-US" baseline="0" dirty="0" smtClean="0"/>
              <a:t> </a:t>
            </a:r>
            <a:r>
              <a:rPr lang="en-US" baseline="0" dirty="0" err="1" smtClean="0"/>
              <a:t>cách</a:t>
            </a:r>
            <a:r>
              <a:rPr lang="en-US" baseline="0" dirty="0" smtClean="0"/>
              <a:t> </a:t>
            </a:r>
            <a:r>
              <a:rPr lang="en-US" baseline="0" dirty="0" err="1" smtClean="0"/>
              <a:t>thuyết</a:t>
            </a:r>
            <a:r>
              <a:rPr lang="en-US" baseline="0" dirty="0" smtClean="0"/>
              <a:t> </a:t>
            </a:r>
            <a:r>
              <a:rPr lang="en-US" baseline="0" dirty="0" err="1" smtClean="0"/>
              <a:t>phục</a:t>
            </a:r>
            <a:r>
              <a:rPr lang="en-US" baseline="0" dirty="0" smtClean="0"/>
              <a:t> KH </a:t>
            </a:r>
            <a:r>
              <a:rPr lang="en-US" baseline="0" dirty="0" err="1" smtClean="0"/>
              <a:t>trong</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không</a:t>
            </a:r>
            <a:r>
              <a:rPr lang="en-US" baseline="0" dirty="0" smtClean="0"/>
              <a:t> </a:t>
            </a:r>
            <a:r>
              <a:rPr lang="en-US" baseline="0" dirty="0" err="1" smtClean="0"/>
              <a:t>thể</a:t>
            </a:r>
            <a:r>
              <a:rPr lang="en-US" baseline="0" dirty="0" smtClean="0"/>
              <a:t> chi them </a:t>
            </a:r>
            <a:r>
              <a:rPr lang="en-US" baseline="0" dirty="0" err="1" smtClean="0"/>
              <a:t>được</a:t>
            </a:r>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45</a:t>
            </a:fld>
            <a:endParaRPr lang="en-US"/>
          </a:p>
        </p:txBody>
      </p:sp>
    </p:spTree>
    <p:extLst>
      <p:ext uri="{BB962C8B-B14F-4D97-AF65-F5344CB8AC3E}">
        <p14:creationId xmlns:p14="http://schemas.microsoft.com/office/powerpoint/2010/main" val="55354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46</a:t>
            </a:fld>
            <a:endParaRPr lang="en-US"/>
          </a:p>
        </p:txBody>
      </p:sp>
    </p:spTree>
    <p:extLst>
      <p:ext uri="{BB962C8B-B14F-4D97-AF65-F5344CB8AC3E}">
        <p14:creationId xmlns:p14="http://schemas.microsoft.com/office/powerpoint/2010/main" val="384587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Sếp</a:t>
            </a:r>
            <a:r>
              <a:rPr lang="en-US" dirty="0" smtClean="0"/>
              <a:t> </a:t>
            </a:r>
            <a:r>
              <a:rPr lang="en-US" dirty="0" err="1" smtClean="0"/>
              <a:t>bảo</a:t>
            </a:r>
            <a:r>
              <a:rPr lang="en-US" baseline="0" dirty="0" smtClean="0"/>
              <a:t> </a:t>
            </a:r>
            <a:r>
              <a:rPr lang="en-US" baseline="0" dirty="0" err="1" smtClean="0"/>
              <a:t>lãnh</a:t>
            </a:r>
            <a:endParaRPr lang="en-US" dirty="0"/>
          </a:p>
        </p:txBody>
      </p:sp>
      <p:sp>
        <p:nvSpPr>
          <p:cNvPr id="4" name="Slide Number Placeholder 3"/>
          <p:cNvSpPr>
            <a:spLocks noGrp="1"/>
          </p:cNvSpPr>
          <p:nvPr>
            <p:ph type="sldNum" sz="quarter" idx="10"/>
          </p:nvPr>
        </p:nvSpPr>
        <p:spPr/>
        <p:txBody>
          <a:bodyPr/>
          <a:lstStyle/>
          <a:p>
            <a:fld id="{18A2A9B6-BD4D-43FD-9A6F-C7920530CA19}" type="slidenum">
              <a:rPr lang="en-US" smtClean="0"/>
              <a:t>48</a:t>
            </a:fld>
            <a:endParaRPr lang="en-US"/>
          </a:p>
        </p:txBody>
      </p:sp>
    </p:spTree>
    <p:extLst>
      <p:ext uri="{BB962C8B-B14F-4D97-AF65-F5344CB8AC3E}">
        <p14:creationId xmlns:p14="http://schemas.microsoft.com/office/powerpoint/2010/main" val="54509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6435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3043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7168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1527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1721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2/24/2022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2256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1574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735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9924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1D8BD707-D9CF-40AE-B4C6-C98DA3205C09}" type="datetimeFigureOut">
              <a:rPr lang="en-US" smtClean="0"/>
              <a:t>2/24/2022</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7923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t>2/24/2022</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1477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D8BD707-D9CF-40AE-B4C6-C98DA3205C09}" type="datetimeFigureOut">
              <a:rPr lang="en-US" smtClean="0"/>
              <a:t>2/24/2022</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818753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45.png"/><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44.png"/><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46.png"/><Relationship Id="rId9" Type="http://schemas.openxmlformats.org/officeDocument/2006/relationships/image" Target="../media/image66.png"/><Relationship Id="rId14" Type="http://schemas.openxmlformats.org/officeDocument/2006/relationships/image" Target="../media/image7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28800" y="838200"/>
            <a:ext cx="5410200" cy="2044149"/>
          </a:xfrm>
          <a:prstGeom prst="rect">
            <a:avLst/>
          </a:prstGeom>
        </p:spPr>
        <p:txBody>
          <a:bodyPr vert="horz" wrap="square" lIns="0" tIns="12700" rIns="0" bIns="0" rtlCol="0">
            <a:spAutoFit/>
          </a:bodyPr>
          <a:lstStyle/>
          <a:p>
            <a:pPr marL="78105" marR="5080" indent="-66040">
              <a:lnSpc>
                <a:spcPct val="100000"/>
              </a:lnSpc>
              <a:spcBef>
                <a:spcPts val="100"/>
              </a:spcBef>
            </a:pPr>
            <a:r>
              <a:rPr sz="6600" b="1" spc="-5" dirty="0">
                <a:solidFill>
                  <a:srgbClr val="1D6194"/>
                </a:solidFill>
                <a:latin typeface="Times New Roman"/>
                <a:cs typeface="Times New Roman"/>
              </a:rPr>
              <a:t>MARKETING  NGÂN</a:t>
            </a:r>
            <a:r>
              <a:rPr sz="6600" b="1" spc="-55" dirty="0">
                <a:solidFill>
                  <a:srgbClr val="1D6194"/>
                </a:solidFill>
                <a:latin typeface="Times New Roman"/>
                <a:cs typeface="Times New Roman"/>
              </a:rPr>
              <a:t> </a:t>
            </a:r>
            <a:r>
              <a:rPr sz="6600" b="1" spc="-5" dirty="0">
                <a:solidFill>
                  <a:srgbClr val="1D6194"/>
                </a:solidFill>
                <a:latin typeface="Times New Roman"/>
                <a:cs typeface="Times New Roman"/>
              </a:rPr>
              <a:t>HÀNG</a:t>
            </a:r>
            <a:endParaRPr sz="6600" dirty="0">
              <a:latin typeface="Times New Roman"/>
              <a:cs typeface="Times New Roman"/>
            </a:endParaRPr>
          </a:p>
        </p:txBody>
      </p:sp>
      <p:sp>
        <p:nvSpPr>
          <p:cNvPr id="5" name="object 3"/>
          <p:cNvSpPr txBox="1">
            <a:spLocks/>
          </p:cNvSpPr>
          <p:nvPr/>
        </p:nvSpPr>
        <p:spPr>
          <a:xfrm>
            <a:off x="381000" y="3886200"/>
            <a:ext cx="8342934" cy="2278060"/>
          </a:xfrm>
          <a:prstGeom prst="rect">
            <a:avLst/>
          </a:prstGeom>
        </p:spPr>
        <p:txBody>
          <a:bodyPr vert="horz" wrap="square" lIns="0" tIns="1270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01938" marR="5080" indent="9525">
              <a:spcBef>
                <a:spcPts val="100"/>
              </a:spcBef>
            </a:pPr>
            <a:r>
              <a:rPr lang="en-US" sz="3200" b="1" kern="0" spc="-80" dirty="0" smtClean="0">
                <a:solidFill>
                  <a:srgbClr val="FF0000"/>
                </a:solidFill>
                <a:latin typeface="Times New Roman" panose="02020603050405020304" pitchFamily="18" charset="0"/>
                <a:cs typeface="Times New Roman" panose="02020603050405020304" pitchFamily="18" charset="0"/>
              </a:rPr>
              <a:t>GV: </a:t>
            </a:r>
            <a:r>
              <a:rPr lang="en-US" sz="3200" b="1" kern="0" dirty="0" err="1" smtClean="0">
                <a:solidFill>
                  <a:srgbClr val="FF0000"/>
                </a:solidFill>
                <a:latin typeface="Times New Roman" panose="02020603050405020304" pitchFamily="18" charset="0"/>
                <a:cs typeface="Times New Roman" panose="02020603050405020304" pitchFamily="18" charset="0"/>
              </a:rPr>
              <a:t>ThS</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Lê</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Ngọc</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Lưu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Quang</a:t>
            </a:r>
            <a:endParaRPr lang="en-US" sz="3200" b="1" kern="0" dirty="0" smtClean="0">
              <a:solidFill>
                <a:srgbClr val="FF0000"/>
              </a:solidFill>
              <a:latin typeface="Times New Roman" panose="02020603050405020304" pitchFamily="18" charset="0"/>
              <a:cs typeface="Times New Roman" panose="02020603050405020304" pitchFamily="18" charset="0"/>
            </a:endParaRPr>
          </a:p>
          <a:p>
            <a:pPr lvl="0" algn="r" defTabSz="869950" eaLnBrk="0" fontAlgn="base" hangingPunct="0">
              <a:spcBef>
                <a:spcPct val="80000"/>
              </a:spcBef>
              <a:spcAft>
                <a:spcPct val="0"/>
              </a:spcAft>
              <a:buClr>
                <a:srgbClr val="FF9900"/>
              </a:buClr>
              <a:tabLst>
                <a:tab pos="1582738" algn="l"/>
              </a:tabLst>
              <a:defRPr/>
            </a:pPr>
            <a:r>
              <a:rPr lang="en-US" sz="3200" b="1" i="1" kern="0" dirty="0">
                <a:solidFill>
                  <a:srgbClr val="FF0000"/>
                </a:solidFill>
              </a:rPr>
              <a:t>Contact: </a:t>
            </a:r>
            <a:r>
              <a:rPr lang="en-US" sz="3200" b="1" i="1" kern="0" dirty="0" smtClean="0">
                <a:solidFill>
                  <a:srgbClr val="FF0000"/>
                </a:solidFill>
              </a:rPr>
              <a:t>0914784980	</a:t>
            </a:r>
            <a:endParaRPr lang="en-US" sz="3200" b="1" i="1" kern="0" dirty="0">
              <a:solidFill>
                <a:srgbClr val="FF0000"/>
              </a:solidFill>
            </a:endParaRPr>
          </a:p>
          <a:p>
            <a:pPr lvl="0" algn="r" defTabSz="869950" eaLnBrk="0" fontAlgn="base" hangingPunct="0">
              <a:spcBef>
                <a:spcPct val="80000"/>
              </a:spcBef>
              <a:spcAft>
                <a:spcPct val="0"/>
              </a:spcAft>
              <a:buClr>
                <a:srgbClr val="FF9900"/>
              </a:buClr>
              <a:tabLst>
                <a:tab pos="1582738" algn="l"/>
              </a:tabLst>
              <a:defRPr/>
            </a:pPr>
            <a:r>
              <a:rPr lang="en-US" sz="3200" b="1" i="1" kern="0" dirty="0">
                <a:solidFill>
                  <a:srgbClr val="FF0000"/>
                </a:solidFill>
              </a:rPr>
              <a:t>                 </a:t>
            </a:r>
            <a:r>
              <a:rPr lang="en-US" sz="3200" b="1" i="1" kern="0" dirty="0" smtClean="0">
                <a:solidFill>
                  <a:srgbClr val="FF0000"/>
                </a:solidFill>
              </a:rPr>
              <a:t>lnlquang@hce.edu.vn</a:t>
            </a:r>
            <a:endParaRPr lang="en-US" sz="3200" b="1" i="1" kern="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1700529"/>
            <a:ext cx="463232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0000"/>
                </a:solidFill>
                <a:latin typeface="Arial"/>
                <a:cs typeface="Arial"/>
              </a:rPr>
              <a:t>2.1.4. Quá trình nghiên</a:t>
            </a:r>
            <a:r>
              <a:rPr sz="2800" b="1" spc="20" dirty="0">
                <a:solidFill>
                  <a:srgbClr val="FF0000"/>
                </a:solidFill>
                <a:latin typeface="Arial"/>
                <a:cs typeface="Arial"/>
              </a:rPr>
              <a:t> </a:t>
            </a:r>
            <a:r>
              <a:rPr sz="2800" b="1" spc="-5" dirty="0">
                <a:solidFill>
                  <a:srgbClr val="FF0000"/>
                </a:solidFill>
                <a:latin typeface="Arial"/>
                <a:cs typeface="Arial"/>
              </a:rPr>
              <a:t>cứu</a:t>
            </a:r>
            <a:endParaRPr sz="2800">
              <a:latin typeface="Arial"/>
              <a:cs typeface="Arial"/>
            </a:endParaRPr>
          </a:p>
        </p:txBody>
      </p:sp>
      <p:sp>
        <p:nvSpPr>
          <p:cNvPr id="3" name="object 3"/>
          <p:cNvSpPr txBox="1">
            <a:spLocks noGrp="1"/>
          </p:cNvSpPr>
          <p:nvPr>
            <p:ph type="title"/>
          </p:nvPr>
        </p:nvSpPr>
        <p:spPr>
          <a:xfrm>
            <a:off x="304800" y="430126"/>
            <a:ext cx="8610600" cy="873957"/>
          </a:xfrm>
          <a:prstGeom prst="rect">
            <a:avLst/>
          </a:prstGeom>
        </p:spPr>
        <p:txBody>
          <a:bodyPr vert="horz" wrap="square" lIns="0" tIns="12065" rIns="0" bIns="0" rtlCol="0">
            <a:spAutoFit/>
          </a:bodyPr>
          <a:lstStyle/>
          <a:p>
            <a:pPr marL="972819" marR="5080" indent="-960755">
              <a:lnSpc>
                <a:spcPct val="100000"/>
              </a:lnSpc>
              <a:spcBef>
                <a:spcPts val="95"/>
              </a:spcBef>
            </a:pPr>
            <a:r>
              <a:rPr sz="2800" dirty="0">
                <a:latin typeface="Times New Roman" panose="02020603050405020304" pitchFamily="18" charset="0"/>
                <a:cs typeface="Times New Roman" panose="02020603050405020304" pitchFamily="18" charset="0"/>
              </a:rPr>
              <a:t>2.1. </a:t>
            </a:r>
            <a:r>
              <a:rPr sz="2800" spc="-5" dirty="0">
                <a:latin typeface="Times New Roman" panose="02020603050405020304" pitchFamily="18" charset="0"/>
                <a:cs typeface="Times New Roman" panose="02020603050405020304" pitchFamily="18" charset="0"/>
              </a:rPr>
              <a:t>Nghiên cứu thị trường của  Marketing ngân</a:t>
            </a:r>
            <a:r>
              <a:rPr sz="2800" spc="2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hàng</a:t>
            </a:r>
            <a:endParaRPr sz="28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304800" y="4648200"/>
            <a:ext cx="2590800" cy="990600"/>
          </a:xfrm>
          <a:prstGeom prst="rect">
            <a:avLst/>
          </a:prstGeom>
          <a:solidFill>
            <a:srgbClr val="B5CDD2"/>
          </a:solidFill>
          <a:ln w="38100">
            <a:solidFill>
              <a:srgbClr val="000000"/>
            </a:solidFill>
          </a:ln>
        </p:spPr>
        <p:txBody>
          <a:bodyPr vert="horz" wrap="square" lIns="0" tIns="122555" rIns="0" bIns="0" rtlCol="0">
            <a:spAutoFit/>
          </a:bodyPr>
          <a:lstStyle/>
          <a:p>
            <a:pPr marL="796290" marR="772160" indent="-104139">
              <a:lnSpc>
                <a:spcPct val="100000"/>
              </a:lnSpc>
              <a:spcBef>
                <a:spcPts val="965"/>
              </a:spcBef>
            </a:pPr>
            <a:r>
              <a:rPr sz="2400" spc="-5" dirty="0">
                <a:latin typeface="Arial"/>
                <a:cs typeface="Arial"/>
              </a:rPr>
              <a:t>Báo</a:t>
            </a:r>
            <a:r>
              <a:rPr sz="2400" spc="-80" dirty="0">
                <a:latin typeface="Arial"/>
                <a:cs typeface="Arial"/>
              </a:rPr>
              <a:t> </a:t>
            </a:r>
            <a:r>
              <a:rPr sz="2400" spc="-5" dirty="0">
                <a:latin typeface="Arial"/>
                <a:cs typeface="Arial"/>
              </a:rPr>
              <a:t>cáo  </a:t>
            </a:r>
            <a:r>
              <a:rPr sz="2400" dirty="0">
                <a:latin typeface="Arial"/>
                <a:cs typeface="Arial"/>
              </a:rPr>
              <a:t>kết</a:t>
            </a:r>
            <a:r>
              <a:rPr sz="2400" spc="-85" dirty="0">
                <a:latin typeface="Arial"/>
                <a:cs typeface="Arial"/>
              </a:rPr>
              <a:t> </a:t>
            </a:r>
            <a:r>
              <a:rPr sz="2400" spc="-5" dirty="0">
                <a:latin typeface="Arial"/>
                <a:cs typeface="Arial"/>
              </a:rPr>
              <a:t>quả</a:t>
            </a:r>
            <a:endParaRPr sz="2400">
              <a:latin typeface="Arial"/>
              <a:cs typeface="Arial"/>
            </a:endParaRPr>
          </a:p>
        </p:txBody>
      </p:sp>
      <p:sp>
        <p:nvSpPr>
          <p:cNvPr id="5" name="object 5"/>
          <p:cNvSpPr txBox="1"/>
          <p:nvPr/>
        </p:nvSpPr>
        <p:spPr>
          <a:xfrm>
            <a:off x="304800" y="2895600"/>
            <a:ext cx="2590800" cy="990600"/>
          </a:xfrm>
          <a:prstGeom prst="rect">
            <a:avLst/>
          </a:prstGeom>
          <a:solidFill>
            <a:srgbClr val="F1F1F1"/>
          </a:solidFill>
          <a:ln w="38100">
            <a:solidFill>
              <a:srgbClr val="000000"/>
            </a:solidFill>
          </a:ln>
        </p:spPr>
        <p:txBody>
          <a:bodyPr vert="horz" wrap="square" lIns="0" tIns="122555" rIns="0" bIns="0" rtlCol="0">
            <a:spAutoFit/>
          </a:bodyPr>
          <a:lstStyle/>
          <a:p>
            <a:pPr marL="530860" marR="116839" indent="-489584">
              <a:lnSpc>
                <a:spcPct val="100000"/>
              </a:lnSpc>
              <a:spcBef>
                <a:spcPts val="965"/>
              </a:spcBef>
            </a:pPr>
            <a:r>
              <a:rPr sz="2400" spc="-5" dirty="0">
                <a:latin typeface="Arial"/>
                <a:cs typeface="Arial"/>
              </a:rPr>
              <a:t>Xác định </a:t>
            </a:r>
            <a:r>
              <a:rPr sz="2400" dirty="0">
                <a:latin typeface="Arial"/>
                <a:cs typeface="Arial"/>
              </a:rPr>
              <a:t>mục</a:t>
            </a:r>
            <a:r>
              <a:rPr sz="2400" spc="-40" dirty="0">
                <a:latin typeface="Arial"/>
                <a:cs typeface="Arial"/>
              </a:rPr>
              <a:t> </a:t>
            </a:r>
            <a:r>
              <a:rPr sz="2400" spc="-5" dirty="0">
                <a:latin typeface="Arial"/>
                <a:cs typeface="Arial"/>
              </a:rPr>
              <a:t>tiêu  nghiên</a:t>
            </a:r>
            <a:r>
              <a:rPr sz="2400" spc="5" dirty="0">
                <a:latin typeface="Arial"/>
                <a:cs typeface="Arial"/>
              </a:rPr>
              <a:t> </a:t>
            </a:r>
            <a:r>
              <a:rPr sz="2400" dirty="0">
                <a:latin typeface="Arial"/>
                <a:cs typeface="Arial"/>
              </a:rPr>
              <a:t>cứu</a:t>
            </a:r>
            <a:endParaRPr sz="2400">
              <a:latin typeface="Arial"/>
              <a:cs typeface="Arial"/>
            </a:endParaRPr>
          </a:p>
        </p:txBody>
      </p:sp>
      <p:sp>
        <p:nvSpPr>
          <p:cNvPr id="6" name="object 6"/>
          <p:cNvSpPr txBox="1"/>
          <p:nvPr/>
        </p:nvSpPr>
        <p:spPr>
          <a:xfrm>
            <a:off x="3325876" y="2895600"/>
            <a:ext cx="2590800" cy="990600"/>
          </a:xfrm>
          <a:prstGeom prst="rect">
            <a:avLst/>
          </a:prstGeom>
          <a:solidFill>
            <a:srgbClr val="B5CDD2"/>
          </a:solidFill>
          <a:ln w="38100">
            <a:solidFill>
              <a:srgbClr val="000000"/>
            </a:solidFill>
          </a:ln>
        </p:spPr>
        <p:txBody>
          <a:bodyPr vert="horz" wrap="square" lIns="0" tIns="122555" rIns="0" bIns="0" rtlCol="0">
            <a:spAutoFit/>
          </a:bodyPr>
          <a:lstStyle/>
          <a:p>
            <a:pPr marR="79375" algn="ctr">
              <a:lnSpc>
                <a:spcPct val="100000"/>
              </a:lnSpc>
              <a:spcBef>
                <a:spcPts val="965"/>
              </a:spcBef>
            </a:pPr>
            <a:r>
              <a:rPr sz="2400" spc="-5" dirty="0">
                <a:latin typeface="Arial"/>
                <a:cs typeface="Arial"/>
              </a:rPr>
              <a:t>Lập</a:t>
            </a:r>
            <a:endParaRPr sz="2400">
              <a:latin typeface="Arial"/>
              <a:cs typeface="Arial"/>
            </a:endParaRPr>
          </a:p>
          <a:p>
            <a:pPr marL="677545">
              <a:lnSpc>
                <a:spcPct val="100000"/>
              </a:lnSpc>
            </a:pPr>
            <a:r>
              <a:rPr sz="2400" dirty="0">
                <a:latin typeface="Arial"/>
                <a:cs typeface="Arial"/>
              </a:rPr>
              <a:t>kế</a:t>
            </a:r>
            <a:r>
              <a:rPr sz="2400" spc="-10" dirty="0">
                <a:latin typeface="Arial"/>
                <a:cs typeface="Arial"/>
              </a:rPr>
              <a:t> </a:t>
            </a:r>
            <a:r>
              <a:rPr sz="2400" spc="-5" dirty="0">
                <a:latin typeface="Arial"/>
                <a:cs typeface="Arial"/>
              </a:rPr>
              <a:t>hoạch</a:t>
            </a:r>
            <a:endParaRPr sz="2400">
              <a:latin typeface="Arial"/>
              <a:cs typeface="Arial"/>
            </a:endParaRPr>
          </a:p>
        </p:txBody>
      </p:sp>
      <p:sp>
        <p:nvSpPr>
          <p:cNvPr id="7" name="object 7"/>
          <p:cNvSpPr txBox="1"/>
          <p:nvPr/>
        </p:nvSpPr>
        <p:spPr>
          <a:xfrm>
            <a:off x="6324600" y="2895600"/>
            <a:ext cx="2590800" cy="990600"/>
          </a:xfrm>
          <a:prstGeom prst="rect">
            <a:avLst/>
          </a:prstGeom>
          <a:solidFill>
            <a:srgbClr val="F1F1F1"/>
          </a:solidFill>
          <a:ln w="38100">
            <a:solidFill>
              <a:srgbClr val="000000"/>
            </a:solidFill>
          </a:ln>
        </p:spPr>
        <p:txBody>
          <a:bodyPr vert="horz" wrap="square" lIns="0" tIns="122555" rIns="0" bIns="0" rtlCol="0">
            <a:spAutoFit/>
          </a:bodyPr>
          <a:lstStyle/>
          <a:p>
            <a:pPr marL="830580" marR="727075" indent="-178435">
              <a:lnSpc>
                <a:spcPct val="100000"/>
              </a:lnSpc>
              <a:spcBef>
                <a:spcPts val="965"/>
              </a:spcBef>
            </a:pPr>
            <a:r>
              <a:rPr sz="2400" spc="-5" dirty="0">
                <a:latin typeface="Arial"/>
                <a:cs typeface="Arial"/>
              </a:rPr>
              <a:t>Thu</a:t>
            </a:r>
            <a:r>
              <a:rPr sz="2400" spc="-75" dirty="0">
                <a:latin typeface="Arial"/>
                <a:cs typeface="Arial"/>
              </a:rPr>
              <a:t> </a:t>
            </a:r>
            <a:r>
              <a:rPr sz="2400" spc="-5" dirty="0">
                <a:latin typeface="Arial"/>
                <a:cs typeface="Arial"/>
              </a:rPr>
              <a:t>thập  dữ</a:t>
            </a:r>
            <a:r>
              <a:rPr sz="2400" spc="-30" dirty="0">
                <a:latin typeface="Arial"/>
                <a:cs typeface="Arial"/>
              </a:rPr>
              <a:t> </a:t>
            </a:r>
            <a:r>
              <a:rPr sz="2400" spc="-10" dirty="0">
                <a:latin typeface="Arial"/>
                <a:cs typeface="Arial"/>
              </a:rPr>
              <a:t>liệu</a:t>
            </a:r>
            <a:endParaRPr sz="2400">
              <a:latin typeface="Arial"/>
              <a:cs typeface="Arial"/>
            </a:endParaRPr>
          </a:p>
        </p:txBody>
      </p:sp>
      <p:sp>
        <p:nvSpPr>
          <p:cNvPr id="8" name="object 8"/>
          <p:cNvSpPr txBox="1"/>
          <p:nvPr/>
        </p:nvSpPr>
        <p:spPr>
          <a:xfrm>
            <a:off x="6324600" y="4648200"/>
            <a:ext cx="2590800" cy="990600"/>
          </a:xfrm>
          <a:prstGeom prst="rect">
            <a:avLst/>
          </a:prstGeom>
          <a:solidFill>
            <a:srgbClr val="B5CDD2"/>
          </a:solidFill>
          <a:ln w="38100">
            <a:solidFill>
              <a:srgbClr val="000000"/>
            </a:solidFill>
          </a:ln>
        </p:spPr>
        <p:txBody>
          <a:bodyPr vert="horz" wrap="square" lIns="0" tIns="122555" rIns="0" bIns="0" rtlCol="0">
            <a:spAutoFit/>
          </a:bodyPr>
          <a:lstStyle/>
          <a:p>
            <a:pPr marL="830580" marR="300990" indent="-602615">
              <a:lnSpc>
                <a:spcPct val="100000"/>
              </a:lnSpc>
              <a:spcBef>
                <a:spcPts val="965"/>
              </a:spcBef>
            </a:pPr>
            <a:r>
              <a:rPr sz="2400" spc="-5" dirty="0">
                <a:latin typeface="Arial"/>
                <a:cs typeface="Arial"/>
              </a:rPr>
              <a:t>Xử lý phân</a:t>
            </a:r>
            <a:r>
              <a:rPr sz="2400" spc="-50" dirty="0">
                <a:latin typeface="Arial"/>
                <a:cs typeface="Arial"/>
              </a:rPr>
              <a:t> </a:t>
            </a:r>
            <a:r>
              <a:rPr sz="2400" dirty="0">
                <a:latin typeface="Arial"/>
                <a:cs typeface="Arial"/>
              </a:rPr>
              <a:t>tích  </a:t>
            </a:r>
            <a:r>
              <a:rPr sz="2400" spc="-5" dirty="0">
                <a:latin typeface="Arial"/>
                <a:cs typeface="Arial"/>
              </a:rPr>
              <a:t>dữ </a:t>
            </a:r>
            <a:r>
              <a:rPr sz="2400" spc="-10" dirty="0">
                <a:latin typeface="Arial"/>
                <a:cs typeface="Arial"/>
              </a:rPr>
              <a:t>liệu</a:t>
            </a:r>
            <a:endParaRPr sz="2400">
              <a:latin typeface="Arial"/>
              <a:cs typeface="Arial"/>
            </a:endParaRPr>
          </a:p>
        </p:txBody>
      </p:sp>
      <p:sp>
        <p:nvSpPr>
          <p:cNvPr id="9" name="object 9"/>
          <p:cNvSpPr/>
          <p:nvPr/>
        </p:nvSpPr>
        <p:spPr>
          <a:xfrm>
            <a:off x="3352800" y="4648200"/>
            <a:ext cx="2590800" cy="990600"/>
          </a:xfrm>
          <a:custGeom>
            <a:avLst/>
            <a:gdLst/>
            <a:ahLst/>
            <a:cxnLst/>
            <a:rect l="l" t="t" r="r" b="b"/>
            <a:pathLst>
              <a:path w="2590800" h="990600">
                <a:moveTo>
                  <a:pt x="0" y="990600"/>
                </a:moveTo>
                <a:lnTo>
                  <a:pt x="2590800" y="990600"/>
                </a:lnTo>
                <a:lnTo>
                  <a:pt x="2590800" y="0"/>
                </a:lnTo>
                <a:lnTo>
                  <a:pt x="0" y="0"/>
                </a:lnTo>
                <a:lnTo>
                  <a:pt x="0" y="990600"/>
                </a:lnTo>
                <a:close/>
              </a:path>
            </a:pathLst>
          </a:custGeom>
          <a:solidFill>
            <a:srgbClr val="F1F1F1"/>
          </a:solidFill>
        </p:spPr>
        <p:txBody>
          <a:bodyPr wrap="square" lIns="0" tIns="0" rIns="0" bIns="0" rtlCol="0"/>
          <a:lstStyle/>
          <a:p>
            <a:endParaRPr/>
          </a:p>
        </p:txBody>
      </p:sp>
      <p:sp>
        <p:nvSpPr>
          <p:cNvPr id="10" name="object 10"/>
          <p:cNvSpPr txBox="1"/>
          <p:nvPr/>
        </p:nvSpPr>
        <p:spPr>
          <a:xfrm>
            <a:off x="3352800" y="4648200"/>
            <a:ext cx="2590800" cy="990600"/>
          </a:xfrm>
          <a:prstGeom prst="rect">
            <a:avLst/>
          </a:prstGeom>
          <a:ln w="38100">
            <a:solidFill>
              <a:srgbClr val="000000"/>
            </a:solidFill>
          </a:ln>
        </p:spPr>
        <p:txBody>
          <a:bodyPr vert="horz" wrap="square" lIns="0" tIns="122555" rIns="0" bIns="0" rtlCol="0">
            <a:spAutoFit/>
          </a:bodyPr>
          <a:lstStyle/>
          <a:p>
            <a:pPr marL="676275" marR="575945" indent="-178435">
              <a:lnSpc>
                <a:spcPct val="100000"/>
              </a:lnSpc>
              <a:spcBef>
                <a:spcPts val="965"/>
              </a:spcBef>
            </a:pPr>
            <a:r>
              <a:rPr sz="2400" spc="-5" dirty="0">
                <a:latin typeface="Arial"/>
                <a:cs typeface="Arial"/>
              </a:rPr>
              <a:t>Đưa ra</a:t>
            </a:r>
            <a:r>
              <a:rPr sz="2400" spc="-80" dirty="0">
                <a:latin typeface="Arial"/>
                <a:cs typeface="Arial"/>
              </a:rPr>
              <a:t> </a:t>
            </a:r>
            <a:r>
              <a:rPr sz="2400" dirty="0" err="1">
                <a:latin typeface="Arial"/>
                <a:cs typeface="Arial"/>
              </a:rPr>
              <a:t>các</a:t>
            </a:r>
            <a:r>
              <a:rPr sz="2400" dirty="0">
                <a:latin typeface="Arial"/>
                <a:cs typeface="Arial"/>
              </a:rPr>
              <a:t>  </a:t>
            </a:r>
            <a:r>
              <a:rPr sz="2400" spc="-5" dirty="0">
                <a:latin typeface="Arial"/>
                <a:cs typeface="Arial"/>
              </a:rPr>
              <a:t>giải</a:t>
            </a:r>
            <a:r>
              <a:rPr sz="2400" spc="-25" dirty="0">
                <a:latin typeface="Arial"/>
                <a:cs typeface="Arial"/>
              </a:rPr>
              <a:t> </a:t>
            </a:r>
            <a:r>
              <a:rPr sz="2400" spc="-5" dirty="0">
                <a:latin typeface="Arial"/>
                <a:cs typeface="Arial"/>
              </a:rPr>
              <a:t>pháp</a:t>
            </a:r>
            <a:endParaRPr sz="2400" dirty="0">
              <a:latin typeface="Arial"/>
              <a:cs typeface="Arial"/>
            </a:endParaRPr>
          </a:p>
        </p:txBody>
      </p:sp>
      <p:sp>
        <p:nvSpPr>
          <p:cNvPr id="11" name="object 11"/>
          <p:cNvSpPr/>
          <p:nvPr/>
        </p:nvSpPr>
        <p:spPr>
          <a:xfrm>
            <a:off x="2971800" y="3343275"/>
            <a:ext cx="381000" cy="171450"/>
          </a:xfrm>
          <a:custGeom>
            <a:avLst/>
            <a:gdLst/>
            <a:ahLst/>
            <a:cxnLst/>
            <a:rect l="l" t="t" r="r" b="b"/>
            <a:pathLst>
              <a:path w="381000" h="171450">
                <a:moveTo>
                  <a:pt x="209550" y="0"/>
                </a:moveTo>
                <a:lnTo>
                  <a:pt x="209550" y="171450"/>
                </a:lnTo>
                <a:lnTo>
                  <a:pt x="323850" y="114300"/>
                </a:lnTo>
                <a:lnTo>
                  <a:pt x="238125" y="114300"/>
                </a:lnTo>
                <a:lnTo>
                  <a:pt x="238125" y="57150"/>
                </a:lnTo>
                <a:lnTo>
                  <a:pt x="323850" y="57150"/>
                </a:lnTo>
                <a:lnTo>
                  <a:pt x="209550" y="0"/>
                </a:lnTo>
                <a:close/>
              </a:path>
              <a:path w="381000" h="171450">
                <a:moveTo>
                  <a:pt x="209550" y="57150"/>
                </a:moveTo>
                <a:lnTo>
                  <a:pt x="0" y="57150"/>
                </a:lnTo>
                <a:lnTo>
                  <a:pt x="0" y="114300"/>
                </a:lnTo>
                <a:lnTo>
                  <a:pt x="209550" y="114300"/>
                </a:lnTo>
                <a:lnTo>
                  <a:pt x="209550" y="57150"/>
                </a:lnTo>
                <a:close/>
              </a:path>
              <a:path w="381000" h="171450">
                <a:moveTo>
                  <a:pt x="323850" y="57150"/>
                </a:moveTo>
                <a:lnTo>
                  <a:pt x="238125" y="57150"/>
                </a:lnTo>
                <a:lnTo>
                  <a:pt x="238125" y="114300"/>
                </a:lnTo>
                <a:lnTo>
                  <a:pt x="323850" y="114300"/>
                </a:lnTo>
                <a:lnTo>
                  <a:pt x="381000" y="85725"/>
                </a:lnTo>
                <a:lnTo>
                  <a:pt x="323850" y="57150"/>
                </a:lnTo>
                <a:close/>
              </a:path>
            </a:pathLst>
          </a:custGeom>
          <a:solidFill>
            <a:srgbClr val="000000"/>
          </a:solidFill>
        </p:spPr>
        <p:txBody>
          <a:bodyPr wrap="square" lIns="0" tIns="0" rIns="0" bIns="0" rtlCol="0"/>
          <a:lstStyle/>
          <a:p>
            <a:endParaRPr/>
          </a:p>
        </p:txBody>
      </p:sp>
      <p:sp>
        <p:nvSpPr>
          <p:cNvPr id="12" name="object 12"/>
          <p:cNvSpPr/>
          <p:nvPr/>
        </p:nvSpPr>
        <p:spPr>
          <a:xfrm>
            <a:off x="5972175" y="3267075"/>
            <a:ext cx="352425" cy="171450"/>
          </a:xfrm>
          <a:custGeom>
            <a:avLst/>
            <a:gdLst/>
            <a:ahLst/>
            <a:cxnLst/>
            <a:rect l="l" t="t" r="r" b="b"/>
            <a:pathLst>
              <a:path w="352425" h="171450">
                <a:moveTo>
                  <a:pt x="180975" y="0"/>
                </a:moveTo>
                <a:lnTo>
                  <a:pt x="180975" y="171450"/>
                </a:lnTo>
                <a:lnTo>
                  <a:pt x="295275" y="114300"/>
                </a:lnTo>
                <a:lnTo>
                  <a:pt x="209550" y="114300"/>
                </a:lnTo>
                <a:lnTo>
                  <a:pt x="209550" y="57150"/>
                </a:lnTo>
                <a:lnTo>
                  <a:pt x="295275" y="57150"/>
                </a:lnTo>
                <a:lnTo>
                  <a:pt x="180975" y="0"/>
                </a:lnTo>
                <a:close/>
              </a:path>
              <a:path w="352425" h="171450">
                <a:moveTo>
                  <a:pt x="180975" y="57150"/>
                </a:moveTo>
                <a:lnTo>
                  <a:pt x="0" y="57150"/>
                </a:lnTo>
                <a:lnTo>
                  <a:pt x="0" y="114300"/>
                </a:lnTo>
                <a:lnTo>
                  <a:pt x="180975" y="114300"/>
                </a:lnTo>
                <a:lnTo>
                  <a:pt x="180975" y="57150"/>
                </a:lnTo>
                <a:close/>
              </a:path>
              <a:path w="352425" h="171450">
                <a:moveTo>
                  <a:pt x="295275" y="57150"/>
                </a:moveTo>
                <a:lnTo>
                  <a:pt x="209550" y="57150"/>
                </a:lnTo>
                <a:lnTo>
                  <a:pt x="209550" y="114300"/>
                </a:lnTo>
                <a:lnTo>
                  <a:pt x="295275" y="114300"/>
                </a:lnTo>
                <a:lnTo>
                  <a:pt x="352425" y="85725"/>
                </a:lnTo>
                <a:lnTo>
                  <a:pt x="295275" y="57150"/>
                </a:lnTo>
                <a:close/>
              </a:path>
            </a:pathLst>
          </a:custGeom>
          <a:solidFill>
            <a:srgbClr val="000000"/>
          </a:solidFill>
        </p:spPr>
        <p:txBody>
          <a:bodyPr wrap="square" lIns="0" tIns="0" rIns="0" bIns="0" rtlCol="0"/>
          <a:lstStyle/>
          <a:p>
            <a:endParaRPr/>
          </a:p>
        </p:txBody>
      </p:sp>
      <p:sp>
        <p:nvSpPr>
          <p:cNvPr id="13" name="object 13"/>
          <p:cNvSpPr/>
          <p:nvPr/>
        </p:nvSpPr>
        <p:spPr>
          <a:xfrm>
            <a:off x="7458075" y="3970273"/>
            <a:ext cx="171450" cy="678180"/>
          </a:xfrm>
          <a:custGeom>
            <a:avLst/>
            <a:gdLst/>
            <a:ahLst/>
            <a:cxnLst/>
            <a:rect l="l" t="t" r="r" b="b"/>
            <a:pathLst>
              <a:path w="171450" h="678179">
                <a:moveTo>
                  <a:pt x="57150" y="506475"/>
                </a:moveTo>
                <a:lnTo>
                  <a:pt x="0" y="506475"/>
                </a:lnTo>
                <a:lnTo>
                  <a:pt x="85725" y="677926"/>
                </a:lnTo>
                <a:lnTo>
                  <a:pt x="157162" y="535051"/>
                </a:lnTo>
                <a:lnTo>
                  <a:pt x="57150" y="535051"/>
                </a:lnTo>
                <a:lnTo>
                  <a:pt x="57150" y="506475"/>
                </a:lnTo>
                <a:close/>
              </a:path>
              <a:path w="171450" h="678179">
                <a:moveTo>
                  <a:pt x="114300" y="0"/>
                </a:moveTo>
                <a:lnTo>
                  <a:pt x="57150" y="0"/>
                </a:lnTo>
                <a:lnTo>
                  <a:pt x="57150" y="535051"/>
                </a:lnTo>
                <a:lnTo>
                  <a:pt x="114300" y="535051"/>
                </a:lnTo>
                <a:lnTo>
                  <a:pt x="114300" y="0"/>
                </a:lnTo>
                <a:close/>
              </a:path>
              <a:path w="171450" h="678179">
                <a:moveTo>
                  <a:pt x="171450" y="506475"/>
                </a:moveTo>
                <a:lnTo>
                  <a:pt x="114300" y="506475"/>
                </a:lnTo>
                <a:lnTo>
                  <a:pt x="114300" y="535051"/>
                </a:lnTo>
                <a:lnTo>
                  <a:pt x="157162" y="535051"/>
                </a:lnTo>
                <a:lnTo>
                  <a:pt x="171450" y="506475"/>
                </a:lnTo>
                <a:close/>
              </a:path>
            </a:pathLst>
          </a:custGeom>
          <a:solidFill>
            <a:srgbClr val="000000"/>
          </a:solidFill>
        </p:spPr>
        <p:txBody>
          <a:bodyPr wrap="square" lIns="0" tIns="0" rIns="0" bIns="0" rtlCol="0"/>
          <a:lstStyle/>
          <a:p>
            <a:endParaRPr/>
          </a:p>
        </p:txBody>
      </p:sp>
      <p:sp>
        <p:nvSpPr>
          <p:cNvPr id="14" name="object 14"/>
          <p:cNvSpPr/>
          <p:nvPr/>
        </p:nvSpPr>
        <p:spPr>
          <a:xfrm>
            <a:off x="5867400" y="5019675"/>
            <a:ext cx="457200" cy="171450"/>
          </a:xfrm>
          <a:custGeom>
            <a:avLst/>
            <a:gdLst/>
            <a:ahLst/>
            <a:cxnLst/>
            <a:rect l="l" t="t" r="r" b="b"/>
            <a:pathLst>
              <a:path w="457200" h="171450">
                <a:moveTo>
                  <a:pt x="171450" y="0"/>
                </a:moveTo>
                <a:lnTo>
                  <a:pt x="0" y="85725"/>
                </a:lnTo>
                <a:lnTo>
                  <a:pt x="171450" y="171450"/>
                </a:lnTo>
                <a:lnTo>
                  <a:pt x="171450" y="114300"/>
                </a:lnTo>
                <a:lnTo>
                  <a:pt x="142875" y="114300"/>
                </a:lnTo>
                <a:lnTo>
                  <a:pt x="142875" y="57150"/>
                </a:lnTo>
                <a:lnTo>
                  <a:pt x="171450" y="57150"/>
                </a:lnTo>
                <a:lnTo>
                  <a:pt x="171450" y="0"/>
                </a:lnTo>
                <a:close/>
              </a:path>
              <a:path w="457200" h="171450">
                <a:moveTo>
                  <a:pt x="171450" y="57150"/>
                </a:moveTo>
                <a:lnTo>
                  <a:pt x="142875" y="57150"/>
                </a:lnTo>
                <a:lnTo>
                  <a:pt x="142875" y="114300"/>
                </a:lnTo>
                <a:lnTo>
                  <a:pt x="171450" y="114300"/>
                </a:lnTo>
                <a:lnTo>
                  <a:pt x="171450" y="57150"/>
                </a:lnTo>
                <a:close/>
              </a:path>
              <a:path w="457200" h="171450">
                <a:moveTo>
                  <a:pt x="457200" y="57150"/>
                </a:moveTo>
                <a:lnTo>
                  <a:pt x="171450" y="57150"/>
                </a:lnTo>
                <a:lnTo>
                  <a:pt x="171450" y="114300"/>
                </a:lnTo>
                <a:lnTo>
                  <a:pt x="457200" y="114300"/>
                </a:lnTo>
                <a:lnTo>
                  <a:pt x="457200" y="57150"/>
                </a:lnTo>
                <a:close/>
              </a:path>
            </a:pathLst>
          </a:custGeom>
          <a:solidFill>
            <a:srgbClr val="000000"/>
          </a:solidFill>
        </p:spPr>
        <p:txBody>
          <a:bodyPr wrap="square" lIns="0" tIns="0" rIns="0" bIns="0" rtlCol="0"/>
          <a:lstStyle/>
          <a:p>
            <a:endParaRPr/>
          </a:p>
        </p:txBody>
      </p:sp>
      <p:sp>
        <p:nvSpPr>
          <p:cNvPr id="15" name="object 15"/>
          <p:cNvSpPr/>
          <p:nvPr/>
        </p:nvSpPr>
        <p:spPr>
          <a:xfrm>
            <a:off x="2895600" y="5095875"/>
            <a:ext cx="381000" cy="171450"/>
          </a:xfrm>
          <a:custGeom>
            <a:avLst/>
            <a:gdLst/>
            <a:ahLst/>
            <a:cxnLst/>
            <a:rect l="l" t="t" r="r" b="b"/>
            <a:pathLst>
              <a:path w="381000" h="171450">
                <a:moveTo>
                  <a:pt x="171450" y="0"/>
                </a:moveTo>
                <a:lnTo>
                  <a:pt x="0" y="85725"/>
                </a:lnTo>
                <a:lnTo>
                  <a:pt x="171450" y="171450"/>
                </a:lnTo>
                <a:lnTo>
                  <a:pt x="171450" y="114300"/>
                </a:lnTo>
                <a:lnTo>
                  <a:pt x="142875" y="114300"/>
                </a:lnTo>
                <a:lnTo>
                  <a:pt x="142875" y="57150"/>
                </a:lnTo>
                <a:lnTo>
                  <a:pt x="171450" y="57150"/>
                </a:lnTo>
                <a:lnTo>
                  <a:pt x="171450" y="0"/>
                </a:lnTo>
                <a:close/>
              </a:path>
              <a:path w="381000" h="171450">
                <a:moveTo>
                  <a:pt x="171450" y="57150"/>
                </a:moveTo>
                <a:lnTo>
                  <a:pt x="142875" y="57150"/>
                </a:lnTo>
                <a:lnTo>
                  <a:pt x="142875" y="114300"/>
                </a:lnTo>
                <a:lnTo>
                  <a:pt x="171450" y="114300"/>
                </a:lnTo>
                <a:lnTo>
                  <a:pt x="171450" y="57150"/>
                </a:lnTo>
                <a:close/>
              </a:path>
              <a:path w="381000" h="171450">
                <a:moveTo>
                  <a:pt x="381000" y="57150"/>
                </a:moveTo>
                <a:lnTo>
                  <a:pt x="171450" y="57150"/>
                </a:lnTo>
                <a:lnTo>
                  <a:pt x="171450" y="114300"/>
                </a:lnTo>
                <a:lnTo>
                  <a:pt x="381000" y="114300"/>
                </a:lnTo>
                <a:lnTo>
                  <a:pt x="381000" y="5715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1025" y="1143000"/>
            <a:ext cx="8334375" cy="5410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652397" y="173228"/>
            <a:ext cx="6146800" cy="574040"/>
          </a:xfrm>
          <a:prstGeom prst="rect">
            <a:avLst/>
          </a:prstGeom>
        </p:spPr>
        <p:txBody>
          <a:bodyPr vert="horz" wrap="square" lIns="0" tIns="12700" rIns="0" bIns="0" rtlCol="0">
            <a:spAutoFit/>
          </a:bodyPr>
          <a:lstStyle/>
          <a:p>
            <a:pPr marL="12700">
              <a:lnSpc>
                <a:spcPct val="100000"/>
              </a:lnSpc>
              <a:spcBef>
                <a:spcPts val="100"/>
              </a:spcBef>
            </a:pPr>
            <a:r>
              <a:rPr b="0" dirty="0">
                <a:solidFill>
                  <a:srgbClr val="FF0000"/>
                </a:solidFill>
                <a:latin typeface="Arial"/>
                <a:cs typeface="Arial"/>
              </a:rPr>
              <a:t>Các </a:t>
            </a:r>
            <a:r>
              <a:rPr b="0" spc="-5" dirty="0">
                <a:solidFill>
                  <a:srgbClr val="FF0000"/>
                </a:solidFill>
                <a:latin typeface="Arial"/>
                <a:cs typeface="Arial"/>
              </a:rPr>
              <a:t>phương pháp </a:t>
            </a:r>
            <a:r>
              <a:rPr b="0" dirty="0">
                <a:solidFill>
                  <a:srgbClr val="FF0000"/>
                </a:solidFill>
                <a:latin typeface="Arial"/>
                <a:cs typeface="Arial"/>
              </a:rPr>
              <a:t>nghiên</a:t>
            </a:r>
            <a:r>
              <a:rPr b="0" spc="-85" dirty="0">
                <a:solidFill>
                  <a:srgbClr val="FF0000"/>
                </a:solidFill>
                <a:latin typeface="Arial"/>
                <a:cs typeface="Arial"/>
              </a:rPr>
              <a:t> </a:t>
            </a:r>
            <a:r>
              <a:rPr b="0" spc="-5" dirty="0">
                <a:solidFill>
                  <a:srgbClr val="FF0000"/>
                </a:solidFill>
                <a:latin typeface="Arial"/>
                <a:cs typeface="Arial"/>
              </a:rPr>
              <a:t>cứu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44239" y="5126532"/>
            <a:ext cx="952500" cy="1196340"/>
          </a:xfrm>
          <a:prstGeom prst="rect">
            <a:avLst/>
          </a:prstGeom>
        </p:spPr>
        <p:txBody>
          <a:bodyPr vert="horz" wrap="square" lIns="0" tIns="12700" rIns="0" bIns="0" rtlCol="0">
            <a:spAutoFit/>
          </a:bodyPr>
          <a:lstStyle/>
          <a:p>
            <a:pPr marL="181610" marR="5080" indent="-169545">
              <a:lnSpc>
                <a:spcPct val="120000"/>
              </a:lnSpc>
              <a:spcBef>
                <a:spcPts val="100"/>
              </a:spcBef>
            </a:pPr>
            <a:r>
              <a:rPr sz="3200" dirty="0">
                <a:latin typeface="Times New Roman"/>
                <a:cs typeface="Times New Roman"/>
              </a:rPr>
              <a:t>MAR  NH</a:t>
            </a:r>
            <a:endParaRPr sz="3200">
              <a:latin typeface="Times New Roman"/>
              <a:cs typeface="Times New Roman"/>
            </a:endParaRPr>
          </a:p>
        </p:txBody>
      </p:sp>
      <p:sp>
        <p:nvSpPr>
          <p:cNvPr id="3" name="object 3"/>
          <p:cNvSpPr/>
          <p:nvPr/>
        </p:nvSpPr>
        <p:spPr>
          <a:xfrm>
            <a:off x="2158110" y="5069078"/>
            <a:ext cx="1323975" cy="671830"/>
          </a:xfrm>
          <a:custGeom>
            <a:avLst/>
            <a:gdLst/>
            <a:ahLst/>
            <a:cxnLst/>
            <a:rect l="l" t="t" r="r" b="b"/>
            <a:pathLst>
              <a:path w="1323975" h="671829">
                <a:moveTo>
                  <a:pt x="79120" y="0"/>
                </a:moveTo>
                <a:lnTo>
                  <a:pt x="0" y="295148"/>
                </a:lnTo>
                <a:lnTo>
                  <a:pt x="1038478" y="573354"/>
                </a:lnTo>
                <a:lnTo>
                  <a:pt x="1012063" y="671715"/>
                </a:lnTo>
                <a:lnTo>
                  <a:pt x="1323848" y="491744"/>
                </a:lnTo>
                <a:lnTo>
                  <a:pt x="1200675" y="278257"/>
                </a:lnTo>
                <a:lnTo>
                  <a:pt x="1117473" y="278257"/>
                </a:lnTo>
                <a:lnTo>
                  <a:pt x="79120" y="0"/>
                </a:lnTo>
                <a:close/>
              </a:path>
              <a:path w="1323975" h="671829">
                <a:moveTo>
                  <a:pt x="1143889" y="179832"/>
                </a:moveTo>
                <a:lnTo>
                  <a:pt x="1117473" y="278257"/>
                </a:lnTo>
                <a:lnTo>
                  <a:pt x="1200675" y="278257"/>
                </a:lnTo>
                <a:lnTo>
                  <a:pt x="1143889" y="179832"/>
                </a:lnTo>
                <a:close/>
              </a:path>
            </a:pathLst>
          </a:custGeom>
          <a:solidFill>
            <a:srgbClr val="ACC1DF"/>
          </a:solidFill>
        </p:spPr>
        <p:txBody>
          <a:bodyPr wrap="square" lIns="0" tIns="0" rIns="0" bIns="0" rtlCol="0"/>
          <a:lstStyle/>
          <a:p>
            <a:endParaRPr/>
          </a:p>
        </p:txBody>
      </p:sp>
      <p:sp>
        <p:nvSpPr>
          <p:cNvPr id="4" name="object 4"/>
          <p:cNvSpPr/>
          <p:nvPr/>
        </p:nvSpPr>
        <p:spPr>
          <a:xfrm>
            <a:off x="1348994" y="4537709"/>
            <a:ext cx="1697355" cy="1358265"/>
          </a:xfrm>
          <a:custGeom>
            <a:avLst/>
            <a:gdLst/>
            <a:ahLst/>
            <a:cxnLst/>
            <a:rect l="l" t="t" r="r" b="b"/>
            <a:pathLst>
              <a:path w="1697355" h="1358264">
                <a:moveTo>
                  <a:pt x="1561464" y="0"/>
                </a:moveTo>
                <a:lnTo>
                  <a:pt x="135890" y="0"/>
                </a:lnTo>
                <a:lnTo>
                  <a:pt x="92935" y="6926"/>
                </a:lnTo>
                <a:lnTo>
                  <a:pt x="55632" y="26208"/>
                </a:lnTo>
                <a:lnTo>
                  <a:pt x="26216" y="55604"/>
                </a:lnTo>
                <a:lnTo>
                  <a:pt x="6927" y="92870"/>
                </a:lnTo>
                <a:lnTo>
                  <a:pt x="0" y="135762"/>
                </a:lnTo>
                <a:lnTo>
                  <a:pt x="0" y="1222044"/>
                </a:lnTo>
                <a:lnTo>
                  <a:pt x="6927" y="1264958"/>
                </a:lnTo>
                <a:lnTo>
                  <a:pt x="26216" y="1302229"/>
                </a:lnTo>
                <a:lnTo>
                  <a:pt x="55632" y="1331621"/>
                </a:lnTo>
                <a:lnTo>
                  <a:pt x="92935" y="1350897"/>
                </a:lnTo>
                <a:lnTo>
                  <a:pt x="135890" y="1357820"/>
                </a:lnTo>
                <a:lnTo>
                  <a:pt x="1561464" y="1357820"/>
                </a:lnTo>
                <a:lnTo>
                  <a:pt x="1604419" y="1350897"/>
                </a:lnTo>
                <a:lnTo>
                  <a:pt x="1641722" y="1331621"/>
                </a:lnTo>
                <a:lnTo>
                  <a:pt x="1671138" y="1302229"/>
                </a:lnTo>
                <a:lnTo>
                  <a:pt x="1690427" y="1264958"/>
                </a:lnTo>
                <a:lnTo>
                  <a:pt x="1697355" y="1222044"/>
                </a:lnTo>
                <a:lnTo>
                  <a:pt x="1697355" y="135762"/>
                </a:lnTo>
                <a:lnTo>
                  <a:pt x="1690427" y="92870"/>
                </a:lnTo>
                <a:lnTo>
                  <a:pt x="1671138" y="55604"/>
                </a:lnTo>
                <a:lnTo>
                  <a:pt x="1641722" y="26208"/>
                </a:lnTo>
                <a:lnTo>
                  <a:pt x="1604419" y="6926"/>
                </a:lnTo>
                <a:lnTo>
                  <a:pt x="1561464" y="0"/>
                </a:lnTo>
                <a:close/>
              </a:path>
            </a:pathLst>
          </a:custGeom>
          <a:solidFill>
            <a:srgbClr val="FFFFFF"/>
          </a:solidFill>
        </p:spPr>
        <p:txBody>
          <a:bodyPr wrap="square" lIns="0" tIns="0" rIns="0" bIns="0" rtlCol="0"/>
          <a:lstStyle/>
          <a:p>
            <a:endParaRPr/>
          </a:p>
        </p:txBody>
      </p:sp>
      <p:sp>
        <p:nvSpPr>
          <p:cNvPr id="5" name="object 5"/>
          <p:cNvSpPr/>
          <p:nvPr/>
        </p:nvSpPr>
        <p:spPr>
          <a:xfrm>
            <a:off x="1348994" y="4537709"/>
            <a:ext cx="1697355" cy="1358265"/>
          </a:xfrm>
          <a:custGeom>
            <a:avLst/>
            <a:gdLst/>
            <a:ahLst/>
            <a:cxnLst/>
            <a:rect l="l" t="t" r="r" b="b"/>
            <a:pathLst>
              <a:path w="1697355" h="1358264">
                <a:moveTo>
                  <a:pt x="0" y="135762"/>
                </a:moveTo>
                <a:lnTo>
                  <a:pt x="6927" y="92870"/>
                </a:lnTo>
                <a:lnTo>
                  <a:pt x="26216" y="55604"/>
                </a:lnTo>
                <a:lnTo>
                  <a:pt x="55632" y="26208"/>
                </a:lnTo>
                <a:lnTo>
                  <a:pt x="92935" y="6926"/>
                </a:lnTo>
                <a:lnTo>
                  <a:pt x="135890" y="0"/>
                </a:lnTo>
                <a:lnTo>
                  <a:pt x="1561464" y="0"/>
                </a:lnTo>
                <a:lnTo>
                  <a:pt x="1604419" y="6926"/>
                </a:lnTo>
                <a:lnTo>
                  <a:pt x="1641722" y="26208"/>
                </a:lnTo>
                <a:lnTo>
                  <a:pt x="1671138" y="55604"/>
                </a:lnTo>
                <a:lnTo>
                  <a:pt x="1690427" y="92870"/>
                </a:lnTo>
                <a:lnTo>
                  <a:pt x="1697355" y="135762"/>
                </a:lnTo>
                <a:lnTo>
                  <a:pt x="1697355" y="1222044"/>
                </a:lnTo>
                <a:lnTo>
                  <a:pt x="1690427" y="1264958"/>
                </a:lnTo>
                <a:lnTo>
                  <a:pt x="1671138" y="1302229"/>
                </a:lnTo>
                <a:lnTo>
                  <a:pt x="1641722" y="1331621"/>
                </a:lnTo>
                <a:lnTo>
                  <a:pt x="1604419" y="1350897"/>
                </a:lnTo>
                <a:lnTo>
                  <a:pt x="1561464" y="1357820"/>
                </a:lnTo>
                <a:lnTo>
                  <a:pt x="135890" y="1357820"/>
                </a:lnTo>
                <a:lnTo>
                  <a:pt x="92935" y="1350897"/>
                </a:lnTo>
                <a:lnTo>
                  <a:pt x="55632" y="1331621"/>
                </a:lnTo>
                <a:lnTo>
                  <a:pt x="26216" y="1302229"/>
                </a:lnTo>
                <a:lnTo>
                  <a:pt x="6927" y="1264958"/>
                </a:lnTo>
                <a:lnTo>
                  <a:pt x="0" y="1222044"/>
                </a:lnTo>
                <a:lnTo>
                  <a:pt x="0" y="135762"/>
                </a:lnTo>
                <a:close/>
              </a:path>
            </a:pathLst>
          </a:custGeom>
          <a:ln w="25400">
            <a:solidFill>
              <a:srgbClr val="2076B3"/>
            </a:solidFill>
          </a:ln>
        </p:spPr>
        <p:txBody>
          <a:bodyPr wrap="square" lIns="0" tIns="0" rIns="0" bIns="0" rtlCol="0"/>
          <a:lstStyle/>
          <a:p>
            <a:endParaRPr/>
          </a:p>
        </p:txBody>
      </p:sp>
      <p:sp>
        <p:nvSpPr>
          <p:cNvPr id="6" name="object 6"/>
          <p:cNvSpPr/>
          <p:nvPr/>
        </p:nvSpPr>
        <p:spPr>
          <a:xfrm>
            <a:off x="3301238" y="3668648"/>
            <a:ext cx="826135" cy="1265555"/>
          </a:xfrm>
          <a:custGeom>
            <a:avLst/>
            <a:gdLst/>
            <a:ahLst/>
            <a:cxnLst/>
            <a:rect l="l" t="t" r="r" b="b"/>
            <a:pathLst>
              <a:path w="826135" h="1265554">
                <a:moveTo>
                  <a:pt x="276351" y="0"/>
                </a:moveTo>
                <a:lnTo>
                  <a:pt x="0" y="130301"/>
                </a:lnTo>
                <a:lnTo>
                  <a:pt x="457581" y="1100455"/>
                </a:lnTo>
                <a:lnTo>
                  <a:pt x="365506" y="1143889"/>
                </a:lnTo>
                <a:lnTo>
                  <a:pt x="704341" y="1265555"/>
                </a:lnTo>
                <a:lnTo>
                  <a:pt x="810412" y="970152"/>
                </a:lnTo>
                <a:lnTo>
                  <a:pt x="733933" y="970152"/>
                </a:lnTo>
                <a:lnTo>
                  <a:pt x="276351" y="0"/>
                </a:lnTo>
                <a:close/>
              </a:path>
              <a:path w="826135" h="1265554">
                <a:moveTo>
                  <a:pt x="826008" y="926719"/>
                </a:moveTo>
                <a:lnTo>
                  <a:pt x="733933" y="970152"/>
                </a:lnTo>
                <a:lnTo>
                  <a:pt x="810412" y="970152"/>
                </a:lnTo>
                <a:lnTo>
                  <a:pt x="826008" y="926719"/>
                </a:lnTo>
                <a:close/>
              </a:path>
            </a:pathLst>
          </a:custGeom>
          <a:solidFill>
            <a:srgbClr val="ACC1DF"/>
          </a:solidFill>
        </p:spPr>
        <p:txBody>
          <a:bodyPr wrap="square" lIns="0" tIns="0" rIns="0" bIns="0" rtlCol="0"/>
          <a:lstStyle/>
          <a:p>
            <a:endParaRPr/>
          </a:p>
        </p:txBody>
      </p:sp>
      <p:sp>
        <p:nvSpPr>
          <p:cNvPr id="7" name="object 7"/>
          <p:cNvSpPr/>
          <p:nvPr/>
        </p:nvSpPr>
        <p:spPr>
          <a:xfrm>
            <a:off x="2590800" y="3054857"/>
            <a:ext cx="1697355" cy="1358265"/>
          </a:xfrm>
          <a:custGeom>
            <a:avLst/>
            <a:gdLst/>
            <a:ahLst/>
            <a:cxnLst/>
            <a:rect l="l" t="t" r="r" b="b"/>
            <a:pathLst>
              <a:path w="1697354" h="1358264">
                <a:moveTo>
                  <a:pt x="1561464" y="0"/>
                </a:moveTo>
                <a:lnTo>
                  <a:pt x="135762" y="0"/>
                </a:lnTo>
                <a:lnTo>
                  <a:pt x="92870" y="6927"/>
                </a:lnTo>
                <a:lnTo>
                  <a:pt x="55604" y="26216"/>
                </a:lnTo>
                <a:lnTo>
                  <a:pt x="26208" y="55632"/>
                </a:lnTo>
                <a:lnTo>
                  <a:pt x="6926" y="92935"/>
                </a:lnTo>
                <a:lnTo>
                  <a:pt x="0" y="135889"/>
                </a:lnTo>
                <a:lnTo>
                  <a:pt x="0" y="1222120"/>
                </a:lnTo>
                <a:lnTo>
                  <a:pt x="6926" y="1265013"/>
                </a:lnTo>
                <a:lnTo>
                  <a:pt x="26208" y="1302279"/>
                </a:lnTo>
                <a:lnTo>
                  <a:pt x="55604" y="1331675"/>
                </a:lnTo>
                <a:lnTo>
                  <a:pt x="92870" y="1350957"/>
                </a:lnTo>
                <a:lnTo>
                  <a:pt x="135762" y="1357883"/>
                </a:lnTo>
                <a:lnTo>
                  <a:pt x="1561464" y="1357883"/>
                </a:lnTo>
                <a:lnTo>
                  <a:pt x="1604357" y="1350957"/>
                </a:lnTo>
                <a:lnTo>
                  <a:pt x="1641623" y="1331675"/>
                </a:lnTo>
                <a:lnTo>
                  <a:pt x="1671019" y="1302279"/>
                </a:lnTo>
                <a:lnTo>
                  <a:pt x="1690301" y="1265013"/>
                </a:lnTo>
                <a:lnTo>
                  <a:pt x="1697227" y="1222120"/>
                </a:lnTo>
                <a:lnTo>
                  <a:pt x="1697227" y="135889"/>
                </a:lnTo>
                <a:lnTo>
                  <a:pt x="1690301" y="92935"/>
                </a:lnTo>
                <a:lnTo>
                  <a:pt x="1671019" y="55632"/>
                </a:lnTo>
                <a:lnTo>
                  <a:pt x="1641623" y="26216"/>
                </a:lnTo>
                <a:lnTo>
                  <a:pt x="1604357" y="6927"/>
                </a:lnTo>
                <a:lnTo>
                  <a:pt x="1561464" y="0"/>
                </a:lnTo>
                <a:close/>
              </a:path>
            </a:pathLst>
          </a:custGeom>
          <a:solidFill>
            <a:srgbClr val="FFFFFF"/>
          </a:solidFill>
        </p:spPr>
        <p:txBody>
          <a:bodyPr wrap="square" lIns="0" tIns="0" rIns="0" bIns="0" rtlCol="0"/>
          <a:lstStyle/>
          <a:p>
            <a:endParaRPr/>
          </a:p>
        </p:txBody>
      </p:sp>
      <p:sp>
        <p:nvSpPr>
          <p:cNvPr id="8" name="object 8"/>
          <p:cNvSpPr/>
          <p:nvPr/>
        </p:nvSpPr>
        <p:spPr>
          <a:xfrm>
            <a:off x="2590800" y="3054857"/>
            <a:ext cx="1697355" cy="1358265"/>
          </a:xfrm>
          <a:custGeom>
            <a:avLst/>
            <a:gdLst/>
            <a:ahLst/>
            <a:cxnLst/>
            <a:rect l="l" t="t" r="r" b="b"/>
            <a:pathLst>
              <a:path w="1697354" h="1358264">
                <a:moveTo>
                  <a:pt x="0" y="135889"/>
                </a:moveTo>
                <a:lnTo>
                  <a:pt x="6926" y="92935"/>
                </a:lnTo>
                <a:lnTo>
                  <a:pt x="26208" y="55632"/>
                </a:lnTo>
                <a:lnTo>
                  <a:pt x="55604" y="26216"/>
                </a:lnTo>
                <a:lnTo>
                  <a:pt x="92870" y="6927"/>
                </a:lnTo>
                <a:lnTo>
                  <a:pt x="135762" y="0"/>
                </a:lnTo>
                <a:lnTo>
                  <a:pt x="1561464" y="0"/>
                </a:lnTo>
                <a:lnTo>
                  <a:pt x="1604357" y="6927"/>
                </a:lnTo>
                <a:lnTo>
                  <a:pt x="1641623" y="26216"/>
                </a:lnTo>
                <a:lnTo>
                  <a:pt x="1671019" y="55632"/>
                </a:lnTo>
                <a:lnTo>
                  <a:pt x="1690301" y="92935"/>
                </a:lnTo>
                <a:lnTo>
                  <a:pt x="1697227" y="135889"/>
                </a:lnTo>
                <a:lnTo>
                  <a:pt x="1697227" y="1222120"/>
                </a:lnTo>
                <a:lnTo>
                  <a:pt x="1690301" y="1265013"/>
                </a:lnTo>
                <a:lnTo>
                  <a:pt x="1671019" y="1302279"/>
                </a:lnTo>
                <a:lnTo>
                  <a:pt x="1641623" y="1331675"/>
                </a:lnTo>
                <a:lnTo>
                  <a:pt x="1604357" y="1350957"/>
                </a:lnTo>
                <a:lnTo>
                  <a:pt x="1561464" y="1357883"/>
                </a:lnTo>
                <a:lnTo>
                  <a:pt x="135762" y="1357883"/>
                </a:lnTo>
                <a:lnTo>
                  <a:pt x="92870" y="1350957"/>
                </a:lnTo>
                <a:lnTo>
                  <a:pt x="55604" y="1331675"/>
                </a:lnTo>
                <a:lnTo>
                  <a:pt x="26208" y="1302279"/>
                </a:lnTo>
                <a:lnTo>
                  <a:pt x="6926" y="1265013"/>
                </a:lnTo>
                <a:lnTo>
                  <a:pt x="0" y="1222120"/>
                </a:lnTo>
                <a:lnTo>
                  <a:pt x="0" y="135889"/>
                </a:lnTo>
                <a:close/>
              </a:path>
            </a:pathLst>
          </a:custGeom>
          <a:ln w="25400">
            <a:solidFill>
              <a:srgbClr val="2076B3"/>
            </a:solidFill>
          </a:ln>
        </p:spPr>
        <p:txBody>
          <a:bodyPr wrap="square" lIns="0" tIns="0" rIns="0" bIns="0" rtlCol="0"/>
          <a:lstStyle/>
          <a:p>
            <a:endParaRPr/>
          </a:p>
        </p:txBody>
      </p:sp>
      <p:sp>
        <p:nvSpPr>
          <p:cNvPr id="9" name="object 9"/>
          <p:cNvSpPr/>
          <p:nvPr/>
        </p:nvSpPr>
        <p:spPr>
          <a:xfrm>
            <a:off x="4706620" y="3662679"/>
            <a:ext cx="823594" cy="1270000"/>
          </a:xfrm>
          <a:custGeom>
            <a:avLst/>
            <a:gdLst/>
            <a:ahLst/>
            <a:cxnLst/>
            <a:rect l="l" t="t" r="r" b="b"/>
            <a:pathLst>
              <a:path w="823595" h="1270000">
                <a:moveTo>
                  <a:pt x="0" y="931291"/>
                </a:moveTo>
                <a:lnTo>
                  <a:pt x="123189" y="1269619"/>
                </a:lnTo>
                <a:lnTo>
                  <a:pt x="461517" y="1146429"/>
                </a:lnTo>
                <a:lnTo>
                  <a:pt x="369188" y="1103376"/>
                </a:lnTo>
                <a:lnTo>
                  <a:pt x="429365" y="974344"/>
                </a:lnTo>
                <a:lnTo>
                  <a:pt x="92328" y="974344"/>
                </a:lnTo>
                <a:lnTo>
                  <a:pt x="0" y="931291"/>
                </a:lnTo>
                <a:close/>
              </a:path>
              <a:path w="823595" h="1270000">
                <a:moveTo>
                  <a:pt x="546734" y="0"/>
                </a:moveTo>
                <a:lnTo>
                  <a:pt x="92328" y="974344"/>
                </a:lnTo>
                <a:lnTo>
                  <a:pt x="429365" y="974344"/>
                </a:lnTo>
                <a:lnTo>
                  <a:pt x="823594" y="129032"/>
                </a:lnTo>
                <a:lnTo>
                  <a:pt x="546734" y="0"/>
                </a:lnTo>
                <a:close/>
              </a:path>
            </a:pathLst>
          </a:custGeom>
          <a:solidFill>
            <a:srgbClr val="ACC1DF"/>
          </a:solidFill>
        </p:spPr>
        <p:txBody>
          <a:bodyPr wrap="square" lIns="0" tIns="0" rIns="0" bIns="0" rtlCol="0"/>
          <a:lstStyle/>
          <a:p>
            <a:endParaRPr/>
          </a:p>
        </p:txBody>
      </p:sp>
      <p:sp>
        <p:nvSpPr>
          <p:cNvPr id="10" name="object 10"/>
          <p:cNvSpPr/>
          <p:nvPr/>
        </p:nvSpPr>
        <p:spPr>
          <a:xfrm>
            <a:off x="4543171" y="3048380"/>
            <a:ext cx="1697355" cy="1358265"/>
          </a:xfrm>
          <a:custGeom>
            <a:avLst/>
            <a:gdLst/>
            <a:ahLst/>
            <a:cxnLst/>
            <a:rect l="l" t="t" r="r" b="b"/>
            <a:pathLst>
              <a:path w="1697354" h="1358264">
                <a:moveTo>
                  <a:pt x="1561464" y="0"/>
                </a:moveTo>
                <a:lnTo>
                  <a:pt x="135762" y="0"/>
                </a:lnTo>
                <a:lnTo>
                  <a:pt x="92821" y="6913"/>
                </a:lnTo>
                <a:lnTo>
                  <a:pt x="55549" y="26172"/>
                </a:lnTo>
                <a:lnTo>
                  <a:pt x="26172" y="55549"/>
                </a:lnTo>
                <a:lnTo>
                  <a:pt x="6913" y="92821"/>
                </a:lnTo>
                <a:lnTo>
                  <a:pt x="0" y="135763"/>
                </a:lnTo>
                <a:lnTo>
                  <a:pt x="0" y="1221994"/>
                </a:lnTo>
                <a:lnTo>
                  <a:pt x="6913" y="1264886"/>
                </a:lnTo>
                <a:lnTo>
                  <a:pt x="26172" y="1302152"/>
                </a:lnTo>
                <a:lnTo>
                  <a:pt x="55549" y="1331548"/>
                </a:lnTo>
                <a:lnTo>
                  <a:pt x="92821" y="1350830"/>
                </a:lnTo>
                <a:lnTo>
                  <a:pt x="135762" y="1357757"/>
                </a:lnTo>
                <a:lnTo>
                  <a:pt x="1561464" y="1357757"/>
                </a:lnTo>
                <a:lnTo>
                  <a:pt x="1604357" y="1350830"/>
                </a:lnTo>
                <a:lnTo>
                  <a:pt x="1641623" y="1331548"/>
                </a:lnTo>
                <a:lnTo>
                  <a:pt x="1671019" y="1302152"/>
                </a:lnTo>
                <a:lnTo>
                  <a:pt x="1690301" y="1264886"/>
                </a:lnTo>
                <a:lnTo>
                  <a:pt x="1697227" y="1221994"/>
                </a:lnTo>
                <a:lnTo>
                  <a:pt x="1697227" y="135763"/>
                </a:lnTo>
                <a:lnTo>
                  <a:pt x="1690301" y="92821"/>
                </a:lnTo>
                <a:lnTo>
                  <a:pt x="1671019" y="55549"/>
                </a:lnTo>
                <a:lnTo>
                  <a:pt x="1641623" y="26172"/>
                </a:lnTo>
                <a:lnTo>
                  <a:pt x="1604357" y="6913"/>
                </a:lnTo>
                <a:lnTo>
                  <a:pt x="1561464" y="0"/>
                </a:lnTo>
                <a:close/>
              </a:path>
            </a:pathLst>
          </a:custGeom>
          <a:solidFill>
            <a:srgbClr val="FFFFFF"/>
          </a:solidFill>
        </p:spPr>
        <p:txBody>
          <a:bodyPr wrap="square" lIns="0" tIns="0" rIns="0" bIns="0" rtlCol="0"/>
          <a:lstStyle/>
          <a:p>
            <a:endParaRPr/>
          </a:p>
        </p:txBody>
      </p:sp>
      <p:sp>
        <p:nvSpPr>
          <p:cNvPr id="11" name="object 11"/>
          <p:cNvSpPr/>
          <p:nvPr/>
        </p:nvSpPr>
        <p:spPr>
          <a:xfrm>
            <a:off x="4543171" y="3048380"/>
            <a:ext cx="1697355" cy="1358265"/>
          </a:xfrm>
          <a:custGeom>
            <a:avLst/>
            <a:gdLst/>
            <a:ahLst/>
            <a:cxnLst/>
            <a:rect l="l" t="t" r="r" b="b"/>
            <a:pathLst>
              <a:path w="1697354" h="1358264">
                <a:moveTo>
                  <a:pt x="0" y="135763"/>
                </a:moveTo>
                <a:lnTo>
                  <a:pt x="6913" y="92821"/>
                </a:lnTo>
                <a:lnTo>
                  <a:pt x="26172" y="55549"/>
                </a:lnTo>
                <a:lnTo>
                  <a:pt x="55549" y="26172"/>
                </a:lnTo>
                <a:lnTo>
                  <a:pt x="92821" y="6913"/>
                </a:lnTo>
                <a:lnTo>
                  <a:pt x="135762" y="0"/>
                </a:lnTo>
                <a:lnTo>
                  <a:pt x="1561464" y="0"/>
                </a:lnTo>
                <a:lnTo>
                  <a:pt x="1604357" y="6913"/>
                </a:lnTo>
                <a:lnTo>
                  <a:pt x="1641623" y="26172"/>
                </a:lnTo>
                <a:lnTo>
                  <a:pt x="1671019" y="55549"/>
                </a:lnTo>
                <a:lnTo>
                  <a:pt x="1690301" y="92821"/>
                </a:lnTo>
                <a:lnTo>
                  <a:pt x="1697227" y="135763"/>
                </a:lnTo>
                <a:lnTo>
                  <a:pt x="1697227" y="1221994"/>
                </a:lnTo>
                <a:lnTo>
                  <a:pt x="1690301" y="1264886"/>
                </a:lnTo>
                <a:lnTo>
                  <a:pt x="1671019" y="1302152"/>
                </a:lnTo>
                <a:lnTo>
                  <a:pt x="1641623" y="1331548"/>
                </a:lnTo>
                <a:lnTo>
                  <a:pt x="1604357" y="1350830"/>
                </a:lnTo>
                <a:lnTo>
                  <a:pt x="1561464" y="1357757"/>
                </a:lnTo>
                <a:lnTo>
                  <a:pt x="135762" y="1357757"/>
                </a:lnTo>
                <a:lnTo>
                  <a:pt x="92821" y="1350830"/>
                </a:lnTo>
                <a:lnTo>
                  <a:pt x="55549" y="1331548"/>
                </a:lnTo>
                <a:lnTo>
                  <a:pt x="26172" y="1302152"/>
                </a:lnTo>
                <a:lnTo>
                  <a:pt x="6913" y="1264886"/>
                </a:lnTo>
                <a:lnTo>
                  <a:pt x="0" y="1221994"/>
                </a:lnTo>
                <a:lnTo>
                  <a:pt x="0" y="135763"/>
                </a:lnTo>
                <a:close/>
              </a:path>
            </a:pathLst>
          </a:custGeom>
          <a:ln w="25400">
            <a:solidFill>
              <a:srgbClr val="2076B3"/>
            </a:solidFill>
          </a:ln>
        </p:spPr>
        <p:txBody>
          <a:bodyPr wrap="square" lIns="0" tIns="0" rIns="0" bIns="0" rtlCol="0"/>
          <a:lstStyle/>
          <a:p>
            <a:endParaRPr/>
          </a:p>
        </p:txBody>
      </p:sp>
      <p:sp>
        <p:nvSpPr>
          <p:cNvPr id="12" name="object 12"/>
          <p:cNvSpPr txBox="1"/>
          <p:nvPr/>
        </p:nvSpPr>
        <p:spPr>
          <a:xfrm>
            <a:off x="695045" y="305536"/>
            <a:ext cx="7828280" cy="3855085"/>
          </a:xfrm>
          <a:prstGeom prst="rect">
            <a:avLst/>
          </a:prstGeom>
        </p:spPr>
        <p:txBody>
          <a:bodyPr vert="horz" wrap="square" lIns="0" tIns="244475" rIns="0" bIns="0" rtlCol="0">
            <a:spAutoFit/>
          </a:bodyPr>
          <a:lstStyle/>
          <a:p>
            <a:pPr marL="80010" algn="ctr">
              <a:lnSpc>
                <a:spcPct val="100000"/>
              </a:lnSpc>
              <a:spcBef>
                <a:spcPts val="1925"/>
              </a:spcBef>
            </a:pPr>
            <a:r>
              <a:rPr sz="4400" b="1" spc="-5" dirty="0">
                <a:solidFill>
                  <a:srgbClr val="006FC0"/>
                </a:solidFill>
                <a:latin typeface="Times New Roman"/>
                <a:cs typeface="Times New Roman"/>
              </a:rPr>
              <a:t>CÂU </a:t>
            </a:r>
            <a:r>
              <a:rPr sz="4400" b="1" dirty="0">
                <a:solidFill>
                  <a:srgbClr val="006FC0"/>
                </a:solidFill>
                <a:latin typeface="Times New Roman"/>
                <a:cs typeface="Times New Roman"/>
              </a:rPr>
              <a:t>HỎI </a:t>
            </a:r>
            <a:r>
              <a:rPr sz="4400" b="1" spc="-5" dirty="0">
                <a:solidFill>
                  <a:srgbClr val="006FC0"/>
                </a:solidFill>
                <a:latin typeface="Times New Roman"/>
                <a:cs typeface="Times New Roman"/>
              </a:rPr>
              <a:t>NGHIÊN</a:t>
            </a:r>
            <a:r>
              <a:rPr sz="4400" b="1" spc="-45" dirty="0">
                <a:solidFill>
                  <a:srgbClr val="006FC0"/>
                </a:solidFill>
                <a:latin typeface="Times New Roman"/>
                <a:cs typeface="Times New Roman"/>
              </a:rPr>
              <a:t> </a:t>
            </a:r>
            <a:r>
              <a:rPr sz="4400" b="1" spc="-5" dirty="0">
                <a:solidFill>
                  <a:srgbClr val="006FC0"/>
                </a:solidFill>
                <a:latin typeface="Times New Roman"/>
                <a:cs typeface="Times New Roman"/>
              </a:rPr>
              <a:t>CỨU</a:t>
            </a:r>
            <a:endParaRPr sz="4400">
              <a:latin typeface="Times New Roman"/>
              <a:cs typeface="Times New Roman"/>
            </a:endParaRPr>
          </a:p>
          <a:p>
            <a:pPr marL="12065" marR="5080" algn="ctr">
              <a:lnSpc>
                <a:spcPct val="114100"/>
              </a:lnSpc>
              <a:spcBef>
                <a:spcPts val="975"/>
              </a:spcBef>
            </a:pPr>
            <a:r>
              <a:rPr sz="4000" spc="-10" dirty="0">
                <a:solidFill>
                  <a:srgbClr val="FF0000"/>
                </a:solidFill>
                <a:latin typeface="Times New Roman"/>
                <a:cs typeface="Times New Roman"/>
              </a:rPr>
              <a:t>Những </a:t>
            </a:r>
            <a:r>
              <a:rPr sz="4000" spc="-5" dirty="0">
                <a:solidFill>
                  <a:srgbClr val="FF0000"/>
                </a:solidFill>
                <a:latin typeface="Times New Roman"/>
                <a:cs typeface="Times New Roman"/>
              </a:rPr>
              <a:t>yếu </a:t>
            </a:r>
            <a:r>
              <a:rPr sz="4000" dirty="0">
                <a:solidFill>
                  <a:srgbClr val="FF0000"/>
                </a:solidFill>
                <a:latin typeface="Times New Roman"/>
                <a:cs typeface="Times New Roman"/>
              </a:rPr>
              <a:t>tố </a:t>
            </a:r>
            <a:r>
              <a:rPr sz="4000" spc="-5" dirty="0">
                <a:solidFill>
                  <a:srgbClr val="FF0000"/>
                </a:solidFill>
                <a:latin typeface="Times New Roman"/>
                <a:cs typeface="Times New Roman"/>
              </a:rPr>
              <a:t>nào ảnh hưởng đến hoạt  động </a:t>
            </a:r>
            <a:r>
              <a:rPr sz="4000" dirty="0">
                <a:solidFill>
                  <a:srgbClr val="FF0000"/>
                </a:solidFill>
                <a:latin typeface="Times New Roman"/>
                <a:cs typeface="Times New Roman"/>
              </a:rPr>
              <a:t>marketing </a:t>
            </a:r>
            <a:r>
              <a:rPr sz="4000" spc="-5" dirty="0">
                <a:solidFill>
                  <a:srgbClr val="FF0000"/>
                </a:solidFill>
                <a:latin typeface="Times New Roman"/>
                <a:cs typeface="Times New Roman"/>
              </a:rPr>
              <a:t>của ngân</a:t>
            </a:r>
            <a:r>
              <a:rPr sz="4000" spc="-20" dirty="0">
                <a:solidFill>
                  <a:srgbClr val="FF0000"/>
                </a:solidFill>
                <a:latin typeface="Times New Roman"/>
                <a:cs typeface="Times New Roman"/>
              </a:rPr>
              <a:t> </a:t>
            </a:r>
            <a:r>
              <a:rPr sz="4000" dirty="0">
                <a:solidFill>
                  <a:srgbClr val="FF0000"/>
                </a:solidFill>
                <a:latin typeface="Times New Roman"/>
                <a:cs typeface="Times New Roman"/>
              </a:rPr>
              <a:t>hàng?</a:t>
            </a:r>
            <a:endParaRPr sz="4000">
              <a:latin typeface="Times New Roman"/>
              <a:cs typeface="Times New Roman"/>
            </a:endParaRPr>
          </a:p>
          <a:p>
            <a:pPr marR="378460" algn="ctr">
              <a:lnSpc>
                <a:spcPct val="100000"/>
              </a:lnSpc>
              <a:spcBef>
                <a:spcPts val="3320"/>
              </a:spcBef>
              <a:tabLst>
                <a:tab pos="1951989" algn="l"/>
              </a:tabLst>
            </a:pPr>
            <a:r>
              <a:rPr sz="6500" dirty="0">
                <a:solidFill>
                  <a:srgbClr val="FF0000"/>
                </a:solidFill>
                <a:latin typeface="Times New Roman"/>
                <a:cs typeface="Times New Roman"/>
              </a:rPr>
              <a:t>?	?</a:t>
            </a:r>
            <a:endParaRPr sz="6500">
              <a:latin typeface="Times New Roman"/>
              <a:cs typeface="Times New Roman"/>
            </a:endParaRPr>
          </a:p>
        </p:txBody>
      </p:sp>
      <p:sp>
        <p:nvSpPr>
          <p:cNvPr id="13" name="object 13"/>
          <p:cNvSpPr/>
          <p:nvPr/>
        </p:nvSpPr>
        <p:spPr>
          <a:xfrm>
            <a:off x="5357240" y="5069078"/>
            <a:ext cx="1323975" cy="671830"/>
          </a:xfrm>
          <a:custGeom>
            <a:avLst/>
            <a:gdLst/>
            <a:ahLst/>
            <a:cxnLst/>
            <a:rect l="l" t="t" r="r" b="b"/>
            <a:pathLst>
              <a:path w="1323975" h="671829">
                <a:moveTo>
                  <a:pt x="179959" y="179832"/>
                </a:moveTo>
                <a:lnTo>
                  <a:pt x="0" y="491744"/>
                </a:lnTo>
                <a:lnTo>
                  <a:pt x="311785" y="671715"/>
                </a:lnTo>
                <a:lnTo>
                  <a:pt x="285369" y="573354"/>
                </a:lnTo>
                <a:lnTo>
                  <a:pt x="1323848" y="295148"/>
                </a:lnTo>
                <a:lnTo>
                  <a:pt x="1319319" y="278257"/>
                </a:lnTo>
                <a:lnTo>
                  <a:pt x="206375" y="278257"/>
                </a:lnTo>
                <a:lnTo>
                  <a:pt x="179959" y="179832"/>
                </a:lnTo>
                <a:close/>
              </a:path>
              <a:path w="1323975" h="671829">
                <a:moveTo>
                  <a:pt x="1244727" y="0"/>
                </a:moveTo>
                <a:lnTo>
                  <a:pt x="206375" y="278257"/>
                </a:lnTo>
                <a:lnTo>
                  <a:pt x="1319319" y="278257"/>
                </a:lnTo>
                <a:lnTo>
                  <a:pt x="1244727" y="0"/>
                </a:lnTo>
                <a:close/>
              </a:path>
            </a:pathLst>
          </a:custGeom>
          <a:solidFill>
            <a:srgbClr val="ACC1DF"/>
          </a:solidFill>
        </p:spPr>
        <p:txBody>
          <a:bodyPr wrap="square" lIns="0" tIns="0" rIns="0" bIns="0" rtlCol="0"/>
          <a:lstStyle/>
          <a:p>
            <a:endParaRPr/>
          </a:p>
        </p:txBody>
      </p:sp>
      <p:sp>
        <p:nvSpPr>
          <p:cNvPr id="14" name="object 14"/>
          <p:cNvSpPr/>
          <p:nvPr/>
        </p:nvSpPr>
        <p:spPr>
          <a:xfrm>
            <a:off x="5792851" y="4537709"/>
            <a:ext cx="1697355" cy="1358265"/>
          </a:xfrm>
          <a:custGeom>
            <a:avLst/>
            <a:gdLst/>
            <a:ahLst/>
            <a:cxnLst/>
            <a:rect l="l" t="t" r="r" b="b"/>
            <a:pathLst>
              <a:path w="1697354" h="1358264">
                <a:moveTo>
                  <a:pt x="1561465" y="0"/>
                </a:moveTo>
                <a:lnTo>
                  <a:pt x="135889" y="0"/>
                </a:lnTo>
                <a:lnTo>
                  <a:pt x="92935" y="6926"/>
                </a:lnTo>
                <a:lnTo>
                  <a:pt x="55632" y="26208"/>
                </a:lnTo>
                <a:lnTo>
                  <a:pt x="26216" y="55604"/>
                </a:lnTo>
                <a:lnTo>
                  <a:pt x="6927" y="92870"/>
                </a:lnTo>
                <a:lnTo>
                  <a:pt x="0" y="135762"/>
                </a:lnTo>
                <a:lnTo>
                  <a:pt x="0" y="1222044"/>
                </a:lnTo>
                <a:lnTo>
                  <a:pt x="6927" y="1264958"/>
                </a:lnTo>
                <a:lnTo>
                  <a:pt x="26216" y="1302229"/>
                </a:lnTo>
                <a:lnTo>
                  <a:pt x="55632" y="1331621"/>
                </a:lnTo>
                <a:lnTo>
                  <a:pt x="92935" y="1350897"/>
                </a:lnTo>
                <a:lnTo>
                  <a:pt x="135889" y="1357820"/>
                </a:lnTo>
                <a:lnTo>
                  <a:pt x="1561465" y="1357820"/>
                </a:lnTo>
                <a:lnTo>
                  <a:pt x="1604419" y="1350897"/>
                </a:lnTo>
                <a:lnTo>
                  <a:pt x="1641722" y="1331621"/>
                </a:lnTo>
                <a:lnTo>
                  <a:pt x="1671138" y="1302229"/>
                </a:lnTo>
                <a:lnTo>
                  <a:pt x="1690427" y="1264958"/>
                </a:lnTo>
                <a:lnTo>
                  <a:pt x="1697354" y="1222044"/>
                </a:lnTo>
                <a:lnTo>
                  <a:pt x="1697354" y="135762"/>
                </a:lnTo>
                <a:lnTo>
                  <a:pt x="1690427" y="92870"/>
                </a:lnTo>
                <a:lnTo>
                  <a:pt x="1671138" y="55604"/>
                </a:lnTo>
                <a:lnTo>
                  <a:pt x="1641722" y="26208"/>
                </a:lnTo>
                <a:lnTo>
                  <a:pt x="1604419" y="6926"/>
                </a:lnTo>
                <a:lnTo>
                  <a:pt x="1561465" y="0"/>
                </a:lnTo>
                <a:close/>
              </a:path>
            </a:pathLst>
          </a:custGeom>
          <a:solidFill>
            <a:srgbClr val="FFFFFF"/>
          </a:solidFill>
        </p:spPr>
        <p:txBody>
          <a:bodyPr wrap="square" lIns="0" tIns="0" rIns="0" bIns="0" rtlCol="0"/>
          <a:lstStyle/>
          <a:p>
            <a:endParaRPr/>
          </a:p>
        </p:txBody>
      </p:sp>
      <p:sp>
        <p:nvSpPr>
          <p:cNvPr id="15" name="object 15"/>
          <p:cNvSpPr/>
          <p:nvPr/>
        </p:nvSpPr>
        <p:spPr>
          <a:xfrm>
            <a:off x="5792851" y="4537709"/>
            <a:ext cx="1697355" cy="1358265"/>
          </a:xfrm>
          <a:custGeom>
            <a:avLst/>
            <a:gdLst/>
            <a:ahLst/>
            <a:cxnLst/>
            <a:rect l="l" t="t" r="r" b="b"/>
            <a:pathLst>
              <a:path w="1697354" h="1358264">
                <a:moveTo>
                  <a:pt x="0" y="135762"/>
                </a:moveTo>
                <a:lnTo>
                  <a:pt x="6927" y="92870"/>
                </a:lnTo>
                <a:lnTo>
                  <a:pt x="26216" y="55604"/>
                </a:lnTo>
                <a:lnTo>
                  <a:pt x="55632" y="26208"/>
                </a:lnTo>
                <a:lnTo>
                  <a:pt x="92935" y="6926"/>
                </a:lnTo>
                <a:lnTo>
                  <a:pt x="135889" y="0"/>
                </a:lnTo>
                <a:lnTo>
                  <a:pt x="1561465" y="0"/>
                </a:lnTo>
                <a:lnTo>
                  <a:pt x="1604419" y="6926"/>
                </a:lnTo>
                <a:lnTo>
                  <a:pt x="1641722" y="26208"/>
                </a:lnTo>
                <a:lnTo>
                  <a:pt x="1671138" y="55604"/>
                </a:lnTo>
                <a:lnTo>
                  <a:pt x="1690427" y="92870"/>
                </a:lnTo>
                <a:lnTo>
                  <a:pt x="1697354" y="135762"/>
                </a:lnTo>
                <a:lnTo>
                  <a:pt x="1697354" y="1222044"/>
                </a:lnTo>
                <a:lnTo>
                  <a:pt x="1690427" y="1264958"/>
                </a:lnTo>
                <a:lnTo>
                  <a:pt x="1671138" y="1302229"/>
                </a:lnTo>
                <a:lnTo>
                  <a:pt x="1641722" y="1331621"/>
                </a:lnTo>
                <a:lnTo>
                  <a:pt x="1604419" y="1350897"/>
                </a:lnTo>
                <a:lnTo>
                  <a:pt x="1561465" y="1357820"/>
                </a:lnTo>
                <a:lnTo>
                  <a:pt x="135889" y="1357820"/>
                </a:lnTo>
                <a:lnTo>
                  <a:pt x="92935" y="1350897"/>
                </a:lnTo>
                <a:lnTo>
                  <a:pt x="55632" y="1331621"/>
                </a:lnTo>
                <a:lnTo>
                  <a:pt x="26216" y="1302229"/>
                </a:lnTo>
                <a:lnTo>
                  <a:pt x="6927" y="1264958"/>
                </a:lnTo>
                <a:lnTo>
                  <a:pt x="0" y="1222044"/>
                </a:lnTo>
                <a:lnTo>
                  <a:pt x="0" y="135762"/>
                </a:lnTo>
                <a:close/>
              </a:path>
            </a:pathLst>
          </a:custGeom>
          <a:ln w="25400">
            <a:solidFill>
              <a:srgbClr val="2076B3"/>
            </a:solidFill>
          </a:ln>
        </p:spPr>
        <p:txBody>
          <a:bodyPr wrap="square" lIns="0" tIns="0" rIns="0" bIns="0" rtlCol="0"/>
          <a:lstStyle/>
          <a:p>
            <a:endParaRPr/>
          </a:p>
        </p:txBody>
      </p:sp>
      <p:sp>
        <p:nvSpPr>
          <p:cNvPr id="16" name="object 16"/>
          <p:cNvSpPr txBox="1"/>
          <p:nvPr/>
        </p:nvSpPr>
        <p:spPr>
          <a:xfrm>
            <a:off x="2001392" y="4626991"/>
            <a:ext cx="5066030" cy="1016635"/>
          </a:xfrm>
          <a:prstGeom prst="rect">
            <a:avLst/>
          </a:prstGeom>
        </p:spPr>
        <p:txBody>
          <a:bodyPr vert="horz" wrap="square" lIns="0" tIns="13335" rIns="0" bIns="0" rtlCol="0">
            <a:spAutoFit/>
          </a:bodyPr>
          <a:lstStyle/>
          <a:p>
            <a:pPr marL="12700">
              <a:lnSpc>
                <a:spcPct val="100000"/>
              </a:lnSpc>
              <a:spcBef>
                <a:spcPts val="105"/>
              </a:spcBef>
              <a:tabLst>
                <a:tab pos="4226560" algn="l"/>
              </a:tabLst>
            </a:pPr>
            <a:r>
              <a:rPr sz="6500" dirty="0">
                <a:solidFill>
                  <a:srgbClr val="FF0000"/>
                </a:solidFill>
                <a:latin typeface="Times New Roman"/>
                <a:cs typeface="Times New Roman"/>
              </a:rPr>
              <a:t>?	…</a:t>
            </a:r>
            <a:endParaRPr sz="650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81300" y="2146300"/>
            <a:ext cx="3771900" cy="3136900"/>
          </a:xfrm>
          <a:custGeom>
            <a:avLst/>
            <a:gdLst/>
            <a:ahLst/>
            <a:cxnLst/>
            <a:rect l="l" t="t" r="r" b="b"/>
            <a:pathLst>
              <a:path w="3771900" h="3136900">
                <a:moveTo>
                  <a:pt x="1885950" y="0"/>
                </a:moveTo>
                <a:lnTo>
                  <a:pt x="0" y="1198245"/>
                </a:lnTo>
                <a:lnTo>
                  <a:pt x="720344" y="3136900"/>
                </a:lnTo>
                <a:lnTo>
                  <a:pt x="3051555" y="3136900"/>
                </a:lnTo>
                <a:lnTo>
                  <a:pt x="3771900" y="1198245"/>
                </a:lnTo>
                <a:lnTo>
                  <a:pt x="1885950" y="0"/>
                </a:lnTo>
                <a:close/>
              </a:path>
            </a:pathLst>
          </a:custGeom>
          <a:solidFill>
            <a:srgbClr val="276E8A"/>
          </a:solidFill>
        </p:spPr>
        <p:txBody>
          <a:bodyPr wrap="square" lIns="0" tIns="0" rIns="0" bIns="0" rtlCol="0"/>
          <a:lstStyle/>
          <a:p>
            <a:endParaRPr/>
          </a:p>
        </p:txBody>
      </p:sp>
      <p:sp>
        <p:nvSpPr>
          <p:cNvPr id="3" name="object 3"/>
          <p:cNvSpPr/>
          <p:nvPr/>
        </p:nvSpPr>
        <p:spPr>
          <a:xfrm>
            <a:off x="2781300" y="2146300"/>
            <a:ext cx="3771900" cy="3136900"/>
          </a:xfrm>
          <a:custGeom>
            <a:avLst/>
            <a:gdLst/>
            <a:ahLst/>
            <a:cxnLst/>
            <a:rect l="l" t="t" r="r" b="b"/>
            <a:pathLst>
              <a:path w="3771900" h="3136900">
                <a:moveTo>
                  <a:pt x="0" y="1198245"/>
                </a:moveTo>
                <a:lnTo>
                  <a:pt x="1885950" y="0"/>
                </a:lnTo>
                <a:lnTo>
                  <a:pt x="3771900" y="1198245"/>
                </a:lnTo>
                <a:lnTo>
                  <a:pt x="3051555" y="3136900"/>
                </a:lnTo>
                <a:lnTo>
                  <a:pt x="720344" y="3136900"/>
                </a:lnTo>
                <a:lnTo>
                  <a:pt x="0" y="1198245"/>
                </a:lnTo>
                <a:close/>
              </a:path>
            </a:pathLst>
          </a:custGeom>
          <a:ln w="12700">
            <a:solidFill>
              <a:srgbClr val="000000"/>
            </a:solidFill>
          </a:ln>
        </p:spPr>
        <p:txBody>
          <a:bodyPr wrap="square" lIns="0" tIns="0" rIns="0" bIns="0" rtlCol="0"/>
          <a:lstStyle/>
          <a:p>
            <a:endParaRPr/>
          </a:p>
        </p:txBody>
      </p:sp>
      <p:sp>
        <p:nvSpPr>
          <p:cNvPr id="4" name="object 4"/>
          <p:cNvSpPr/>
          <p:nvPr/>
        </p:nvSpPr>
        <p:spPr>
          <a:xfrm>
            <a:off x="1524000" y="1016000"/>
            <a:ext cx="6248400" cy="5105400"/>
          </a:xfrm>
          <a:custGeom>
            <a:avLst/>
            <a:gdLst/>
            <a:ahLst/>
            <a:cxnLst/>
            <a:rect l="l" t="t" r="r" b="b"/>
            <a:pathLst>
              <a:path w="6248400" h="5105400">
                <a:moveTo>
                  <a:pt x="0" y="1950085"/>
                </a:moveTo>
                <a:lnTo>
                  <a:pt x="3124200" y="0"/>
                </a:lnTo>
                <a:lnTo>
                  <a:pt x="6248400" y="1950085"/>
                </a:lnTo>
                <a:lnTo>
                  <a:pt x="5055108" y="5105387"/>
                </a:lnTo>
                <a:lnTo>
                  <a:pt x="1193292" y="5105387"/>
                </a:lnTo>
                <a:lnTo>
                  <a:pt x="0" y="1950085"/>
                </a:lnTo>
                <a:close/>
              </a:path>
            </a:pathLst>
          </a:custGeom>
          <a:ln w="12700">
            <a:solidFill>
              <a:srgbClr val="000000"/>
            </a:solidFill>
          </a:ln>
        </p:spPr>
        <p:txBody>
          <a:bodyPr wrap="square" lIns="0" tIns="0" rIns="0" bIns="0" rtlCol="0"/>
          <a:lstStyle/>
          <a:p>
            <a:endParaRPr/>
          </a:p>
        </p:txBody>
      </p:sp>
      <p:sp>
        <p:nvSpPr>
          <p:cNvPr id="5" name="object 5"/>
          <p:cNvSpPr/>
          <p:nvPr/>
        </p:nvSpPr>
        <p:spPr>
          <a:xfrm>
            <a:off x="4629150" y="1016000"/>
            <a:ext cx="38100" cy="1130300"/>
          </a:xfrm>
          <a:custGeom>
            <a:avLst/>
            <a:gdLst/>
            <a:ahLst/>
            <a:cxnLst/>
            <a:rect l="l" t="t" r="r" b="b"/>
            <a:pathLst>
              <a:path w="38100" h="1130300">
                <a:moveTo>
                  <a:pt x="0" y="0"/>
                </a:moveTo>
                <a:lnTo>
                  <a:pt x="38100" y="1130300"/>
                </a:lnTo>
              </a:path>
            </a:pathLst>
          </a:custGeom>
          <a:ln w="12700">
            <a:solidFill>
              <a:srgbClr val="000000"/>
            </a:solidFill>
          </a:ln>
        </p:spPr>
        <p:txBody>
          <a:bodyPr wrap="square" lIns="0" tIns="0" rIns="0" bIns="0" rtlCol="0"/>
          <a:lstStyle/>
          <a:p>
            <a:endParaRPr/>
          </a:p>
        </p:txBody>
      </p:sp>
      <p:sp>
        <p:nvSpPr>
          <p:cNvPr id="6" name="object 6"/>
          <p:cNvSpPr/>
          <p:nvPr/>
        </p:nvSpPr>
        <p:spPr>
          <a:xfrm>
            <a:off x="2705100" y="5283200"/>
            <a:ext cx="795655" cy="838200"/>
          </a:xfrm>
          <a:custGeom>
            <a:avLst/>
            <a:gdLst/>
            <a:ahLst/>
            <a:cxnLst/>
            <a:rect l="l" t="t" r="r" b="b"/>
            <a:pathLst>
              <a:path w="795654" h="838200">
                <a:moveTo>
                  <a:pt x="795401" y="0"/>
                </a:moveTo>
                <a:lnTo>
                  <a:pt x="0" y="838200"/>
                </a:lnTo>
              </a:path>
            </a:pathLst>
          </a:custGeom>
          <a:ln w="12700">
            <a:solidFill>
              <a:srgbClr val="000000"/>
            </a:solidFill>
          </a:ln>
        </p:spPr>
        <p:txBody>
          <a:bodyPr wrap="square" lIns="0" tIns="0" rIns="0" bIns="0" rtlCol="0"/>
          <a:lstStyle/>
          <a:p>
            <a:endParaRPr/>
          </a:p>
        </p:txBody>
      </p:sp>
      <p:sp>
        <p:nvSpPr>
          <p:cNvPr id="7" name="object 7"/>
          <p:cNvSpPr/>
          <p:nvPr/>
        </p:nvSpPr>
        <p:spPr>
          <a:xfrm>
            <a:off x="5832475" y="5283200"/>
            <a:ext cx="746125" cy="838200"/>
          </a:xfrm>
          <a:custGeom>
            <a:avLst/>
            <a:gdLst/>
            <a:ahLst/>
            <a:cxnLst/>
            <a:rect l="l" t="t" r="r" b="b"/>
            <a:pathLst>
              <a:path w="746125" h="838200">
                <a:moveTo>
                  <a:pt x="0" y="0"/>
                </a:moveTo>
                <a:lnTo>
                  <a:pt x="746125" y="838200"/>
                </a:lnTo>
              </a:path>
            </a:pathLst>
          </a:custGeom>
          <a:ln w="12700">
            <a:solidFill>
              <a:srgbClr val="000000"/>
            </a:solidFill>
          </a:ln>
        </p:spPr>
        <p:txBody>
          <a:bodyPr wrap="square" lIns="0" tIns="0" rIns="0" bIns="0" rtlCol="0"/>
          <a:lstStyle/>
          <a:p>
            <a:endParaRPr/>
          </a:p>
        </p:txBody>
      </p:sp>
      <p:sp>
        <p:nvSpPr>
          <p:cNvPr id="8" name="object 8"/>
          <p:cNvSpPr/>
          <p:nvPr/>
        </p:nvSpPr>
        <p:spPr>
          <a:xfrm>
            <a:off x="5006050" y="1719911"/>
            <a:ext cx="780415" cy="669290"/>
          </a:xfrm>
          <a:custGeom>
            <a:avLst/>
            <a:gdLst/>
            <a:ahLst/>
            <a:cxnLst/>
            <a:rect l="l" t="t" r="r" b="b"/>
            <a:pathLst>
              <a:path w="780414" h="669289">
                <a:moveTo>
                  <a:pt x="678453" y="407669"/>
                </a:moveTo>
                <a:lnTo>
                  <a:pt x="664751" y="407669"/>
                </a:lnTo>
                <a:lnTo>
                  <a:pt x="651037" y="408939"/>
                </a:lnTo>
                <a:lnTo>
                  <a:pt x="617372" y="427989"/>
                </a:lnTo>
                <a:lnTo>
                  <a:pt x="600491" y="469900"/>
                </a:lnTo>
                <a:lnTo>
                  <a:pt x="601206" y="478789"/>
                </a:lnTo>
                <a:lnTo>
                  <a:pt x="603158" y="486410"/>
                </a:lnTo>
                <a:lnTo>
                  <a:pt x="606349" y="495300"/>
                </a:lnTo>
                <a:lnTo>
                  <a:pt x="610778" y="502919"/>
                </a:lnTo>
                <a:lnTo>
                  <a:pt x="598606" y="505460"/>
                </a:lnTo>
                <a:lnTo>
                  <a:pt x="559343" y="527050"/>
                </a:lnTo>
                <a:lnTo>
                  <a:pt x="558708" y="530860"/>
                </a:lnTo>
                <a:lnTo>
                  <a:pt x="560232" y="538479"/>
                </a:lnTo>
                <a:lnTo>
                  <a:pt x="562518" y="544829"/>
                </a:lnTo>
                <a:lnTo>
                  <a:pt x="566201" y="552450"/>
                </a:lnTo>
                <a:lnTo>
                  <a:pt x="554559" y="554989"/>
                </a:lnTo>
                <a:lnTo>
                  <a:pt x="545929" y="557529"/>
                </a:lnTo>
                <a:lnTo>
                  <a:pt x="540323" y="558800"/>
                </a:lnTo>
                <a:lnTo>
                  <a:pt x="537753" y="560069"/>
                </a:lnTo>
                <a:lnTo>
                  <a:pt x="527339" y="563879"/>
                </a:lnTo>
                <a:lnTo>
                  <a:pt x="519846" y="566419"/>
                </a:lnTo>
                <a:lnTo>
                  <a:pt x="515274" y="570229"/>
                </a:lnTo>
                <a:lnTo>
                  <a:pt x="506273" y="588010"/>
                </a:lnTo>
                <a:lnTo>
                  <a:pt x="507597" y="594360"/>
                </a:lnTo>
                <a:lnTo>
                  <a:pt x="529070" y="628650"/>
                </a:lnTo>
                <a:lnTo>
                  <a:pt x="578449" y="661669"/>
                </a:lnTo>
                <a:lnTo>
                  <a:pt x="620549" y="669289"/>
                </a:lnTo>
                <a:lnTo>
                  <a:pt x="641385" y="668019"/>
                </a:lnTo>
                <a:lnTo>
                  <a:pt x="654454" y="664210"/>
                </a:lnTo>
                <a:lnTo>
                  <a:pt x="665452" y="657860"/>
                </a:lnTo>
                <a:lnTo>
                  <a:pt x="669012" y="655319"/>
                </a:lnTo>
                <a:lnTo>
                  <a:pt x="625157" y="655319"/>
                </a:lnTo>
                <a:lnTo>
                  <a:pt x="612842" y="652779"/>
                </a:lnTo>
                <a:lnTo>
                  <a:pt x="569874" y="629919"/>
                </a:lnTo>
                <a:lnTo>
                  <a:pt x="541817" y="599439"/>
                </a:lnTo>
                <a:lnTo>
                  <a:pt x="537245" y="584200"/>
                </a:lnTo>
                <a:lnTo>
                  <a:pt x="543087" y="575310"/>
                </a:lnTo>
                <a:lnTo>
                  <a:pt x="547278" y="571500"/>
                </a:lnTo>
                <a:lnTo>
                  <a:pt x="558708" y="563879"/>
                </a:lnTo>
                <a:lnTo>
                  <a:pt x="565947" y="561339"/>
                </a:lnTo>
                <a:lnTo>
                  <a:pt x="574837" y="558800"/>
                </a:lnTo>
                <a:lnTo>
                  <a:pt x="627324" y="558800"/>
                </a:lnTo>
                <a:lnTo>
                  <a:pt x="615227" y="551179"/>
                </a:lnTo>
                <a:lnTo>
                  <a:pt x="608556" y="546100"/>
                </a:lnTo>
                <a:lnTo>
                  <a:pt x="603694" y="543560"/>
                </a:lnTo>
                <a:lnTo>
                  <a:pt x="600618" y="541019"/>
                </a:lnTo>
                <a:lnTo>
                  <a:pt x="595665" y="537210"/>
                </a:lnTo>
                <a:lnTo>
                  <a:pt x="592744" y="533400"/>
                </a:lnTo>
                <a:lnTo>
                  <a:pt x="591220" y="527050"/>
                </a:lnTo>
                <a:lnTo>
                  <a:pt x="591347" y="524510"/>
                </a:lnTo>
                <a:lnTo>
                  <a:pt x="592617" y="523239"/>
                </a:lnTo>
                <a:lnTo>
                  <a:pt x="593887" y="520700"/>
                </a:lnTo>
                <a:lnTo>
                  <a:pt x="596427" y="518160"/>
                </a:lnTo>
                <a:lnTo>
                  <a:pt x="600237" y="516889"/>
                </a:lnTo>
                <a:lnTo>
                  <a:pt x="603920" y="514350"/>
                </a:lnTo>
                <a:lnTo>
                  <a:pt x="609508" y="513079"/>
                </a:lnTo>
                <a:lnTo>
                  <a:pt x="617128" y="511810"/>
                </a:lnTo>
                <a:lnTo>
                  <a:pt x="635051" y="511810"/>
                </a:lnTo>
                <a:lnTo>
                  <a:pt x="631846" y="504189"/>
                </a:lnTo>
                <a:lnTo>
                  <a:pt x="630082" y="496569"/>
                </a:lnTo>
                <a:lnTo>
                  <a:pt x="629937" y="486410"/>
                </a:lnTo>
                <a:lnTo>
                  <a:pt x="632162" y="473710"/>
                </a:lnTo>
                <a:lnTo>
                  <a:pt x="650077" y="439419"/>
                </a:lnTo>
                <a:lnTo>
                  <a:pt x="684835" y="420369"/>
                </a:lnTo>
                <a:lnTo>
                  <a:pt x="707501" y="420369"/>
                </a:lnTo>
                <a:lnTo>
                  <a:pt x="705774" y="419100"/>
                </a:lnTo>
                <a:lnTo>
                  <a:pt x="692132" y="412750"/>
                </a:lnTo>
                <a:lnTo>
                  <a:pt x="678453" y="407669"/>
                </a:lnTo>
                <a:close/>
              </a:path>
              <a:path w="780414" h="669289">
                <a:moveTo>
                  <a:pt x="627324" y="558800"/>
                </a:moveTo>
                <a:lnTo>
                  <a:pt x="574837" y="558800"/>
                </a:lnTo>
                <a:lnTo>
                  <a:pt x="585382" y="566419"/>
                </a:lnTo>
                <a:lnTo>
                  <a:pt x="598332" y="576579"/>
                </a:lnTo>
                <a:lnTo>
                  <a:pt x="613663" y="586739"/>
                </a:lnTo>
                <a:lnTo>
                  <a:pt x="643020" y="605789"/>
                </a:lnTo>
                <a:lnTo>
                  <a:pt x="652307" y="613410"/>
                </a:lnTo>
                <a:lnTo>
                  <a:pt x="659213" y="618489"/>
                </a:lnTo>
                <a:lnTo>
                  <a:pt x="663737" y="623569"/>
                </a:lnTo>
                <a:lnTo>
                  <a:pt x="667928" y="629919"/>
                </a:lnTo>
                <a:lnTo>
                  <a:pt x="668309" y="636269"/>
                </a:lnTo>
                <a:lnTo>
                  <a:pt x="664753" y="641350"/>
                </a:lnTo>
                <a:lnTo>
                  <a:pt x="660201" y="647700"/>
                </a:lnTo>
                <a:lnTo>
                  <a:pt x="653958" y="651510"/>
                </a:lnTo>
                <a:lnTo>
                  <a:pt x="646001" y="654050"/>
                </a:lnTo>
                <a:lnTo>
                  <a:pt x="636305" y="655319"/>
                </a:lnTo>
                <a:lnTo>
                  <a:pt x="669012" y="655319"/>
                </a:lnTo>
                <a:lnTo>
                  <a:pt x="686976" y="621029"/>
                </a:lnTo>
                <a:lnTo>
                  <a:pt x="685835" y="613410"/>
                </a:lnTo>
                <a:lnTo>
                  <a:pt x="683337" y="605789"/>
                </a:lnTo>
                <a:lnTo>
                  <a:pt x="679469" y="599439"/>
                </a:lnTo>
                <a:lnTo>
                  <a:pt x="674244" y="591819"/>
                </a:lnTo>
                <a:lnTo>
                  <a:pt x="667674" y="586739"/>
                </a:lnTo>
                <a:lnTo>
                  <a:pt x="661416" y="581660"/>
                </a:lnTo>
                <a:lnTo>
                  <a:pt x="651990" y="575310"/>
                </a:lnTo>
                <a:lnTo>
                  <a:pt x="639421" y="566419"/>
                </a:lnTo>
                <a:lnTo>
                  <a:pt x="627324" y="558800"/>
                </a:lnTo>
                <a:close/>
              </a:path>
              <a:path w="780414" h="669289">
                <a:moveTo>
                  <a:pt x="635051" y="511810"/>
                </a:moveTo>
                <a:lnTo>
                  <a:pt x="617128" y="511810"/>
                </a:lnTo>
                <a:lnTo>
                  <a:pt x="622252" y="516889"/>
                </a:lnTo>
                <a:lnTo>
                  <a:pt x="627542" y="520700"/>
                </a:lnTo>
                <a:lnTo>
                  <a:pt x="633023" y="525779"/>
                </a:lnTo>
                <a:lnTo>
                  <a:pt x="638718" y="528319"/>
                </a:lnTo>
                <a:lnTo>
                  <a:pt x="652601" y="535939"/>
                </a:lnTo>
                <a:lnTo>
                  <a:pt x="666245" y="539750"/>
                </a:lnTo>
                <a:lnTo>
                  <a:pt x="679652" y="542289"/>
                </a:lnTo>
                <a:lnTo>
                  <a:pt x="692820" y="541019"/>
                </a:lnTo>
                <a:lnTo>
                  <a:pt x="704986" y="537210"/>
                </a:lnTo>
                <a:lnTo>
                  <a:pt x="715569" y="530860"/>
                </a:lnTo>
                <a:lnTo>
                  <a:pt x="720063" y="527050"/>
                </a:lnTo>
                <a:lnTo>
                  <a:pt x="659070" y="527050"/>
                </a:lnTo>
                <a:lnTo>
                  <a:pt x="645830" y="521969"/>
                </a:lnTo>
                <a:lnTo>
                  <a:pt x="639708" y="516889"/>
                </a:lnTo>
                <a:lnTo>
                  <a:pt x="635051" y="511810"/>
                </a:lnTo>
                <a:close/>
              </a:path>
              <a:path w="780414" h="669289">
                <a:moveTo>
                  <a:pt x="448345" y="473710"/>
                </a:moveTo>
                <a:lnTo>
                  <a:pt x="444662" y="480060"/>
                </a:lnTo>
                <a:lnTo>
                  <a:pt x="521751" y="527050"/>
                </a:lnTo>
                <a:lnTo>
                  <a:pt x="525434" y="520700"/>
                </a:lnTo>
                <a:lnTo>
                  <a:pt x="517941" y="515619"/>
                </a:lnTo>
                <a:lnTo>
                  <a:pt x="513242" y="511810"/>
                </a:lnTo>
                <a:lnTo>
                  <a:pt x="511464" y="509269"/>
                </a:lnTo>
                <a:lnTo>
                  <a:pt x="509686" y="505460"/>
                </a:lnTo>
                <a:lnTo>
                  <a:pt x="508924" y="502919"/>
                </a:lnTo>
                <a:lnTo>
                  <a:pt x="509432" y="499110"/>
                </a:lnTo>
                <a:lnTo>
                  <a:pt x="509940" y="494029"/>
                </a:lnTo>
                <a:lnTo>
                  <a:pt x="513242" y="487679"/>
                </a:lnTo>
                <a:lnTo>
                  <a:pt x="516163" y="482600"/>
                </a:lnTo>
                <a:lnTo>
                  <a:pt x="464601" y="482600"/>
                </a:lnTo>
                <a:lnTo>
                  <a:pt x="458886" y="480060"/>
                </a:lnTo>
                <a:lnTo>
                  <a:pt x="451520" y="476250"/>
                </a:lnTo>
                <a:lnTo>
                  <a:pt x="448345" y="473710"/>
                </a:lnTo>
                <a:close/>
              </a:path>
              <a:path w="780414" h="669289">
                <a:moveTo>
                  <a:pt x="707501" y="420369"/>
                </a:moveTo>
                <a:lnTo>
                  <a:pt x="684835" y="420369"/>
                </a:lnTo>
                <a:lnTo>
                  <a:pt x="691493" y="422910"/>
                </a:lnTo>
                <a:lnTo>
                  <a:pt x="697900" y="425450"/>
                </a:lnTo>
                <a:lnTo>
                  <a:pt x="713466" y="461010"/>
                </a:lnTo>
                <a:lnTo>
                  <a:pt x="711203" y="473710"/>
                </a:lnTo>
                <a:lnTo>
                  <a:pt x="693294" y="509269"/>
                </a:lnTo>
                <a:lnTo>
                  <a:pt x="665904" y="527050"/>
                </a:lnTo>
                <a:lnTo>
                  <a:pt x="720063" y="527050"/>
                </a:lnTo>
                <a:lnTo>
                  <a:pt x="740017" y="494029"/>
                </a:lnTo>
                <a:lnTo>
                  <a:pt x="741527" y="485139"/>
                </a:lnTo>
                <a:lnTo>
                  <a:pt x="741334" y="476250"/>
                </a:lnTo>
                <a:lnTo>
                  <a:pt x="776513" y="476250"/>
                </a:lnTo>
                <a:lnTo>
                  <a:pt x="770798" y="472439"/>
                </a:lnTo>
                <a:lnTo>
                  <a:pt x="737778" y="453389"/>
                </a:lnTo>
                <a:lnTo>
                  <a:pt x="732135" y="443229"/>
                </a:lnTo>
                <a:lnTo>
                  <a:pt x="724919" y="434339"/>
                </a:lnTo>
                <a:lnTo>
                  <a:pt x="716133" y="426719"/>
                </a:lnTo>
                <a:lnTo>
                  <a:pt x="707501" y="420369"/>
                </a:lnTo>
                <a:close/>
              </a:path>
              <a:path w="780414" h="669289">
                <a:moveTo>
                  <a:pt x="776513" y="476250"/>
                </a:moveTo>
                <a:lnTo>
                  <a:pt x="741334" y="476250"/>
                </a:lnTo>
                <a:lnTo>
                  <a:pt x="761527" y="488950"/>
                </a:lnTo>
                <a:lnTo>
                  <a:pt x="766480" y="491489"/>
                </a:lnTo>
                <a:lnTo>
                  <a:pt x="769401" y="492760"/>
                </a:lnTo>
                <a:lnTo>
                  <a:pt x="773084" y="492760"/>
                </a:lnTo>
                <a:lnTo>
                  <a:pt x="774354" y="491489"/>
                </a:lnTo>
                <a:lnTo>
                  <a:pt x="775878" y="490219"/>
                </a:lnTo>
                <a:lnTo>
                  <a:pt x="777656" y="487679"/>
                </a:lnTo>
                <a:lnTo>
                  <a:pt x="779180" y="485139"/>
                </a:lnTo>
                <a:lnTo>
                  <a:pt x="779942" y="482600"/>
                </a:lnTo>
                <a:lnTo>
                  <a:pt x="779942" y="480060"/>
                </a:lnTo>
                <a:lnTo>
                  <a:pt x="779688" y="478789"/>
                </a:lnTo>
                <a:lnTo>
                  <a:pt x="778418" y="477519"/>
                </a:lnTo>
                <a:lnTo>
                  <a:pt x="776513" y="476250"/>
                </a:lnTo>
                <a:close/>
              </a:path>
              <a:path w="780414" h="669289">
                <a:moveTo>
                  <a:pt x="563948" y="335279"/>
                </a:moveTo>
                <a:lnTo>
                  <a:pt x="506241" y="335279"/>
                </a:lnTo>
                <a:lnTo>
                  <a:pt x="518824" y="336550"/>
                </a:lnTo>
                <a:lnTo>
                  <a:pt x="529752" y="341629"/>
                </a:lnTo>
                <a:lnTo>
                  <a:pt x="538515" y="346710"/>
                </a:lnTo>
                <a:lnTo>
                  <a:pt x="542833" y="353060"/>
                </a:lnTo>
                <a:lnTo>
                  <a:pt x="542579" y="361950"/>
                </a:lnTo>
                <a:lnTo>
                  <a:pt x="491017" y="459739"/>
                </a:lnTo>
                <a:lnTo>
                  <a:pt x="485683" y="469900"/>
                </a:lnTo>
                <a:lnTo>
                  <a:pt x="482254" y="474979"/>
                </a:lnTo>
                <a:lnTo>
                  <a:pt x="480730" y="476250"/>
                </a:lnTo>
                <a:lnTo>
                  <a:pt x="477047" y="480060"/>
                </a:lnTo>
                <a:lnTo>
                  <a:pt x="472983" y="481329"/>
                </a:lnTo>
                <a:lnTo>
                  <a:pt x="464601" y="482600"/>
                </a:lnTo>
                <a:lnTo>
                  <a:pt x="516163" y="482600"/>
                </a:lnTo>
                <a:lnTo>
                  <a:pt x="519084" y="477519"/>
                </a:lnTo>
                <a:lnTo>
                  <a:pt x="559216" y="410210"/>
                </a:lnTo>
                <a:lnTo>
                  <a:pt x="564953" y="401319"/>
                </a:lnTo>
                <a:lnTo>
                  <a:pt x="569392" y="391160"/>
                </a:lnTo>
                <a:lnTo>
                  <a:pt x="572521" y="383539"/>
                </a:lnTo>
                <a:lnTo>
                  <a:pt x="574329" y="377189"/>
                </a:lnTo>
                <a:lnTo>
                  <a:pt x="575496" y="368300"/>
                </a:lnTo>
                <a:lnTo>
                  <a:pt x="575567" y="360679"/>
                </a:lnTo>
                <a:lnTo>
                  <a:pt x="574544" y="353060"/>
                </a:lnTo>
                <a:lnTo>
                  <a:pt x="572424" y="346710"/>
                </a:lnTo>
                <a:lnTo>
                  <a:pt x="569283" y="341629"/>
                </a:lnTo>
                <a:lnTo>
                  <a:pt x="565201" y="336550"/>
                </a:lnTo>
                <a:lnTo>
                  <a:pt x="563948" y="335279"/>
                </a:lnTo>
                <a:close/>
              </a:path>
              <a:path w="780414" h="669289">
                <a:moveTo>
                  <a:pt x="357286" y="419100"/>
                </a:moveTo>
                <a:lnTo>
                  <a:pt x="353603" y="425450"/>
                </a:lnTo>
                <a:lnTo>
                  <a:pt x="430692" y="472439"/>
                </a:lnTo>
                <a:lnTo>
                  <a:pt x="434375" y="466089"/>
                </a:lnTo>
                <a:lnTo>
                  <a:pt x="425866" y="461010"/>
                </a:lnTo>
                <a:lnTo>
                  <a:pt x="420659" y="455929"/>
                </a:lnTo>
                <a:lnTo>
                  <a:pt x="418881" y="453389"/>
                </a:lnTo>
                <a:lnTo>
                  <a:pt x="416976" y="449579"/>
                </a:lnTo>
                <a:lnTo>
                  <a:pt x="416214" y="445769"/>
                </a:lnTo>
                <a:lnTo>
                  <a:pt x="416849" y="439419"/>
                </a:lnTo>
                <a:lnTo>
                  <a:pt x="420151" y="431800"/>
                </a:lnTo>
                <a:lnTo>
                  <a:pt x="422580" y="427989"/>
                </a:lnTo>
                <a:lnTo>
                  <a:pt x="375193" y="427989"/>
                </a:lnTo>
                <a:lnTo>
                  <a:pt x="368589" y="426719"/>
                </a:lnTo>
                <a:lnTo>
                  <a:pt x="360715" y="421639"/>
                </a:lnTo>
                <a:lnTo>
                  <a:pt x="357286" y="419100"/>
                </a:lnTo>
                <a:close/>
              </a:path>
              <a:path w="780414" h="669289">
                <a:moveTo>
                  <a:pt x="436280" y="281939"/>
                </a:moveTo>
                <a:lnTo>
                  <a:pt x="435137" y="290829"/>
                </a:lnTo>
                <a:lnTo>
                  <a:pt x="440598" y="290829"/>
                </a:lnTo>
                <a:lnTo>
                  <a:pt x="444916" y="292100"/>
                </a:lnTo>
                <a:lnTo>
                  <a:pt x="451012" y="295910"/>
                </a:lnTo>
                <a:lnTo>
                  <a:pt x="452917" y="298450"/>
                </a:lnTo>
                <a:lnTo>
                  <a:pt x="454695" y="303529"/>
                </a:lnTo>
                <a:lnTo>
                  <a:pt x="454314" y="307339"/>
                </a:lnTo>
                <a:lnTo>
                  <a:pt x="452663" y="311150"/>
                </a:lnTo>
                <a:lnTo>
                  <a:pt x="450594" y="316229"/>
                </a:lnTo>
                <a:lnTo>
                  <a:pt x="398434" y="405129"/>
                </a:lnTo>
                <a:lnTo>
                  <a:pt x="388846" y="417829"/>
                </a:lnTo>
                <a:lnTo>
                  <a:pt x="384468" y="422910"/>
                </a:lnTo>
                <a:lnTo>
                  <a:pt x="380400" y="425450"/>
                </a:lnTo>
                <a:lnTo>
                  <a:pt x="375193" y="427989"/>
                </a:lnTo>
                <a:lnTo>
                  <a:pt x="422580" y="427989"/>
                </a:lnTo>
                <a:lnTo>
                  <a:pt x="426628" y="421639"/>
                </a:lnTo>
                <a:lnTo>
                  <a:pt x="476158" y="339089"/>
                </a:lnTo>
                <a:lnTo>
                  <a:pt x="492015" y="335279"/>
                </a:lnTo>
                <a:lnTo>
                  <a:pt x="563948" y="335279"/>
                </a:lnTo>
                <a:lnTo>
                  <a:pt x="560191" y="331469"/>
                </a:lnTo>
                <a:lnTo>
                  <a:pt x="556239" y="328929"/>
                </a:lnTo>
                <a:lnTo>
                  <a:pt x="482127" y="328929"/>
                </a:lnTo>
                <a:lnTo>
                  <a:pt x="502066" y="295910"/>
                </a:lnTo>
                <a:lnTo>
                  <a:pt x="494700" y="292100"/>
                </a:lnTo>
                <a:lnTo>
                  <a:pt x="436280" y="281939"/>
                </a:lnTo>
                <a:close/>
              </a:path>
              <a:path w="780414" h="669289">
                <a:moveTo>
                  <a:pt x="315122" y="196850"/>
                </a:moveTo>
                <a:lnTo>
                  <a:pt x="268259" y="212089"/>
                </a:lnTo>
                <a:lnTo>
                  <a:pt x="239059" y="237489"/>
                </a:lnTo>
                <a:lnTo>
                  <a:pt x="219459" y="278129"/>
                </a:lnTo>
                <a:lnTo>
                  <a:pt x="217150" y="294639"/>
                </a:lnTo>
                <a:lnTo>
                  <a:pt x="217459" y="311150"/>
                </a:lnTo>
                <a:lnTo>
                  <a:pt x="240801" y="361950"/>
                </a:lnTo>
                <a:lnTo>
                  <a:pt x="278753" y="383539"/>
                </a:lnTo>
                <a:lnTo>
                  <a:pt x="290363" y="386079"/>
                </a:lnTo>
                <a:lnTo>
                  <a:pt x="302295" y="386079"/>
                </a:lnTo>
                <a:lnTo>
                  <a:pt x="314319" y="384810"/>
                </a:lnTo>
                <a:lnTo>
                  <a:pt x="326187" y="382269"/>
                </a:lnTo>
                <a:lnTo>
                  <a:pt x="337889" y="377189"/>
                </a:lnTo>
                <a:lnTo>
                  <a:pt x="349412" y="370839"/>
                </a:lnTo>
                <a:lnTo>
                  <a:pt x="288198" y="370839"/>
                </a:lnTo>
                <a:lnTo>
                  <a:pt x="279483" y="369569"/>
                </a:lnTo>
                <a:lnTo>
                  <a:pt x="251140" y="335279"/>
                </a:lnTo>
                <a:lnTo>
                  <a:pt x="250352" y="320039"/>
                </a:lnTo>
                <a:lnTo>
                  <a:pt x="252212" y="303529"/>
                </a:lnTo>
                <a:lnTo>
                  <a:pt x="272196" y="252729"/>
                </a:lnTo>
                <a:lnTo>
                  <a:pt x="298612" y="220979"/>
                </a:lnTo>
                <a:lnTo>
                  <a:pt x="312011" y="214629"/>
                </a:lnTo>
                <a:lnTo>
                  <a:pt x="318436" y="212089"/>
                </a:lnTo>
                <a:lnTo>
                  <a:pt x="361440" y="212089"/>
                </a:lnTo>
                <a:lnTo>
                  <a:pt x="357921" y="209550"/>
                </a:lnTo>
                <a:lnTo>
                  <a:pt x="348019" y="204469"/>
                </a:lnTo>
                <a:lnTo>
                  <a:pt x="337569" y="200660"/>
                </a:lnTo>
                <a:lnTo>
                  <a:pt x="326596" y="198119"/>
                </a:lnTo>
                <a:lnTo>
                  <a:pt x="315122" y="196850"/>
                </a:lnTo>
                <a:close/>
              </a:path>
              <a:path w="780414" h="669289">
                <a:moveTo>
                  <a:pt x="361440" y="212089"/>
                </a:moveTo>
                <a:lnTo>
                  <a:pt x="332902" y="212089"/>
                </a:lnTo>
                <a:lnTo>
                  <a:pt x="340014" y="213360"/>
                </a:lnTo>
                <a:lnTo>
                  <a:pt x="345983" y="217169"/>
                </a:lnTo>
                <a:lnTo>
                  <a:pt x="366938" y="252729"/>
                </a:lnTo>
                <a:lnTo>
                  <a:pt x="366942" y="269239"/>
                </a:lnTo>
                <a:lnTo>
                  <a:pt x="363350" y="288289"/>
                </a:lnTo>
                <a:lnTo>
                  <a:pt x="345475" y="327660"/>
                </a:lnTo>
                <a:lnTo>
                  <a:pt x="316061" y="363219"/>
                </a:lnTo>
                <a:lnTo>
                  <a:pt x="297199" y="370839"/>
                </a:lnTo>
                <a:lnTo>
                  <a:pt x="349412" y="370839"/>
                </a:lnTo>
                <a:lnTo>
                  <a:pt x="360273" y="361950"/>
                </a:lnTo>
                <a:lnTo>
                  <a:pt x="369812" y="354329"/>
                </a:lnTo>
                <a:lnTo>
                  <a:pt x="378041" y="344169"/>
                </a:lnTo>
                <a:lnTo>
                  <a:pt x="384972" y="334010"/>
                </a:lnTo>
                <a:lnTo>
                  <a:pt x="392543" y="318769"/>
                </a:lnTo>
                <a:lnTo>
                  <a:pt x="397339" y="303529"/>
                </a:lnTo>
                <a:lnTo>
                  <a:pt x="399349" y="287019"/>
                </a:lnTo>
                <a:lnTo>
                  <a:pt x="398561" y="270510"/>
                </a:lnTo>
                <a:lnTo>
                  <a:pt x="394086" y="251460"/>
                </a:lnTo>
                <a:lnTo>
                  <a:pt x="385814" y="234950"/>
                </a:lnTo>
                <a:lnTo>
                  <a:pt x="373755" y="220979"/>
                </a:lnTo>
                <a:lnTo>
                  <a:pt x="361440" y="212089"/>
                </a:lnTo>
                <a:close/>
              </a:path>
              <a:path w="780414" h="669289">
                <a:moveTo>
                  <a:pt x="523863" y="320039"/>
                </a:moveTo>
                <a:lnTo>
                  <a:pt x="504418" y="322579"/>
                </a:lnTo>
                <a:lnTo>
                  <a:pt x="482127" y="328929"/>
                </a:lnTo>
                <a:lnTo>
                  <a:pt x="556239" y="328929"/>
                </a:lnTo>
                <a:lnTo>
                  <a:pt x="554263" y="327660"/>
                </a:lnTo>
                <a:lnTo>
                  <a:pt x="540474" y="322579"/>
                </a:lnTo>
                <a:lnTo>
                  <a:pt x="523863" y="320039"/>
                </a:lnTo>
                <a:close/>
              </a:path>
              <a:path w="780414" h="669289">
                <a:moveTo>
                  <a:pt x="145196" y="0"/>
                </a:moveTo>
                <a:lnTo>
                  <a:pt x="92243" y="10160"/>
                </a:lnTo>
                <a:lnTo>
                  <a:pt x="45676" y="41910"/>
                </a:lnTo>
                <a:lnTo>
                  <a:pt x="21752" y="72389"/>
                </a:lnTo>
                <a:lnTo>
                  <a:pt x="3496" y="116839"/>
                </a:lnTo>
                <a:lnTo>
                  <a:pt x="0" y="138429"/>
                </a:lnTo>
                <a:lnTo>
                  <a:pt x="289" y="161289"/>
                </a:lnTo>
                <a:lnTo>
                  <a:pt x="19053" y="215900"/>
                </a:lnTo>
                <a:lnTo>
                  <a:pt x="63535" y="257810"/>
                </a:lnTo>
                <a:lnTo>
                  <a:pt x="111202" y="275589"/>
                </a:lnTo>
                <a:lnTo>
                  <a:pt x="127035" y="276860"/>
                </a:lnTo>
                <a:lnTo>
                  <a:pt x="143202" y="275589"/>
                </a:lnTo>
                <a:lnTo>
                  <a:pt x="159881" y="271779"/>
                </a:lnTo>
                <a:lnTo>
                  <a:pt x="177059" y="265429"/>
                </a:lnTo>
                <a:lnTo>
                  <a:pt x="179583" y="264160"/>
                </a:lnTo>
                <a:lnTo>
                  <a:pt x="119292" y="264160"/>
                </a:lnTo>
                <a:lnTo>
                  <a:pt x="96535" y="256539"/>
                </a:lnTo>
                <a:lnTo>
                  <a:pt x="62710" y="232410"/>
                </a:lnTo>
                <a:lnTo>
                  <a:pt x="41308" y="198119"/>
                </a:lnTo>
                <a:lnTo>
                  <a:pt x="36875" y="171450"/>
                </a:lnTo>
                <a:lnTo>
                  <a:pt x="37754" y="157479"/>
                </a:lnTo>
                <a:lnTo>
                  <a:pt x="51881" y="111760"/>
                </a:lnTo>
                <a:lnTo>
                  <a:pt x="72001" y="78739"/>
                </a:lnTo>
                <a:lnTo>
                  <a:pt x="109255" y="39369"/>
                </a:lnTo>
                <a:lnTo>
                  <a:pt x="148028" y="21589"/>
                </a:lnTo>
                <a:lnTo>
                  <a:pt x="160817" y="20319"/>
                </a:lnTo>
                <a:lnTo>
                  <a:pt x="215752" y="20319"/>
                </a:lnTo>
                <a:lnTo>
                  <a:pt x="214030" y="19050"/>
                </a:lnTo>
                <a:lnTo>
                  <a:pt x="197721" y="11429"/>
                </a:lnTo>
                <a:lnTo>
                  <a:pt x="180804" y="5079"/>
                </a:lnTo>
                <a:lnTo>
                  <a:pt x="163292" y="1269"/>
                </a:lnTo>
                <a:lnTo>
                  <a:pt x="145196" y="0"/>
                </a:lnTo>
                <a:close/>
              </a:path>
              <a:path w="780414" h="669289">
                <a:moveTo>
                  <a:pt x="191551" y="248919"/>
                </a:moveTo>
                <a:lnTo>
                  <a:pt x="173545" y="256539"/>
                </a:lnTo>
                <a:lnTo>
                  <a:pt x="157420" y="261619"/>
                </a:lnTo>
                <a:lnTo>
                  <a:pt x="143152" y="264160"/>
                </a:lnTo>
                <a:lnTo>
                  <a:pt x="179583" y="264160"/>
                </a:lnTo>
                <a:lnTo>
                  <a:pt x="194726" y="256539"/>
                </a:lnTo>
                <a:lnTo>
                  <a:pt x="191551" y="248919"/>
                </a:lnTo>
                <a:close/>
              </a:path>
              <a:path w="780414" h="669289">
                <a:moveTo>
                  <a:pt x="420608" y="153669"/>
                </a:moveTo>
                <a:lnTo>
                  <a:pt x="389290" y="153669"/>
                </a:lnTo>
                <a:lnTo>
                  <a:pt x="413928" y="217169"/>
                </a:lnTo>
                <a:lnTo>
                  <a:pt x="419262" y="220979"/>
                </a:lnTo>
                <a:lnTo>
                  <a:pt x="420608" y="153669"/>
                </a:lnTo>
                <a:close/>
              </a:path>
              <a:path w="780414" h="669289">
                <a:moveTo>
                  <a:pt x="389544" y="125729"/>
                </a:moveTo>
                <a:lnTo>
                  <a:pt x="323377" y="162560"/>
                </a:lnTo>
                <a:lnTo>
                  <a:pt x="328584" y="166369"/>
                </a:lnTo>
                <a:lnTo>
                  <a:pt x="389290" y="153669"/>
                </a:lnTo>
                <a:lnTo>
                  <a:pt x="420608" y="153669"/>
                </a:lnTo>
                <a:lnTo>
                  <a:pt x="420786" y="144779"/>
                </a:lnTo>
                <a:lnTo>
                  <a:pt x="389544" y="125729"/>
                </a:lnTo>
                <a:close/>
              </a:path>
              <a:path w="780414" h="669289">
                <a:moveTo>
                  <a:pt x="215752" y="20319"/>
                </a:moveTo>
                <a:lnTo>
                  <a:pt x="173489" y="20319"/>
                </a:lnTo>
                <a:lnTo>
                  <a:pt x="185804" y="22860"/>
                </a:lnTo>
                <a:lnTo>
                  <a:pt x="197786" y="27939"/>
                </a:lnTo>
                <a:lnTo>
                  <a:pt x="232540" y="52069"/>
                </a:lnTo>
                <a:lnTo>
                  <a:pt x="250882" y="91439"/>
                </a:lnTo>
                <a:lnTo>
                  <a:pt x="252083" y="107950"/>
                </a:lnTo>
                <a:lnTo>
                  <a:pt x="250640" y="125729"/>
                </a:lnTo>
                <a:lnTo>
                  <a:pt x="246542" y="146050"/>
                </a:lnTo>
                <a:lnTo>
                  <a:pt x="251876" y="149860"/>
                </a:lnTo>
                <a:lnTo>
                  <a:pt x="290680" y="73660"/>
                </a:lnTo>
                <a:lnTo>
                  <a:pt x="267116" y="73660"/>
                </a:lnTo>
                <a:lnTo>
                  <a:pt x="263941" y="71119"/>
                </a:lnTo>
                <a:lnTo>
                  <a:pt x="261909" y="69850"/>
                </a:lnTo>
                <a:lnTo>
                  <a:pt x="259242" y="67310"/>
                </a:lnTo>
                <a:lnTo>
                  <a:pt x="256067" y="60960"/>
                </a:lnTo>
                <a:lnTo>
                  <a:pt x="247088" y="48260"/>
                </a:lnTo>
                <a:lnTo>
                  <a:pt x="237097" y="38100"/>
                </a:lnTo>
                <a:lnTo>
                  <a:pt x="226081" y="27939"/>
                </a:lnTo>
                <a:lnTo>
                  <a:pt x="215752" y="20319"/>
                </a:lnTo>
                <a:close/>
              </a:path>
              <a:path w="780414" h="669289">
                <a:moveTo>
                  <a:pt x="287944" y="63500"/>
                </a:moveTo>
                <a:lnTo>
                  <a:pt x="283372" y="68579"/>
                </a:lnTo>
                <a:lnTo>
                  <a:pt x="278800" y="72389"/>
                </a:lnTo>
                <a:lnTo>
                  <a:pt x="273974" y="73660"/>
                </a:lnTo>
                <a:lnTo>
                  <a:pt x="290680" y="73660"/>
                </a:lnTo>
                <a:lnTo>
                  <a:pt x="293913" y="67310"/>
                </a:lnTo>
                <a:lnTo>
                  <a:pt x="287944" y="63500"/>
                </a:lnTo>
                <a:close/>
              </a:path>
            </a:pathLst>
          </a:custGeom>
          <a:solidFill>
            <a:srgbClr val="000000"/>
          </a:solidFill>
        </p:spPr>
        <p:txBody>
          <a:bodyPr wrap="square" lIns="0" tIns="0" rIns="0" bIns="0" rtlCol="0"/>
          <a:lstStyle/>
          <a:p>
            <a:endParaRPr/>
          </a:p>
        </p:txBody>
      </p:sp>
      <p:sp>
        <p:nvSpPr>
          <p:cNvPr id="9" name="object 9"/>
          <p:cNvSpPr/>
          <p:nvPr/>
        </p:nvSpPr>
        <p:spPr>
          <a:xfrm>
            <a:off x="6178296" y="4922011"/>
            <a:ext cx="480695" cy="588010"/>
          </a:xfrm>
          <a:custGeom>
            <a:avLst/>
            <a:gdLst/>
            <a:ahLst/>
            <a:cxnLst/>
            <a:rect l="l" t="t" r="r" b="b"/>
            <a:pathLst>
              <a:path w="480695" h="588010">
                <a:moveTo>
                  <a:pt x="310963" y="512063"/>
                </a:moveTo>
                <a:lnTo>
                  <a:pt x="192531" y="512063"/>
                </a:lnTo>
                <a:lnTo>
                  <a:pt x="251967" y="535051"/>
                </a:lnTo>
                <a:lnTo>
                  <a:pt x="261492" y="539047"/>
                </a:lnTo>
                <a:lnTo>
                  <a:pt x="281225" y="561466"/>
                </a:lnTo>
                <a:lnTo>
                  <a:pt x="280620" y="568372"/>
                </a:lnTo>
                <a:lnTo>
                  <a:pt x="278383" y="575944"/>
                </a:lnTo>
                <a:lnTo>
                  <a:pt x="274827" y="584835"/>
                </a:lnTo>
                <a:lnTo>
                  <a:pt x="281686" y="587501"/>
                </a:lnTo>
                <a:lnTo>
                  <a:pt x="310963" y="512063"/>
                </a:lnTo>
                <a:close/>
              </a:path>
              <a:path w="480695" h="588010">
                <a:moveTo>
                  <a:pt x="41655" y="461518"/>
                </a:moveTo>
                <a:lnTo>
                  <a:pt x="0" y="568960"/>
                </a:lnTo>
                <a:lnTo>
                  <a:pt x="6857" y="571626"/>
                </a:lnTo>
                <a:lnTo>
                  <a:pt x="8636" y="566928"/>
                </a:lnTo>
                <a:lnTo>
                  <a:pt x="10667" y="563499"/>
                </a:lnTo>
                <a:lnTo>
                  <a:pt x="12826" y="561594"/>
                </a:lnTo>
                <a:lnTo>
                  <a:pt x="20700" y="554101"/>
                </a:lnTo>
                <a:lnTo>
                  <a:pt x="26796" y="549529"/>
                </a:lnTo>
                <a:lnTo>
                  <a:pt x="192531" y="512063"/>
                </a:lnTo>
                <a:lnTo>
                  <a:pt x="310963" y="512063"/>
                </a:lnTo>
                <a:lnTo>
                  <a:pt x="313208" y="506277"/>
                </a:lnTo>
                <a:lnTo>
                  <a:pt x="291814" y="506277"/>
                </a:lnTo>
                <a:lnTo>
                  <a:pt x="285051" y="505491"/>
                </a:lnTo>
                <a:lnTo>
                  <a:pt x="276383" y="503229"/>
                </a:lnTo>
                <a:lnTo>
                  <a:pt x="267735" y="500171"/>
                </a:lnTo>
                <a:lnTo>
                  <a:pt x="57878" y="500171"/>
                </a:lnTo>
                <a:lnTo>
                  <a:pt x="43433" y="481329"/>
                </a:lnTo>
                <a:lnTo>
                  <a:pt x="44068" y="475488"/>
                </a:lnTo>
                <a:lnTo>
                  <a:pt x="48513" y="464184"/>
                </a:lnTo>
                <a:lnTo>
                  <a:pt x="41655" y="461518"/>
                </a:lnTo>
                <a:close/>
              </a:path>
              <a:path w="480695" h="588010">
                <a:moveTo>
                  <a:pt x="316229" y="478154"/>
                </a:moveTo>
                <a:lnTo>
                  <a:pt x="313054" y="486282"/>
                </a:lnTo>
                <a:lnTo>
                  <a:pt x="309117" y="496443"/>
                </a:lnTo>
                <a:lnTo>
                  <a:pt x="303656" y="502793"/>
                </a:lnTo>
                <a:lnTo>
                  <a:pt x="296671" y="505587"/>
                </a:lnTo>
                <a:lnTo>
                  <a:pt x="291814" y="506277"/>
                </a:lnTo>
                <a:lnTo>
                  <a:pt x="313208" y="506277"/>
                </a:lnTo>
                <a:lnTo>
                  <a:pt x="323088" y="480822"/>
                </a:lnTo>
                <a:lnTo>
                  <a:pt x="316229" y="478154"/>
                </a:lnTo>
                <a:close/>
              </a:path>
              <a:path w="480695" h="588010">
                <a:moveTo>
                  <a:pt x="128407" y="374269"/>
                </a:moveTo>
                <a:lnTo>
                  <a:pt x="96519" y="374269"/>
                </a:lnTo>
                <a:lnTo>
                  <a:pt x="99949" y="374522"/>
                </a:lnTo>
                <a:lnTo>
                  <a:pt x="103377" y="375919"/>
                </a:lnTo>
                <a:lnTo>
                  <a:pt x="183387" y="476376"/>
                </a:lnTo>
                <a:lnTo>
                  <a:pt x="82041" y="497331"/>
                </a:lnTo>
                <a:lnTo>
                  <a:pt x="72114" y="499167"/>
                </a:lnTo>
                <a:lnTo>
                  <a:pt x="64055" y="500110"/>
                </a:lnTo>
                <a:lnTo>
                  <a:pt x="57878" y="500171"/>
                </a:lnTo>
                <a:lnTo>
                  <a:pt x="267735" y="500171"/>
                </a:lnTo>
                <a:lnTo>
                  <a:pt x="265811" y="499491"/>
                </a:lnTo>
                <a:lnTo>
                  <a:pt x="202818" y="475106"/>
                </a:lnTo>
                <a:lnTo>
                  <a:pt x="130717" y="377444"/>
                </a:lnTo>
                <a:lnTo>
                  <a:pt x="128407" y="374269"/>
                </a:lnTo>
                <a:close/>
              </a:path>
              <a:path w="480695" h="588010">
                <a:moveTo>
                  <a:pt x="102615" y="304038"/>
                </a:moveTo>
                <a:lnTo>
                  <a:pt x="68706" y="391668"/>
                </a:lnTo>
                <a:lnTo>
                  <a:pt x="75564" y="394334"/>
                </a:lnTo>
                <a:lnTo>
                  <a:pt x="78104" y="387603"/>
                </a:lnTo>
                <a:lnTo>
                  <a:pt x="80899" y="382904"/>
                </a:lnTo>
                <a:lnTo>
                  <a:pt x="83692" y="380238"/>
                </a:lnTo>
                <a:lnTo>
                  <a:pt x="86487" y="377444"/>
                </a:lnTo>
                <a:lnTo>
                  <a:pt x="89662" y="375666"/>
                </a:lnTo>
                <a:lnTo>
                  <a:pt x="93090" y="374903"/>
                </a:lnTo>
                <a:lnTo>
                  <a:pt x="96519" y="374269"/>
                </a:lnTo>
                <a:lnTo>
                  <a:pt x="128407" y="374269"/>
                </a:lnTo>
                <a:lnTo>
                  <a:pt x="124571" y="368994"/>
                </a:lnTo>
                <a:lnTo>
                  <a:pt x="106933" y="334518"/>
                </a:lnTo>
                <a:lnTo>
                  <a:pt x="106128" y="318769"/>
                </a:lnTo>
                <a:lnTo>
                  <a:pt x="106425" y="314706"/>
                </a:lnTo>
                <a:lnTo>
                  <a:pt x="107695" y="311531"/>
                </a:lnTo>
                <a:lnTo>
                  <a:pt x="109474" y="306705"/>
                </a:lnTo>
                <a:lnTo>
                  <a:pt x="102615" y="304038"/>
                </a:lnTo>
                <a:close/>
              </a:path>
              <a:path w="480695" h="588010">
                <a:moveTo>
                  <a:pt x="281320" y="190468"/>
                </a:moveTo>
                <a:lnTo>
                  <a:pt x="241974" y="202326"/>
                </a:lnTo>
                <a:lnTo>
                  <a:pt x="217042" y="235331"/>
                </a:lnTo>
                <a:lnTo>
                  <a:pt x="211232" y="268557"/>
                </a:lnTo>
                <a:lnTo>
                  <a:pt x="213685" y="284783"/>
                </a:lnTo>
                <a:lnTo>
                  <a:pt x="242411" y="328818"/>
                </a:lnTo>
                <a:lnTo>
                  <a:pt x="279018" y="349376"/>
                </a:lnTo>
                <a:lnTo>
                  <a:pt x="317214" y="357949"/>
                </a:lnTo>
                <a:lnTo>
                  <a:pt x="334811" y="356949"/>
                </a:lnTo>
                <a:lnTo>
                  <a:pt x="378539" y="335422"/>
                </a:lnTo>
                <a:lnTo>
                  <a:pt x="388689" y="322722"/>
                </a:lnTo>
                <a:lnTo>
                  <a:pt x="301497" y="322722"/>
                </a:lnTo>
                <a:lnTo>
                  <a:pt x="284352" y="320002"/>
                </a:lnTo>
                <a:lnTo>
                  <a:pt x="266064" y="314197"/>
                </a:lnTo>
                <a:lnTo>
                  <a:pt x="267684" y="310006"/>
                </a:lnTo>
                <a:lnTo>
                  <a:pt x="255269" y="310006"/>
                </a:lnTo>
                <a:lnTo>
                  <a:pt x="227456" y="282956"/>
                </a:lnTo>
                <a:lnTo>
                  <a:pt x="223535" y="266509"/>
                </a:lnTo>
                <a:lnTo>
                  <a:pt x="224045" y="258560"/>
                </a:lnTo>
                <a:lnTo>
                  <a:pt x="253111" y="226821"/>
                </a:lnTo>
                <a:lnTo>
                  <a:pt x="266445" y="226187"/>
                </a:lnTo>
                <a:lnTo>
                  <a:pt x="300069" y="226187"/>
                </a:lnTo>
                <a:lnTo>
                  <a:pt x="311403" y="196850"/>
                </a:lnTo>
                <a:lnTo>
                  <a:pt x="296023" y="192206"/>
                </a:lnTo>
                <a:lnTo>
                  <a:pt x="281320" y="190468"/>
                </a:lnTo>
                <a:close/>
              </a:path>
              <a:path w="480695" h="588010">
                <a:moveTo>
                  <a:pt x="355346" y="213868"/>
                </a:moveTo>
                <a:lnTo>
                  <a:pt x="349376" y="218186"/>
                </a:lnTo>
                <a:lnTo>
                  <a:pt x="357995" y="226593"/>
                </a:lnTo>
                <a:lnTo>
                  <a:pt x="364791" y="234870"/>
                </a:lnTo>
                <a:lnTo>
                  <a:pt x="369754" y="243028"/>
                </a:lnTo>
                <a:lnTo>
                  <a:pt x="372872" y="251079"/>
                </a:lnTo>
                <a:lnTo>
                  <a:pt x="374284" y="258560"/>
                </a:lnTo>
                <a:lnTo>
                  <a:pt x="374389" y="267884"/>
                </a:lnTo>
                <a:lnTo>
                  <a:pt x="373282" y="275278"/>
                </a:lnTo>
                <a:lnTo>
                  <a:pt x="345549" y="312773"/>
                </a:lnTo>
                <a:lnTo>
                  <a:pt x="301497" y="322722"/>
                </a:lnTo>
                <a:lnTo>
                  <a:pt x="388689" y="322722"/>
                </a:lnTo>
                <a:lnTo>
                  <a:pt x="395477" y="309371"/>
                </a:lnTo>
                <a:lnTo>
                  <a:pt x="399383" y="295368"/>
                </a:lnTo>
                <a:lnTo>
                  <a:pt x="400240" y="281543"/>
                </a:lnTo>
                <a:lnTo>
                  <a:pt x="398049" y="267884"/>
                </a:lnTo>
                <a:lnTo>
                  <a:pt x="392810" y="254381"/>
                </a:lnTo>
                <a:lnTo>
                  <a:pt x="385385" y="241835"/>
                </a:lnTo>
                <a:lnTo>
                  <a:pt x="376650" y="230886"/>
                </a:lnTo>
                <a:lnTo>
                  <a:pt x="366629" y="221555"/>
                </a:lnTo>
                <a:lnTo>
                  <a:pt x="355346" y="213868"/>
                </a:lnTo>
                <a:close/>
              </a:path>
              <a:path w="480695" h="588010">
                <a:moveTo>
                  <a:pt x="300069" y="226187"/>
                </a:moveTo>
                <a:lnTo>
                  <a:pt x="266445" y="226187"/>
                </a:lnTo>
                <a:lnTo>
                  <a:pt x="274574" y="227837"/>
                </a:lnTo>
                <a:lnTo>
                  <a:pt x="285750" y="231394"/>
                </a:lnTo>
                <a:lnTo>
                  <a:pt x="255269" y="310006"/>
                </a:lnTo>
                <a:lnTo>
                  <a:pt x="267684" y="310006"/>
                </a:lnTo>
                <a:lnTo>
                  <a:pt x="300069" y="226187"/>
                </a:lnTo>
                <a:close/>
              </a:path>
              <a:path w="480695" h="588010">
                <a:moveTo>
                  <a:pt x="216662" y="175894"/>
                </a:moveTo>
                <a:lnTo>
                  <a:pt x="141731" y="187325"/>
                </a:lnTo>
                <a:lnTo>
                  <a:pt x="128524" y="221487"/>
                </a:lnTo>
                <a:lnTo>
                  <a:pt x="176275" y="280162"/>
                </a:lnTo>
                <a:lnTo>
                  <a:pt x="178434" y="274700"/>
                </a:lnTo>
                <a:lnTo>
                  <a:pt x="155320" y="216915"/>
                </a:lnTo>
                <a:lnTo>
                  <a:pt x="214375" y="181610"/>
                </a:lnTo>
                <a:lnTo>
                  <a:pt x="216662" y="175894"/>
                </a:lnTo>
                <a:close/>
              </a:path>
              <a:path w="480695" h="588010">
                <a:moveTo>
                  <a:pt x="70612" y="128905"/>
                </a:moveTo>
                <a:lnTo>
                  <a:pt x="54609" y="170180"/>
                </a:lnTo>
                <a:lnTo>
                  <a:pt x="108838" y="213868"/>
                </a:lnTo>
                <a:lnTo>
                  <a:pt x="111378" y="207390"/>
                </a:lnTo>
                <a:lnTo>
                  <a:pt x="70612" y="128905"/>
                </a:lnTo>
                <a:close/>
              </a:path>
              <a:path w="480695" h="588010">
                <a:moveTo>
                  <a:pt x="376277" y="139954"/>
                </a:moveTo>
                <a:lnTo>
                  <a:pt x="282320" y="139954"/>
                </a:lnTo>
                <a:lnTo>
                  <a:pt x="288163" y="141224"/>
                </a:lnTo>
                <a:lnTo>
                  <a:pt x="311733" y="150423"/>
                </a:lnTo>
                <a:lnTo>
                  <a:pt x="371982" y="173736"/>
                </a:lnTo>
                <a:lnTo>
                  <a:pt x="410209" y="183895"/>
                </a:lnTo>
                <a:lnTo>
                  <a:pt x="417381" y="183850"/>
                </a:lnTo>
                <a:lnTo>
                  <a:pt x="451725" y="162669"/>
                </a:lnTo>
                <a:lnTo>
                  <a:pt x="456688" y="150423"/>
                </a:lnTo>
                <a:lnTo>
                  <a:pt x="416893" y="150423"/>
                </a:lnTo>
                <a:lnTo>
                  <a:pt x="409130" y="150399"/>
                </a:lnTo>
                <a:lnTo>
                  <a:pt x="399748" y="148518"/>
                </a:lnTo>
                <a:lnTo>
                  <a:pt x="388747" y="144780"/>
                </a:lnTo>
                <a:lnTo>
                  <a:pt x="376277" y="139954"/>
                </a:lnTo>
                <a:close/>
              </a:path>
              <a:path w="480695" h="588010">
                <a:moveTo>
                  <a:pt x="275208" y="100837"/>
                </a:moveTo>
                <a:lnTo>
                  <a:pt x="252094" y="160274"/>
                </a:lnTo>
                <a:lnTo>
                  <a:pt x="258952" y="162940"/>
                </a:lnTo>
                <a:lnTo>
                  <a:pt x="262254" y="154050"/>
                </a:lnTo>
                <a:lnTo>
                  <a:pt x="265429" y="148208"/>
                </a:lnTo>
                <a:lnTo>
                  <a:pt x="268477" y="145414"/>
                </a:lnTo>
                <a:lnTo>
                  <a:pt x="271399" y="142620"/>
                </a:lnTo>
                <a:lnTo>
                  <a:pt x="274827" y="140969"/>
                </a:lnTo>
                <a:lnTo>
                  <a:pt x="282320" y="139954"/>
                </a:lnTo>
                <a:lnTo>
                  <a:pt x="376277" y="139954"/>
                </a:lnTo>
                <a:lnTo>
                  <a:pt x="275208" y="100837"/>
                </a:lnTo>
                <a:close/>
              </a:path>
              <a:path w="480695" h="588010">
                <a:moveTo>
                  <a:pt x="413464" y="38481"/>
                </a:moveTo>
                <a:lnTo>
                  <a:pt x="317373" y="38481"/>
                </a:lnTo>
                <a:lnTo>
                  <a:pt x="324611" y="39243"/>
                </a:lnTo>
                <a:lnTo>
                  <a:pt x="430402" y="80263"/>
                </a:lnTo>
                <a:lnTo>
                  <a:pt x="440944" y="119633"/>
                </a:lnTo>
                <a:lnTo>
                  <a:pt x="440181" y="126237"/>
                </a:lnTo>
                <a:lnTo>
                  <a:pt x="416893" y="150423"/>
                </a:lnTo>
                <a:lnTo>
                  <a:pt x="456688" y="150423"/>
                </a:lnTo>
                <a:lnTo>
                  <a:pt x="456983" y="149504"/>
                </a:lnTo>
                <a:lnTo>
                  <a:pt x="458231" y="142922"/>
                </a:lnTo>
                <a:lnTo>
                  <a:pt x="458646" y="136221"/>
                </a:lnTo>
                <a:lnTo>
                  <a:pt x="458215" y="129412"/>
                </a:lnTo>
                <a:lnTo>
                  <a:pt x="456523" y="121388"/>
                </a:lnTo>
                <a:lnTo>
                  <a:pt x="453151" y="111220"/>
                </a:lnTo>
                <a:lnTo>
                  <a:pt x="448089" y="98909"/>
                </a:lnTo>
                <a:lnTo>
                  <a:pt x="441325" y="84455"/>
                </a:lnTo>
                <a:lnTo>
                  <a:pt x="480320" y="84455"/>
                </a:lnTo>
                <a:lnTo>
                  <a:pt x="479647" y="53212"/>
                </a:lnTo>
                <a:lnTo>
                  <a:pt x="458343" y="53212"/>
                </a:lnTo>
                <a:lnTo>
                  <a:pt x="453644" y="52450"/>
                </a:lnTo>
                <a:lnTo>
                  <a:pt x="448643" y="51236"/>
                </a:lnTo>
                <a:lnTo>
                  <a:pt x="440880" y="48736"/>
                </a:lnTo>
                <a:lnTo>
                  <a:pt x="430355" y="44950"/>
                </a:lnTo>
                <a:lnTo>
                  <a:pt x="413464" y="38481"/>
                </a:lnTo>
                <a:close/>
              </a:path>
              <a:path w="480695" h="588010">
                <a:moveTo>
                  <a:pt x="480320" y="84455"/>
                </a:moveTo>
                <a:lnTo>
                  <a:pt x="441325" y="84455"/>
                </a:lnTo>
                <a:lnTo>
                  <a:pt x="477265" y="98425"/>
                </a:lnTo>
                <a:lnTo>
                  <a:pt x="480440" y="90043"/>
                </a:lnTo>
                <a:lnTo>
                  <a:pt x="480320" y="84455"/>
                </a:lnTo>
                <a:close/>
              </a:path>
              <a:path w="480695" h="588010">
                <a:moveTo>
                  <a:pt x="314198" y="0"/>
                </a:moveTo>
                <a:lnTo>
                  <a:pt x="291845" y="57785"/>
                </a:lnTo>
                <a:lnTo>
                  <a:pt x="298703" y="60451"/>
                </a:lnTo>
                <a:lnTo>
                  <a:pt x="303275" y="49530"/>
                </a:lnTo>
                <a:lnTo>
                  <a:pt x="307848" y="42925"/>
                </a:lnTo>
                <a:lnTo>
                  <a:pt x="312674" y="40639"/>
                </a:lnTo>
                <a:lnTo>
                  <a:pt x="317373" y="38481"/>
                </a:lnTo>
                <a:lnTo>
                  <a:pt x="413464" y="38481"/>
                </a:lnTo>
                <a:lnTo>
                  <a:pt x="314198" y="0"/>
                </a:lnTo>
                <a:close/>
              </a:path>
              <a:path w="480695" h="588010">
                <a:moveTo>
                  <a:pt x="479171" y="31114"/>
                </a:moveTo>
                <a:lnTo>
                  <a:pt x="471677" y="31242"/>
                </a:lnTo>
                <a:lnTo>
                  <a:pt x="471931" y="36830"/>
                </a:lnTo>
                <a:lnTo>
                  <a:pt x="471297" y="41656"/>
                </a:lnTo>
                <a:lnTo>
                  <a:pt x="469900" y="45465"/>
                </a:lnTo>
                <a:lnTo>
                  <a:pt x="468756" y="48132"/>
                </a:lnTo>
                <a:lnTo>
                  <a:pt x="466978" y="50164"/>
                </a:lnTo>
                <a:lnTo>
                  <a:pt x="464438" y="51562"/>
                </a:lnTo>
                <a:lnTo>
                  <a:pt x="462025" y="52958"/>
                </a:lnTo>
                <a:lnTo>
                  <a:pt x="458343" y="53212"/>
                </a:lnTo>
                <a:lnTo>
                  <a:pt x="479647" y="53212"/>
                </a:lnTo>
                <a:lnTo>
                  <a:pt x="479171" y="31114"/>
                </a:lnTo>
                <a:close/>
              </a:path>
            </a:pathLst>
          </a:custGeom>
          <a:solidFill>
            <a:srgbClr val="000000"/>
          </a:solidFill>
        </p:spPr>
        <p:txBody>
          <a:bodyPr wrap="square" lIns="0" tIns="0" rIns="0" bIns="0" rtlCol="0"/>
          <a:lstStyle/>
          <a:p>
            <a:endParaRPr/>
          </a:p>
        </p:txBody>
      </p:sp>
      <p:sp>
        <p:nvSpPr>
          <p:cNvPr id="10" name="object 10"/>
          <p:cNvSpPr/>
          <p:nvPr/>
        </p:nvSpPr>
        <p:spPr>
          <a:xfrm>
            <a:off x="1516125" y="1205991"/>
            <a:ext cx="2808428" cy="2145284"/>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6450710" y="4488688"/>
            <a:ext cx="347345" cy="336550"/>
          </a:xfrm>
          <a:custGeom>
            <a:avLst/>
            <a:gdLst/>
            <a:ahLst/>
            <a:cxnLst/>
            <a:rect l="l" t="t" r="r" b="b"/>
            <a:pathLst>
              <a:path w="347345" h="336550">
                <a:moveTo>
                  <a:pt x="204650" y="285623"/>
                </a:moveTo>
                <a:lnTo>
                  <a:pt x="113918" y="285623"/>
                </a:lnTo>
                <a:lnTo>
                  <a:pt x="228091" y="329945"/>
                </a:lnTo>
                <a:lnTo>
                  <a:pt x="236735" y="332995"/>
                </a:lnTo>
                <a:lnTo>
                  <a:pt x="244379" y="335105"/>
                </a:lnTo>
                <a:lnTo>
                  <a:pt x="251023" y="336286"/>
                </a:lnTo>
                <a:lnTo>
                  <a:pt x="256666" y="336550"/>
                </a:lnTo>
                <a:lnTo>
                  <a:pt x="263652" y="336169"/>
                </a:lnTo>
                <a:lnTo>
                  <a:pt x="288428" y="303275"/>
                </a:lnTo>
                <a:lnTo>
                  <a:pt x="254888" y="303275"/>
                </a:lnTo>
                <a:lnTo>
                  <a:pt x="246887" y="302006"/>
                </a:lnTo>
                <a:lnTo>
                  <a:pt x="235838" y="297688"/>
                </a:lnTo>
                <a:lnTo>
                  <a:pt x="204650" y="285623"/>
                </a:lnTo>
                <a:close/>
              </a:path>
              <a:path w="347345" h="336550">
                <a:moveTo>
                  <a:pt x="57022" y="228473"/>
                </a:moveTo>
                <a:lnTo>
                  <a:pt x="54863" y="234187"/>
                </a:lnTo>
                <a:lnTo>
                  <a:pt x="62104" y="241119"/>
                </a:lnTo>
                <a:lnTo>
                  <a:pt x="68024" y="247062"/>
                </a:lnTo>
                <a:lnTo>
                  <a:pt x="91693" y="283972"/>
                </a:lnTo>
                <a:lnTo>
                  <a:pt x="97409" y="310134"/>
                </a:lnTo>
                <a:lnTo>
                  <a:pt x="103505" y="312547"/>
                </a:lnTo>
                <a:lnTo>
                  <a:pt x="113918" y="285623"/>
                </a:lnTo>
                <a:lnTo>
                  <a:pt x="204650" y="285623"/>
                </a:lnTo>
                <a:lnTo>
                  <a:pt x="125857" y="255143"/>
                </a:lnTo>
                <a:lnTo>
                  <a:pt x="127820" y="250062"/>
                </a:lnTo>
                <a:lnTo>
                  <a:pt x="112775" y="250062"/>
                </a:lnTo>
                <a:lnTo>
                  <a:pt x="57022" y="228473"/>
                </a:lnTo>
                <a:close/>
              </a:path>
              <a:path w="347345" h="336550">
                <a:moveTo>
                  <a:pt x="266191" y="257937"/>
                </a:moveTo>
                <a:lnTo>
                  <a:pt x="263397" y="265175"/>
                </a:lnTo>
                <a:lnTo>
                  <a:pt x="267462" y="269113"/>
                </a:lnTo>
                <a:lnTo>
                  <a:pt x="270129" y="273557"/>
                </a:lnTo>
                <a:lnTo>
                  <a:pt x="272161" y="283210"/>
                </a:lnTo>
                <a:lnTo>
                  <a:pt x="271907" y="287655"/>
                </a:lnTo>
                <a:lnTo>
                  <a:pt x="270383" y="291719"/>
                </a:lnTo>
                <a:lnTo>
                  <a:pt x="268478" y="296672"/>
                </a:lnTo>
                <a:lnTo>
                  <a:pt x="264921" y="299974"/>
                </a:lnTo>
                <a:lnTo>
                  <a:pt x="254888" y="303275"/>
                </a:lnTo>
                <a:lnTo>
                  <a:pt x="288428" y="303275"/>
                </a:lnTo>
                <a:lnTo>
                  <a:pt x="288550" y="302006"/>
                </a:lnTo>
                <a:lnTo>
                  <a:pt x="288476" y="299974"/>
                </a:lnTo>
                <a:lnTo>
                  <a:pt x="288077" y="294419"/>
                </a:lnTo>
                <a:lnTo>
                  <a:pt x="286385" y="286893"/>
                </a:lnTo>
                <a:lnTo>
                  <a:pt x="283408" y="279296"/>
                </a:lnTo>
                <a:lnTo>
                  <a:pt x="279050" y="271938"/>
                </a:lnTo>
                <a:lnTo>
                  <a:pt x="273311" y="264818"/>
                </a:lnTo>
                <a:lnTo>
                  <a:pt x="266191" y="257937"/>
                </a:lnTo>
                <a:close/>
              </a:path>
              <a:path w="347345" h="336550">
                <a:moveTo>
                  <a:pt x="128142" y="210438"/>
                </a:moveTo>
                <a:lnTo>
                  <a:pt x="112775" y="250062"/>
                </a:lnTo>
                <a:lnTo>
                  <a:pt x="127820" y="250062"/>
                </a:lnTo>
                <a:lnTo>
                  <a:pt x="141223" y="215392"/>
                </a:lnTo>
                <a:lnTo>
                  <a:pt x="128142" y="210438"/>
                </a:lnTo>
                <a:close/>
              </a:path>
              <a:path w="347345" h="336550">
                <a:moveTo>
                  <a:pt x="247554" y="54276"/>
                </a:moveTo>
                <a:lnTo>
                  <a:pt x="197193" y="66339"/>
                </a:lnTo>
                <a:lnTo>
                  <a:pt x="161670" y="109219"/>
                </a:lnTo>
                <a:lnTo>
                  <a:pt x="156027" y="142063"/>
                </a:lnTo>
                <a:lnTo>
                  <a:pt x="157098" y="153543"/>
                </a:lnTo>
                <a:lnTo>
                  <a:pt x="179450" y="197231"/>
                </a:lnTo>
                <a:lnTo>
                  <a:pt x="209954" y="221555"/>
                </a:lnTo>
                <a:lnTo>
                  <a:pt x="253650" y="233854"/>
                </a:lnTo>
                <a:lnTo>
                  <a:pt x="270009" y="233340"/>
                </a:lnTo>
                <a:lnTo>
                  <a:pt x="319770" y="212455"/>
                </a:lnTo>
                <a:lnTo>
                  <a:pt x="332355" y="197346"/>
                </a:lnTo>
                <a:lnTo>
                  <a:pt x="272226" y="197346"/>
                </a:lnTo>
                <a:lnTo>
                  <a:pt x="255095" y="195992"/>
                </a:lnTo>
                <a:lnTo>
                  <a:pt x="208363" y="181663"/>
                </a:lnTo>
                <a:lnTo>
                  <a:pt x="174212" y="153701"/>
                </a:lnTo>
                <a:lnTo>
                  <a:pt x="168297" y="133731"/>
                </a:lnTo>
                <a:lnTo>
                  <a:pt x="168362" y="132587"/>
                </a:lnTo>
                <a:lnTo>
                  <a:pt x="191702" y="96988"/>
                </a:lnTo>
                <a:lnTo>
                  <a:pt x="219684" y="89965"/>
                </a:lnTo>
                <a:lnTo>
                  <a:pt x="321986" y="89965"/>
                </a:lnTo>
                <a:lnTo>
                  <a:pt x="312110" y="80627"/>
                </a:lnTo>
                <a:lnTo>
                  <a:pt x="301847" y="72755"/>
                </a:lnTo>
                <a:lnTo>
                  <a:pt x="291155" y="66288"/>
                </a:lnTo>
                <a:lnTo>
                  <a:pt x="280035" y="61213"/>
                </a:lnTo>
                <a:lnTo>
                  <a:pt x="263818" y="56334"/>
                </a:lnTo>
                <a:lnTo>
                  <a:pt x="247554" y="54276"/>
                </a:lnTo>
                <a:close/>
              </a:path>
              <a:path w="347345" h="336550">
                <a:moveTo>
                  <a:pt x="321986" y="89965"/>
                </a:moveTo>
                <a:lnTo>
                  <a:pt x="219684" y="89965"/>
                </a:lnTo>
                <a:lnTo>
                  <a:pt x="238648" y="90312"/>
                </a:lnTo>
                <a:lnTo>
                  <a:pt x="259066" y="94017"/>
                </a:lnTo>
                <a:lnTo>
                  <a:pt x="297382" y="108334"/>
                </a:lnTo>
                <a:lnTo>
                  <a:pt x="327279" y="132587"/>
                </a:lnTo>
                <a:lnTo>
                  <a:pt x="333327" y="150098"/>
                </a:lnTo>
                <a:lnTo>
                  <a:pt x="333083" y="158966"/>
                </a:lnTo>
                <a:lnTo>
                  <a:pt x="303633" y="192932"/>
                </a:lnTo>
                <a:lnTo>
                  <a:pt x="272226" y="197346"/>
                </a:lnTo>
                <a:lnTo>
                  <a:pt x="332355" y="197346"/>
                </a:lnTo>
                <a:lnTo>
                  <a:pt x="340740" y="180975"/>
                </a:lnTo>
                <a:lnTo>
                  <a:pt x="344457" y="169235"/>
                </a:lnTo>
                <a:lnTo>
                  <a:pt x="346471" y="157448"/>
                </a:lnTo>
                <a:lnTo>
                  <a:pt x="346795" y="145613"/>
                </a:lnTo>
                <a:lnTo>
                  <a:pt x="345439" y="133731"/>
                </a:lnTo>
                <a:lnTo>
                  <a:pt x="342322" y="122062"/>
                </a:lnTo>
                <a:lnTo>
                  <a:pt x="337359" y="110870"/>
                </a:lnTo>
                <a:lnTo>
                  <a:pt x="330563" y="100155"/>
                </a:lnTo>
                <a:lnTo>
                  <a:pt x="321986" y="89965"/>
                </a:lnTo>
                <a:close/>
              </a:path>
              <a:path w="347345" h="336550">
                <a:moveTo>
                  <a:pt x="162052" y="46989"/>
                </a:moveTo>
                <a:lnTo>
                  <a:pt x="87121" y="58419"/>
                </a:lnTo>
                <a:lnTo>
                  <a:pt x="73913" y="92582"/>
                </a:lnTo>
                <a:lnTo>
                  <a:pt x="121665" y="151256"/>
                </a:lnTo>
                <a:lnTo>
                  <a:pt x="123824" y="145795"/>
                </a:lnTo>
                <a:lnTo>
                  <a:pt x="100837" y="88011"/>
                </a:lnTo>
                <a:lnTo>
                  <a:pt x="159892" y="52705"/>
                </a:lnTo>
                <a:lnTo>
                  <a:pt x="162052" y="46989"/>
                </a:lnTo>
                <a:close/>
              </a:path>
              <a:path w="347345" h="336550">
                <a:moveTo>
                  <a:pt x="16001" y="0"/>
                </a:moveTo>
                <a:lnTo>
                  <a:pt x="0" y="41275"/>
                </a:lnTo>
                <a:lnTo>
                  <a:pt x="54356" y="84962"/>
                </a:lnTo>
                <a:lnTo>
                  <a:pt x="56768" y="78486"/>
                </a:lnTo>
                <a:lnTo>
                  <a:pt x="16001" y="0"/>
                </a:lnTo>
                <a:close/>
              </a:path>
            </a:pathLst>
          </a:custGeom>
          <a:solidFill>
            <a:srgbClr val="000000"/>
          </a:solidFill>
        </p:spPr>
        <p:txBody>
          <a:bodyPr wrap="square" lIns="0" tIns="0" rIns="0" bIns="0" rtlCol="0"/>
          <a:lstStyle/>
          <a:p>
            <a:endParaRPr/>
          </a:p>
        </p:txBody>
      </p:sp>
      <p:sp>
        <p:nvSpPr>
          <p:cNvPr id="12" name="object 12"/>
          <p:cNvSpPr/>
          <p:nvPr/>
        </p:nvSpPr>
        <p:spPr>
          <a:xfrm>
            <a:off x="6706361" y="3924934"/>
            <a:ext cx="339090" cy="546735"/>
          </a:xfrm>
          <a:custGeom>
            <a:avLst/>
            <a:gdLst/>
            <a:ahLst/>
            <a:cxnLst/>
            <a:rect l="l" t="t" r="r" b="b"/>
            <a:pathLst>
              <a:path w="339090" h="546735">
                <a:moveTo>
                  <a:pt x="119541" y="467487"/>
                </a:moveTo>
                <a:lnTo>
                  <a:pt x="22098" y="467487"/>
                </a:lnTo>
                <a:lnTo>
                  <a:pt x="26924" y="468248"/>
                </a:lnTo>
                <a:lnTo>
                  <a:pt x="31942" y="469560"/>
                </a:lnTo>
                <a:lnTo>
                  <a:pt x="127635" y="505713"/>
                </a:lnTo>
                <a:lnTo>
                  <a:pt x="154178" y="524763"/>
                </a:lnTo>
                <a:lnTo>
                  <a:pt x="154178" y="531367"/>
                </a:lnTo>
                <a:lnTo>
                  <a:pt x="150749" y="540003"/>
                </a:lnTo>
                <a:lnTo>
                  <a:pt x="149352" y="543813"/>
                </a:lnTo>
                <a:lnTo>
                  <a:pt x="155956" y="546353"/>
                </a:lnTo>
                <a:lnTo>
                  <a:pt x="180991" y="481710"/>
                </a:lnTo>
                <a:lnTo>
                  <a:pt x="158369" y="481710"/>
                </a:lnTo>
                <a:lnTo>
                  <a:pt x="151003" y="479678"/>
                </a:lnTo>
                <a:lnTo>
                  <a:pt x="119541" y="467487"/>
                </a:lnTo>
                <a:close/>
              </a:path>
              <a:path w="339090" h="546735">
                <a:moveTo>
                  <a:pt x="3175" y="422275"/>
                </a:moveTo>
                <a:lnTo>
                  <a:pt x="0" y="430275"/>
                </a:lnTo>
                <a:lnTo>
                  <a:pt x="1016" y="489457"/>
                </a:lnTo>
                <a:lnTo>
                  <a:pt x="8763" y="489331"/>
                </a:lnTo>
                <a:lnTo>
                  <a:pt x="8763" y="483742"/>
                </a:lnTo>
                <a:lnTo>
                  <a:pt x="9398" y="479297"/>
                </a:lnTo>
                <a:lnTo>
                  <a:pt x="10795" y="475741"/>
                </a:lnTo>
                <a:lnTo>
                  <a:pt x="11938" y="472566"/>
                </a:lnTo>
                <a:lnTo>
                  <a:pt x="13843" y="470281"/>
                </a:lnTo>
                <a:lnTo>
                  <a:pt x="16129" y="469010"/>
                </a:lnTo>
                <a:lnTo>
                  <a:pt x="18542" y="467740"/>
                </a:lnTo>
                <a:lnTo>
                  <a:pt x="22098" y="467487"/>
                </a:lnTo>
                <a:lnTo>
                  <a:pt x="119541" y="467487"/>
                </a:lnTo>
                <a:lnTo>
                  <a:pt x="50038" y="440435"/>
                </a:lnTo>
                <a:lnTo>
                  <a:pt x="48272" y="436244"/>
                </a:lnTo>
                <a:lnTo>
                  <a:pt x="39116" y="436244"/>
                </a:lnTo>
                <a:lnTo>
                  <a:pt x="3175" y="422275"/>
                </a:lnTo>
                <a:close/>
              </a:path>
              <a:path w="339090" h="546735">
                <a:moveTo>
                  <a:pt x="181864" y="459866"/>
                </a:moveTo>
                <a:lnTo>
                  <a:pt x="178308" y="469138"/>
                </a:lnTo>
                <a:lnTo>
                  <a:pt x="175006" y="474979"/>
                </a:lnTo>
                <a:lnTo>
                  <a:pt x="172212" y="477265"/>
                </a:lnTo>
                <a:lnTo>
                  <a:pt x="169418" y="479678"/>
                </a:lnTo>
                <a:lnTo>
                  <a:pt x="165862" y="481075"/>
                </a:lnTo>
                <a:lnTo>
                  <a:pt x="161544" y="481329"/>
                </a:lnTo>
                <a:lnTo>
                  <a:pt x="158369" y="481710"/>
                </a:lnTo>
                <a:lnTo>
                  <a:pt x="180991" y="481710"/>
                </a:lnTo>
                <a:lnTo>
                  <a:pt x="188468" y="462406"/>
                </a:lnTo>
                <a:lnTo>
                  <a:pt x="181864" y="459866"/>
                </a:lnTo>
                <a:close/>
              </a:path>
              <a:path w="339090" h="546735">
                <a:moveTo>
                  <a:pt x="169020" y="370703"/>
                </a:moveTo>
                <a:lnTo>
                  <a:pt x="68312" y="370703"/>
                </a:lnTo>
                <a:lnTo>
                  <a:pt x="76660" y="371808"/>
                </a:lnTo>
                <a:lnTo>
                  <a:pt x="86270" y="374270"/>
                </a:lnTo>
                <a:lnTo>
                  <a:pt x="97155" y="378078"/>
                </a:lnTo>
                <a:lnTo>
                  <a:pt x="176403" y="408685"/>
                </a:lnTo>
                <a:lnTo>
                  <a:pt x="182118" y="411225"/>
                </a:lnTo>
                <a:lnTo>
                  <a:pt x="183769" y="412495"/>
                </a:lnTo>
                <a:lnTo>
                  <a:pt x="188087" y="415544"/>
                </a:lnTo>
                <a:lnTo>
                  <a:pt x="190754" y="419100"/>
                </a:lnTo>
                <a:lnTo>
                  <a:pt x="191897" y="423163"/>
                </a:lnTo>
                <a:lnTo>
                  <a:pt x="193167" y="427227"/>
                </a:lnTo>
                <a:lnTo>
                  <a:pt x="192151" y="433196"/>
                </a:lnTo>
                <a:lnTo>
                  <a:pt x="189103" y="441070"/>
                </a:lnTo>
                <a:lnTo>
                  <a:pt x="187706" y="444626"/>
                </a:lnTo>
                <a:lnTo>
                  <a:pt x="194437" y="447294"/>
                </a:lnTo>
                <a:lnTo>
                  <a:pt x="220308" y="380491"/>
                </a:lnTo>
                <a:lnTo>
                  <a:pt x="196850" y="380491"/>
                </a:lnTo>
                <a:lnTo>
                  <a:pt x="189230" y="378587"/>
                </a:lnTo>
                <a:lnTo>
                  <a:pt x="169020" y="370703"/>
                </a:lnTo>
                <a:close/>
              </a:path>
              <a:path w="339090" h="546735">
                <a:moveTo>
                  <a:pt x="70485" y="337184"/>
                </a:moveTo>
                <a:lnTo>
                  <a:pt x="31892" y="353234"/>
                </a:lnTo>
                <a:lnTo>
                  <a:pt x="22096" y="380059"/>
                </a:lnTo>
                <a:lnTo>
                  <a:pt x="23415" y="396684"/>
                </a:lnTo>
                <a:lnTo>
                  <a:pt x="29092" y="415405"/>
                </a:lnTo>
                <a:lnTo>
                  <a:pt x="39116" y="436244"/>
                </a:lnTo>
                <a:lnTo>
                  <a:pt x="48272" y="436244"/>
                </a:lnTo>
                <a:lnTo>
                  <a:pt x="43729" y="425459"/>
                </a:lnTo>
                <a:lnTo>
                  <a:pt x="40433" y="411591"/>
                </a:lnTo>
                <a:lnTo>
                  <a:pt x="52705" y="372363"/>
                </a:lnTo>
                <a:lnTo>
                  <a:pt x="68312" y="370703"/>
                </a:lnTo>
                <a:lnTo>
                  <a:pt x="169020" y="370703"/>
                </a:lnTo>
                <a:lnTo>
                  <a:pt x="106045" y="346328"/>
                </a:lnTo>
                <a:lnTo>
                  <a:pt x="95238" y="342399"/>
                </a:lnTo>
                <a:lnTo>
                  <a:pt x="85693" y="339566"/>
                </a:lnTo>
                <a:lnTo>
                  <a:pt x="77434" y="337827"/>
                </a:lnTo>
                <a:lnTo>
                  <a:pt x="70485" y="337184"/>
                </a:lnTo>
                <a:close/>
              </a:path>
              <a:path w="339090" h="546735">
                <a:moveTo>
                  <a:pt x="220218" y="360679"/>
                </a:moveTo>
                <a:lnTo>
                  <a:pt x="217170" y="368934"/>
                </a:lnTo>
                <a:lnTo>
                  <a:pt x="214122" y="374141"/>
                </a:lnTo>
                <a:lnTo>
                  <a:pt x="211201" y="376427"/>
                </a:lnTo>
                <a:lnTo>
                  <a:pt x="208280" y="378840"/>
                </a:lnTo>
                <a:lnTo>
                  <a:pt x="204978" y="380110"/>
                </a:lnTo>
                <a:lnTo>
                  <a:pt x="201422" y="380238"/>
                </a:lnTo>
                <a:lnTo>
                  <a:pt x="196850" y="380491"/>
                </a:lnTo>
                <a:lnTo>
                  <a:pt x="220308" y="380491"/>
                </a:lnTo>
                <a:lnTo>
                  <a:pt x="226949" y="363346"/>
                </a:lnTo>
                <a:lnTo>
                  <a:pt x="220218" y="360679"/>
                </a:lnTo>
                <a:close/>
              </a:path>
              <a:path w="339090" h="546735">
                <a:moveTo>
                  <a:pt x="175799" y="143367"/>
                </a:moveTo>
                <a:lnTo>
                  <a:pt x="125438" y="155493"/>
                </a:lnTo>
                <a:lnTo>
                  <a:pt x="89916" y="198373"/>
                </a:lnTo>
                <a:lnTo>
                  <a:pt x="84326" y="231217"/>
                </a:lnTo>
                <a:lnTo>
                  <a:pt x="85471" y="242696"/>
                </a:lnTo>
                <a:lnTo>
                  <a:pt x="107758" y="286446"/>
                </a:lnTo>
                <a:lnTo>
                  <a:pt x="138271" y="310691"/>
                </a:lnTo>
                <a:lnTo>
                  <a:pt x="181959" y="322961"/>
                </a:lnTo>
                <a:lnTo>
                  <a:pt x="198362" y="322441"/>
                </a:lnTo>
                <a:lnTo>
                  <a:pt x="248030" y="301561"/>
                </a:lnTo>
                <a:lnTo>
                  <a:pt x="260604" y="286446"/>
                </a:lnTo>
                <a:lnTo>
                  <a:pt x="200471" y="286446"/>
                </a:lnTo>
                <a:lnTo>
                  <a:pt x="183340" y="285099"/>
                </a:lnTo>
                <a:lnTo>
                  <a:pt x="136608" y="270817"/>
                </a:lnTo>
                <a:lnTo>
                  <a:pt x="102457" y="242855"/>
                </a:lnTo>
                <a:lnTo>
                  <a:pt x="96686" y="222884"/>
                </a:lnTo>
                <a:lnTo>
                  <a:pt x="96709" y="221741"/>
                </a:lnTo>
                <a:lnTo>
                  <a:pt x="120054" y="186142"/>
                </a:lnTo>
                <a:lnTo>
                  <a:pt x="147982" y="179119"/>
                </a:lnTo>
                <a:lnTo>
                  <a:pt x="250231" y="179119"/>
                </a:lnTo>
                <a:lnTo>
                  <a:pt x="240426" y="169779"/>
                </a:lnTo>
                <a:lnTo>
                  <a:pt x="230187" y="161893"/>
                </a:lnTo>
                <a:lnTo>
                  <a:pt x="219471" y="155388"/>
                </a:lnTo>
                <a:lnTo>
                  <a:pt x="208280" y="150240"/>
                </a:lnTo>
                <a:lnTo>
                  <a:pt x="192063" y="145381"/>
                </a:lnTo>
                <a:lnTo>
                  <a:pt x="175799" y="143367"/>
                </a:lnTo>
                <a:close/>
              </a:path>
              <a:path w="339090" h="546735">
                <a:moveTo>
                  <a:pt x="309372" y="260857"/>
                </a:moveTo>
                <a:lnTo>
                  <a:pt x="284226" y="281304"/>
                </a:lnTo>
                <a:lnTo>
                  <a:pt x="284353" y="286892"/>
                </a:lnTo>
                <a:lnTo>
                  <a:pt x="289179" y="298069"/>
                </a:lnTo>
                <a:lnTo>
                  <a:pt x="293243" y="301878"/>
                </a:lnTo>
                <a:lnTo>
                  <a:pt x="299085" y="304164"/>
                </a:lnTo>
                <a:lnTo>
                  <a:pt x="304800" y="306323"/>
                </a:lnTo>
                <a:lnTo>
                  <a:pt x="310388" y="306196"/>
                </a:lnTo>
                <a:lnTo>
                  <a:pt x="321564" y="301370"/>
                </a:lnTo>
                <a:lnTo>
                  <a:pt x="325374" y="297179"/>
                </a:lnTo>
                <a:lnTo>
                  <a:pt x="327660" y="291591"/>
                </a:lnTo>
                <a:lnTo>
                  <a:pt x="329819" y="285876"/>
                </a:lnTo>
                <a:lnTo>
                  <a:pt x="329692" y="280288"/>
                </a:lnTo>
                <a:lnTo>
                  <a:pt x="327279" y="274700"/>
                </a:lnTo>
                <a:lnTo>
                  <a:pt x="324739" y="269113"/>
                </a:lnTo>
                <a:lnTo>
                  <a:pt x="320675" y="265175"/>
                </a:lnTo>
                <a:lnTo>
                  <a:pt x="309372" y="260857"/>
                </a:lnTo>
                <a:close/>
              </a:path>
              <a:path w="339090" h="546735">
                <a:moveTo>
                  <a:pt x="250231" y="179119"/>
                </a:moveTo>
                <a:lnTo>
                  <a:pt x="147982" y="179119"/>
                </a:lnTo>
                <a:lnTo>
                  <a:pt x="166909" y="179466"/>
                </a:lnTo>
                <a:lnTo>
                  <a:pt x="187313" y="183171"/>
                </a:lnTo>
                <a:lnTo>
                  <a:pt x="225647" y="197488"/>
                </a:lnTo>
                <a:lnTo>
                  <a:pt x="255651" y="221741"/>
                </a:lnTo>
                <a:lnTo>
                  <a:pt x="261588" y="239252"/>
                </a:lnTo>
                <a:lnTo>
                  <a:pt x="261330" y="248120"/>
                </a:lnTo>
                <a:lnTo>
                  <a:pt x="231878" y="282086"/>
                </a:lnTo>
                <a:lnTo>
                  <a:pt x="200471" y="286446"/>
                </a:lnTo>
                <a:lnTo>
                  <a:pt x="260604" y="286446"/>
                </a:lnTo>
                <a:lnTo>
                  <a:pt x="268986" y="270128"/>
                </a:lnTo>
                <a:lnTo>
                  <a:pt x="272702" y="258318"/>
                </a:lnTo>
                <a:lnTo>
                  <a:pt x="274716" y="246506"/>
                </a:lnTo>
                <a:lnTo>
                  <a:pt x="275040" y="234695"/>
                </a:lnTo>
                <a:lnTo>
                  <a:pt x="273685" y="222884"/>
                </a:lnTo>
                <a:lnTo>
                  <a:pt x="270567" y="211216"/>
                </a:lnTo>
                <a:lnTo>
                  <a:pt x="265604" y="200024"/>
                </a:lnTo>
                <a:lnTo>
                  <a:pt x="258808" y="189309"/>
                </a:lnTo>
                <a:lnTo>
                  <a:pt x="250231" y="179119"/>
                </a:lnTo>
                <a:close/>
              </a:path>
              <a:path w="339090" h="546735">
                <a:moveTo>
                  <a:pt x="90424" y="136144"/>
                </a:moveTo>
                <a:lnTo>
                  <a:pt x="15367" y="147573"/>
                </a:lnTo>
                <a:lnTo>
                  <a:pt x="2159" y="181609"/>
                </a:lnTo>
                <a:lnTo>
                  <a:pt x="49911" y="240410"/>
                </a:lnTo>
                <a:lnTo>
                  <a:pt x="52070" y="234822"/>
                </a:lnTo>
                <a:lnTo>
                  <a:pt x="29083" y="177164"/>
                </a:lnTo>
                <a:lnTo>
                  <a:pt x="88138" y="141858"/>
                </a:lnTo>
                <a:lnTo>
                  <a:pt x="90424" y="136144"/>
                </a:lnTo>
                <a:close/>
              </a:path>
              <a:path w="339090" h="546735">
                <a:moveTo>
                  <a:pt x="271558" y="77850"/>
                </a:moveTo>
                <a:lnTo>
                  <a:pt x="172593" y="77850"/>
                </a:lnTo>
                <a:lnTo>
                  <a:pt x="176911" y="78485"/>
                </a:lnTo>
                <a:lnTo>
                  <a:pt x="182461" y="79819"/>
                </a:lnTo>
                <a:lnTo>
                  <a:pt x="289179" y="120014"/>
                </a:lnTo>
                <a:lnTo>
                  <a:pt x="304800" y="140081"/>
                </a:lnTo>
                <a:lnTo>
                  <a:pt x="303530" y="145922"/>
                </a:lnTo>
                <a:lnTo>
                  <a:pt x="300228" y="154177"/>
                </a:lnTo>
                <a:lnTo>
                  <a:pt x="306959" y="156844"/>
                </a:lnTo>
                <a:lnTo>
                  <a:pt x="332404" y="91312"/>
                </a:lnTo>
                <a:lnTo>
                  <a:pt x="308610" y="91312"/>
                </a:lnTo>
                <a:lnTo>
                  <a:pt x="301244" y="89407"/>
                </a:lnTo>
                <a:lnTo>
                  <a:pt x="271558" y="77850"/>
                </a:lnTo>
                <a:close/>
              </a:path>
              <a:path w="339090" h="546735">
                <a:moveTo>
                  <a:pt x="154178" y="32384"/>
                </a:moveTo>
                <a:lnTo>
                  <a:pt x="151003" y="40512"/>
                </a:lnTo>
                <a:lnTo>
                  <a:pt x="152019" y="99694"/>
                </a:lnTo>
                <a:lnTo>
                  <a:pt x="159639" y="99694"/>
                </a:lnTo>
                <a:lnTo>
                  <a:pt x="159766" y="94106"/>
                </a:lnTo>
                <a:lnTo>
                  <a:pt x="160383" y="89662"/>
                </a:lnTo>
                <a:lnTo>
                  <a:pt x="160452" y="89407"/>
                </a:lnTo>
                <a:lnTo>
                  <a:pt x="162237" y="84962"/>
                </a:lnTo>
                <a:lnTo>
                  <a:pt x="163068" y="82803"/>
                </a:lnTo>
                <a:lnTo>
                  <a:pt x="164719" y="80644"/>
                </a:lnTo>
                <a:lnTo>
                  <a:pt x="169291" y="78104"/>
                </a:lnTo>
                <a:lnTo>
                  <a:pt x="172593" y="77850"/>
                </a:lnTo>
                <a:lnTo>
                  <a:pt x="271558" y="77850"/>
                </a:lnTo>
                <a:lnTo>
                  <a:pt x="154178" y="32384"/>
                </a:lnTo>
                <a:close/>
              </a:path>
              <a:path w="339090" h="546735">
                <a:moveTo>
                  <a:pt x="332232" y="71754"/>
                </a:moveTo>
                <a:lnTo>
                  <a:pt x="308610" y="91312"/>
                </a:lnTo>
                <a:lnTo>
                  <a:pt x="332404" y="91312"/>
                </a:lnTo>
                <a:lnTo>
                  <a:pt x="338963" y="74421"/>
                </a:lnTo>
                <a:lnTo>
                  <a:pt x="332232" y="71754"/>
                </a:lnTo>
                <a:close/>
              </a:path>
              <a:path w="339090" h="546735">
                <a:moveTo>
                  <a:pt x="80264" y="0"/>
                </a:moveTo>
                <a:lnTo>
                  <a:pt x="75184" y="0"/>
                </a:lnTo>
                <a:lnTo>
                  <a:pt x="65024" y="4571"/>
                </a:lnTo>
                <a:lnTo>
                  <a:pt x="61595" y="8254"/>
                </a:lnTo>
                <a:lnTo>
                  <a:pt x="59563" y="13462"/>
                </a:lnTo>
                <a:lnTo>
                  <a:pt x="57404" y="18668"/>
                </a:lnTo>
                <a:lnTo>
                  <a:pt x="57531" y="23875"/>
                </a:lnTo>
                <a:lnTo>
                  <a:pt x="59817" y="28956"/>
                </a:lnTo>
                <a:lnTo>
                  <a:pt x="61976" y="34035"/>
                </a:lnTo>
                <a:lnTo>
                  <a:pt x="65786" y="37591"/>
                </a:lnTo>
                <a:lnTo>
                  <a:pt x="70866" y="39496"/>
                </a:lnTo>
                <a:lnTo>
                  <a:pt x="76073" y="41528"/>
                </a:lnTo>
                <a:lnTo>
                  <a:pt x="81280" y="41401"/>
                </a:lnTo>
                <a:lnTo>
                  <a:pt x="86360" y="39115"/>
                </a:lnTo>
                <a:lnTo>
                  <a:pt x="91567" y="36956"/>
                </a:lnTo>
                <a:lnTo>
                  <a:pt x="95123" y="33146"/>
                </a:lnTo>
                <a:lnTo>
                  <a:pt x="99187" y="22732"/>
                </a:lnTo>
                <a:lnTo>
                  <a:pt x="99060" y="17652"/>
                </a:lnTo>
                <a:lnTo>
                  <a:pt x="96647" y="12572"/>
                </a:lnTo>
                <a:lnTo>
                  <a:pt x="94361" y="7492"/>
                </a:lnTo>
                <a:lnTo>
                  <a:pt x="90678" y="3937"/>
                </a:lnTo>
                <a:lnTo>
                  <a:pt x="85471" y="1904"/>
                </a:lnTo>
                <a:lnTo>
                  <a:pt x="80264" y="0"/>
                </a:lnTo>
                <a:close/>
              </a:path>
            </a:pathLst>
          </a:custGeom>
          <a:solidFill>
            <a:srgbClr val="000000"/>
          </a:solidFill>
        </p:spPr>
        <p:txBody>
          <a:bodyPr wrap="square" lIns="0" tIns="0" rIns="0" bIns="0" rtlCol="0"/>
          <a:lstStyle/>
          <a:p>
            <a:endParaRPr/>
          </a:p>
        </p:txBody>
      </p:sp>
      <p:sp>
        <p:nvSpPr>
          <p:cNvPr id="13" name="object 13"/>
          <p:cNvSpPr/>
          <p:nvPr/>
        </p:nvSpPr>
        <p:spPr>
          <a:xfrm>
            <a:off x="6881114" y="3452240"/>
            <a:ext cx="347980" cy="403860"/>
          </a:xfrm>
          <a:custGeom>
            <a:avLst/>
            <a:gdLst/>
            <a:ahLst/>
            <a:cxnLst/>
            <a:rect l="l" t="t" r="r" b="b"/>
            <a:pathLst>
              <a:path w="347979" h="403860">
                <a:moveTo>
                  <a:pt x="148627" y="353060"/>
                </a:moveTo>
                <a:lnTo>
                  <a:pt x="59054" y="353060"/>
                </a:lnTo>
                <a:lnTo>
                  <a:pt x="173227" y="397510"/>
                </a:lnTo>
                <a:lnTo>
                  <a:pt x="181873" y="401320"/>
                </a:lnTo>
                <a:lnTo>
                  <a:pt x="189531" y="402590"/>
                </a:lnTo>
                <a:lnTo>
                  <a:pt x="196213" y="403860"/>
                </a:lnTo>
                <a:lnTo>
                  <a:pt x="208787" y="403860"/>
                </a:lnTo>
                <a:lnTo>
                  <a:pt x="233597" y="370840"/>
                </a:lnTo>
                <a:lnTo>
                  <a:pt x="200025" y="370840"/>
                </a:lnTo>
                <a:lnTo>
                  <a:pt x="192024" y="369570"/>
                </a:lnTo>
                <a:lnTo>
                  <a:pt x="180975" y="365760"/>
                </a:lnTo>
                <a:lnTo>
                  <a:pt x="148627" y="353060"/>
                </a:lnTo>
                <a:close/>
              </a:path>
              <a:path w="347979" h="403860">
                <a:moveTo>
                  <a:pt x="2158" y="295910"/>
                </a:moveTo>
                <a:lnTo>
                  <a:pt x="0" y="302260"/>
                </a:lnTo>
                <a:lnTo>
                  <a:pt x="7240" y="308610"/>
                </a:lnTo>
                <a:lnTo>
                  <a:pt x="13160" y="314960"/>
                </a:lnTo>
                <a:lnTo>
                  <a:pt x="17770" y="320040"/>
                </a:lnTo>
                <a:lnTo>
                  <a:pt x="21081" y="323850"/>
                </a:lnTo>
                <a:lnTo>
                  <a:pt x="25917" y="330200"/>
                </a:lnTo>
                <a:lnTo>
                  <a:pt x="30146" y="337820"/>
                </a:lnTo>
                <a:lnTo>
                  <a:pt x="33780" y="344170"/>
                </a:lnTo>
                <a:lnTo>
                  <a:pt x="42544" y="378460"/>
                </a:lnTo>
                <a:lnTo>
                  <a:pt x="48640" y="381000"/>
                </a:lnTo>
                <a:lnTo>
                  <a:pt x="59054" y="353060"/>
                </a:lnTo>
                <a:lnTo>
                  <a:pt x="148627" y="353060"/>
                </a:lnTo>
                <a:lnTo>
                  <a:pt x="70992" y="322580"/>
                </a:lnTo>
                <a:lnTo>
                  <a:pt x="72975" y="317500"/>
                </a:lnTo>
                <a:lnTo>
                  <a:pt x="58038" y="317500"/>
                </a:lnTo>
                <a:lnTo>
                  <a:pt x="2158" y="295910"/>
                </a:lnTo>
                <a:close/>
              </a:path>
              <a:path w="347979" h="403860">
                <a:moveTo>
                  <a:pt x="211327" y="326390"/>
                </a:moveTo>
                <a:lnTo>
                  <a:pt x="208533" y="332740"/>
                </a:lnTo>
                <a:lnTo>
                  <a:pt x="212597" y="336550"/>
                </a:lnTo>
                <a:lnTo>
                  <a:pt x="215264" y="341630"/>
                </a:lnTo>
                <a:lnTo>
                  <a:pt x="217296" y="351790"/>
                </a:lnTo>
                <a:lnTo>
                  <a:pt x="217042" y="355600"/>
                </a:lnTo>
                <a:lnTo>
                  <a:pt x="215518" y="359410"/>
                </a:lnTo>
                <a:lnTo>
                  <a:pt x="213613" y="364490"/>
                </a:lnTo>
                <a:lnTo>
                  <a:pt x="210057" y="368300"/>
                </a:lnTo>
                <a:lnTo>
                  <a:pt x="200025" y="370840"/>
                </a:lnTo>
                <a:lnTo>
                  <a:pt x="233597" y="370840"/>
                </a:lnTo>
                <a:lnTo>
                  <a:pt x="218447" y="332740"/>
                </a:lnTo>
                <a:lnTo>
                  <a:pt x="211327" y="326390"/>
                </a:lnTo>
                <a:close/>
              </a:path>
              <a:path w="347979" h="403860">
                <a:moveTo>
                  <a:pt x="73278" y="278130"/>
                </a:moveTo>
                <a:lnTo>
                  <a:pt x="58038" y="317500"/>
                </a:lnTo>
                <a:lnTo>
                  <a:pt x="72975" y="317500"/>
                </a:lnTo>
                <a:lnTo>
                  <a:pt x="86359" y="283210"/>
                </a:lnTo>
                <a:lnTo>
                  <a:pt x="73278" y="278130"/>
                </a:lnTo>
                <a:close/>
              </a:path>
              <a:path w="347979" h="403860">
                <a:moveTo>
                  <a:pt x="242260" y="179070"/>
                </a:moveTo>
                <a:lnTo>
                  <a:pt x="145287" y="179070"/>
                </a:lnTo>
                <a:lnTo>
                  <a:pt x="155578" y="181610"/>
                </a:lnTo>
                <a:lnTo>
                  <a:pt x="167512" y="185420"/>
                </a:lnTo>
                <a:lnTo>
                  <a:pt x="174116" y="187960"/>
                </a:lnTo>
                <a:lnTo>
                  <a:pt x="173977" y="213360"/>
                </a:lnTo>
                <a:lnTo>
                  <a:pt x="174323" y="231140"/>
                </a:lnTo>
                <a:lnTo>
                  <a:pt x="179195" y="271780"/>
                </a:lnTo>
                <a:lnTo>
                  <a:pt x="201549" y="307340"/>
                </a:lnTo>
                <a:lnTo>
                  <a:pt x="228647" y="314960"/>
                </a:lnTo>
                <a:lnTo>
                  <a:pt x="237468" y="313690"/>
                </a:lnTo>
                <a:lnTo>
                  <a:pt x="269112" y="287020"/>
                </a:lnTo>
                <a:lnTo>
                  <a:pt x="272033" y="279400"/>
                </a:lnTo>
                <a:lnTo>
                  <a:pt x="226075" y="279400"/>
                </a:lnTo>
                <a:lnTo>
                  <a:pt x="219680" y="278130"/>
                </a:lnTo>
                <a:lnTo>
                  <a:pt x="213105" y="275590"/>
                </a:lnTo>
                <a:lnTo>
                  <a:pt x="206120" y="273050"/>
                </a:lnTo>
                <a:lnTo>
                  <a:pt x="200405" y="269240"/>
                </a:lnTo>
                <a:lnTo>
                  <a:pt x="186527" y="228600"/>
                </a:lnTo>
                <a:lnTo>
                  <a:pt x="185419" y="193040"/>
                </a:lnTo>
                <a:lnTo>
                  <a:pt x="298509" y="193040"/>
                </a:lnTo>
                <a:lnTo>
                  <a:pt x="298227" y="190500"/>
                </a:lnTo>
                <a:lnTo>
                  <a:pt x="297748" y="189230"/>
                </a:lnTo>
                <a:lnTo>
                  <a:pt x="269620" y="189230"/>
                </a:lnTo>
                <a:lnTo>
                  <a:pt x="265525" y="187960"/>
                </a:lnTo>
                <a:lnTo>
                  <a:pt x="259143" y="185420"/>
                </a:lnTo>
                <a:lnTo>
                  <a:pt x="250475" y="182880"/>
                </a:lnTo>
                <a:lnTo>
                  <a:pt x="242260" y="179070"/>
                </a:lnTo>
                <a:close/>
              </a:path>
              <a:path w="347979" h="403860">
                <a:moveTo>
                  <a:pt x="318261" y="260350"/>
                </a:moveTo>
                <a:lnTo>
                  <a:pt x="312674" y="260350"/>
                </a:lnTo>
                <a:lnTo>
                  <a:pt x="307212" y="262890"/>
                </a:lnTo>
                <a:lnTo>
                  <a:pt x="301625" y="265430"/>
                </a:lnTo>
                <a:lnTo>
                  <a:pt x="297687" y="269240"/>
                </a:lnTo>
                <a:lnTo>
                  <a:pt x="295528" y="274320"/>
                </a:lnTo>
                <a:lnTo>
                  <a:pt x="293242" y="280670"/>
                </a:lnTo>
                <a:lnTo>
                  <a:pt x="293369" y="285750"/>
                </a:lnTo>
                <a:lnTo>
                  <a:pt x="295782" y="292100"/>
                </a:lnTo>
                <a:lnTo>
                  <a:pt x="298195" y="297180"/>
                </a:lnTo>
                <a:lnTo>
                  <a:pt x="302259" y="300990"/>
                </a:lnTo>
                <a:lnTo>
                  <a:pt x="308101" y="303530"/>
                </a:lnTo>
                <a:lnTo>
                  <a:pt x="313689" y="306070"/>
                </a:lnTo>
                <a:lnTo>
                  <a:pt x="319404" y="306070"/>
                </a:lnTo>
                <a:lnTo>
                  <a:pt x="324992" y="302260"/>
                </a:lnTo>
                <a:lnTo>
                  <a:pt x="330453" y="300990"/>
                </a:lnTo>
                <a:lnTo>
                  <a:pt x="334390" y="295910"/>
                </a:lnTo>
                <a:lnTo>
                  <a:pt x="336550" y="290830"/>
                </a:lnTo>
                <a:lnTo>
                  <a:pt x="338835" y="284480"/>
                </a:lnTo>
                <a:lnTo>
                  <a:pt x="338708" y="279400"/>
                </a:lnTo>
                <a:lnTo>
                  <a:pt x="336168" y="274320"/>
                </a:lnTo>
                <a:lnTo>
                  <a:pt x="333755" y="267970"/>
                </a:lnTo>
                <a:lnTo>
                  <a:pt x="329691" y="264160"/>
                </a:lnTo>
                <a:lnTo>
                  <a:pt x="323976" y="262890"/>
                </a:lnTo>
                <a:lnTo>
                  <a:pt x="318261" y="260350"/>
                </a:lnTo>
                <a:close/>
              </a:path>
              <a:path w="347979" h="403860">
                <a:moveTo>
                  <a:pt x="298509" y="193040"/>
                </a:moveTo>
                <a:lnTo>
                  <a:pt x="185419" y="193040"/>
                </a:lnTo>
                <a:lnTo>
                  <a:pt x="250062" y="217170"/>
                </a:lnTo>
                <a:lnTo>
                  <a:pt x="253968" y="231140"/>
                </a:lnTo>
                <a:lnTo>
                  <a:pt x="255968" y="243840"/>
                </a:lnTo>
                <a:lnTo>
                  <a:pt x="256063" y="254000"/>
                </a:lnTo>
                <a:lnTo>
                  <a:pt x="254253" y="261620"/>
                </a:lnTo>
                <a:lnTo>
                  <a:pt x="251586" y="269240"/>
                </a:lnTo>
                <a:lnTo>
                  <a:pt x="246252" y="274320"/>
                </a:lnTo>
                <a:lnTo>
                  <a:pt x="238378" y="276860"/>
                </a:lnTo>
                <a:lnTo>
                  <a:pt x="226075" y="279400"/>
                </a:lnTo>
                <a:lnTo>
                  <a:pt x="272033" y="279400"/>
                </a:lnTo>
                <a:lnTo>
                  <a:pt x="273303" y="271780"/>
                </a:lnTo>
                <a:lnTo>
                  <a:pt x="272795" y="264160"/>
                </a:lnTo>
                <a:lnTo>
                  <a:pt x="271914" y="259080"/>
                </a:lnTo>
                <a:lnTo>
                  <a:pt x="269843" y="250190"/>
                </a:lnTo>
                <a:lnTo>
                  <a:pt x="266580" y="237490"/>
                </a:lnTo>
                <a:lnTo>
                  <a:pt x="262127" y="222250"/>
                </a:lnTo>
                <a:lnTo>
                  <a:pt x="292650" y="222250"/>
                </a:lnTo>
                <a:lnTo>
                  <a:pt x="295275" y="219710"/>
                </a:lnTo>
                <a:lnTo>
                  <a:pt x="297687" y="213360"/>
                </a:lnTo>
                <a:lnTo>
                  <a:pt x="299636" y="203200"/>
                </a:lnTo>
                <a:lnTo>
                  <a:pt x="298509" y="193040"/>
                </a:lnTo>
                <a:close/>
              </a:path>
              <a:path w="347979" h="403860">
                <a:moveTo>
                  <a:pt x="147954" y="146050"/>
                </a:moveTo>
                <a:lnTo>
                  <a:pt x="111696" y="170180"/>
                </a:lnTo>
                <a:lnTo>
                  <a:pt x="95011" y="217170"/>
                </a:lnTo>
                <a:lnTo>
                  <a:pt x="95049" y="229870"/>
                </a:lnTo>
                <a:lnTo>
                  <a:pt x="112964" y="264160"/>
                </a:lnTo>
                <a:lnTo>
                  <a:pt x="125983" y="270510"/>
                </a:lnTo>
                <a:lnTo>
                  <a:pt x="130936" y="270510"/>
                </a:lnTo>
                <a:lnTo>
                  <a:pt x="121792" y="233680"/>
                </a:lnTo>
                <a:lnTo>
                  <a:pt x="116331" y="231140"/>
                </a:lnTo>
                <a:lnTo>
                  <a:pt x="112521" y="227330"/>
                </a:lnTo>
                <a:lnTo>
                  <a:pt x="107695" y="214630"/>
                </a:lnTo>
                <a:lnTo>
                  <a:pt x="107950" y="207010"/>
                </a:lnTo>
                <a:lnTo>
                  <a:pt x="136616" y="179070"/>
                </a:lnTo>
                <a:lnTo>
                  <a:pt x="242260" y="179070"/>
                </a:lnTo>
                <a:lnTo>
                  <a:pt x="239521" y="177800"/>
                </a:lnTo>
                <a:lnTo>
                  <a:pt x="181863" y="156210"/>
                </a:lnTo>
                <a:lnTo>
                  <a:pt x="170529" y="152400"/>
                </a:lnTo>
                <a:lnTo>
                  <a:pt x="161099" y="148589"/>
                </a:lnTo>
                <a:lnTo>
                  <a:pt x="153574" y="147320"/>
                </a:lnTo>
                <a:lnTo>
                  <a:pt x="147954" y="146050"/>
                </a:lnTo>
                <a:close/>
              </a:path>
              <a:path w="347979" h="403860">
                <a:moveTo>
                  <a:pt x="292650" y="222250"/>
                </a:moveTo>
                <a:lnTo>
                  <a:pt x="262127" y="222250"/>
                </a:lnTo>
                <a:lnTo>
                  <a:pt x="272287" y="226060"/>
                </a:lnTo>
                <a:lnTo>
                  <a:pt x="280161" y="227330"/>
                </a:lnTo>
                <a:lnTo>
                  <a:pt x="285750" y="224790"/>
                </a:lnTo>
                <a:lnTo>
                  <a:pt x="291337" y="223520"/>
                </a:lnTo>
                <a:lnTo>
                  <a:pt x="292650" y="222250"/>
                </a:lnTo>
                <a:close/>
              </a:path>
              <a:path w="347979" h="403860">
                <a:moveTo>
                  <a:pt x="274827" y="158750"/>
                </a:moveTo>
                <a:lnTo>
                  <a:pt x="279400" y="168910"/>
                </a:lnTo>
                <a:lnTo>
                  <a:pt x="281939" y="175260"/>
                </a:lnTo>
                <a:lnTo>
                  <a:pt x="282575" y="179070"/>
                </a:lnTo>
                <a:lnTo>
                  <a:pt x="282701" y="182880"/>
                </a:lnTo>
                <a:lnTo>
                  <a:pt x="281812" y="184150"/>
                </a:lnTo>
                <a:lnTo>
                  <a:pt x="281177" y="186690"/>
                </a:lnTo>
                <a:lnTo>
                  <a:pt x="279907" y="187960"/>
                </a:lnTo>
                <a:lnTo>
                  <a:pt x="276351" y="189230"/>
                </a:lnTo>
                <a:lnTo>
                  <a:pt x="297748" y="189230"/>
                </a:lnTo>
                <a:lnTo>
                  <a:pt x="293437" y="177800"/>
                </a:lnTo>
                <a:lnTo>
                  <a:pt x="285241" y="162560"/>
                </a:lnTo>
                <a:lnTo>
                  <a:pt x="274827" y="158750"/>
                </a:lnTo>
                <a:close/>
              </a:path>
              <a:path w="347979" h="403860">
                <a:moveTo>
                  <a:pt x="279251" y="77470"/>
                </a:moveTo>
                <a:lnTo>
                  <a:pt x="181228" y="77470"/>
                </a:lnTo>
                <a:lnTo>
                  <a:pt x="185419" y="78739"/>
                </a:lnTo>
                <a:lnTo>
                  <a:pt x="191043" y="80010"/>
                </a:lnTo>
                <a:lnTo>
                  <a:pt x="198977" y="82550"/>
                </a:lnTo>
                <a:lnTo>
                  <a:pt x="209244" y="86360"/>
                </a:lnTo>
                <a:lnTo>
                  <a:pt x="221868" y="91439"/>
                </a:lnTo>
                <a:lnTo>
                  <a:pt x="304545" y="123189"/>
                </a:lnTo>
                <a:lnTo>
                  <a:pt x="307593" y="127000"/>
                </a:lnTo>
                <a:lnTo>
                  <a:pt x="310641" y="129539"/>
                </a:lnTo>
                <a:lnTo>
                  <a:pt x="312419" y="133350"/>
                </a:lnTo>
                <a:lnTo>
                  <a:pt x="313435" y="139700"/>
                </a:lnTo>
                <a:lnTo>
                  <a:pt x="312165" y="146050"/>
                </a:lnTo>
                <a:lnTo>
                  <a:pt x="308863" y="154940"/>
                </a:lnTo>
                <a:lnTo>
                  <a:pt x="315594" y="157480"/>
                </a:lnTo>
                <a:lnTo>
                  <a:pt x="341096" y="91439"/>
                </a:lnTo>
                <a:lnTo>
                  <a:pt x="317245" y="91439"/>
                </a:lnTo>
                <a:lnTo>
                  <a:pt x="309879" y="88900"/>
                </a:lnTo>
                <a:lnTo>
                  <a:pt x="299211" y="85089"/>
                </a:lnTo>
                <a:lnTo>
                  <a:pt x="279251" y="77470"/>
                </a:lnTo>
                <a:close/>
              </a:path>
              <a:path w="347979" h="403860">
                <a:moveTo>
                  <a:pt x="162813" y="33020"/>
                </a:moveTo>
                <a:lnTo>
                  <a:pt x="159638" y="40639"/>
                </a:lnTo>
                <a:lnTo>
                  <a:pt x="160654" y="100330"/>
                </a:lnTo>
                <a:lnTo>
                  <a:pt x="168275" y="100330"/>
                </a:lnTo>
                <a:lnTo>
                  <a:pt x="168401" y="93980"/>
                </a:lnTo>
                <a:lnTo>
                  <a:pt x="169036" y="90170"/>
                </a:lnTo>
                <a:lnTo>
                  <a:pt x="170433" y="86360"/>
                </a:lnTo>
                <a:lnTo>
                  <a:pt x="171703" y="82550"/>
                </a:lnTo>
                <a:lnTo>
                  <a:pt x="173354" y="81280"/>
                </a:lnTo>
                <a:lnTo>
                  <a:pt x="177926" y="78739"/>
                </a:lnTo>
                <a:lnTo>
                  <a:pt x="181228" y="77470"/>
                </a:lnTo>
                <a:lnTo>
                  <a:pt x="279251" y="77470"/>
                </a:lnTo>
                <a:lnTo>
                  <a:pt x="162813" y="33020"/>
                </a:lnTo>
                <a:close/>
              </a:path>
              <a:path w="347979" h="403860">
                <a:moveTo>
                  <a:pt x="340867" y="72389"/>
                </a:moveTo>
                <a:lnTo>
                  <a:pt x="337692" y="80010"/>
                </a:lnTo>
                <a:lnTo>
                  <a:pt x="334771" y="85089"/>
                </a:lnTo>
                <a:lnTo>
                  <a:pt x="328929" y="90170"/>
                </a:lnTo>
                <a:lnTo>
                  <a:pt x="325374" y="91439"/>
                </a:lnTo>
                <a:lnTo>
                  <a:pt x="341096" y="91439"/>
                </a:lnTo>
                <a:lnTo>
                  <a:pt x="347471" y="74930"/>
                </a:lnTo>
                <a:lnTo>
                  <a:pt x="340867" y="72389"/>
                </a:lnTo>
                <a:close/>
              </a:path>
              <a:path w="347979" h="403860">
                <a:moveTo>
                  <a:pt x="88900" y="0"/>
                </a:moveTo>
                <a:lnTo>
                  <a:pt x="83819" y="0"/>
                </a:lnTo>
                <a:lnTo>
                  <a:pt x="73659" y="5080"/>
                </a:lnTo>
                <a:lnTo>
                  <a:pt x="70103" y="8889"/>
                </a:lnTo>
                <a:lnTo>
                  <a:pt x="68199" y="13970"/>
                </a:lnTo>
                <a:lnTo>
                  <a:pt x="66039" y="19050"/>
                </a:lnTo>
                <a:lnTo>
                  <a:pt x="66166" y="24130"/>
                </a:lnTo>
                <a:lnTo>
                  <a:pt x="68452" y="29210"/>
                </a:lnTo>
                <a:lnTo>
                  <a:pt x="70611" y="34289"/>
                </a:lnTo>
                <a:lnTo>
                  <a:pt x="74294" y="38100"/>
                </a:lnTo>
                <a:lnTo>
                  <a:pt x="79501" y="39370"/>
                </a:lnTo>
                <a:lnTo>
                  <a:pt x="84708" y="41910"/>
                </a:lnTo>
                <a:lnTo>
                  <a:pt x="89915" y="41910"/>
                </a:lnTo>
                <a:lnTo>
                  <a:pt x="94995" y="39370"/>
                </a:lnTo>
                <a:lnTo>
                  <a:pt x="100202" y="36830"/>
                </a:lnTo>
                <a:lnTo>
                  <a:pt x="103758" y="33020"/>
                </a:lnTo>
                <a:lnTo>
                  <a:pt x="107822" y="22860"/>
                </a:lnTo>
                <a:lnTo>
                  <a:pt x="107568" y="17780"/>
                </a:lnTo>
                <a:lnTo>
                  <a:pt x="102996" y="7620"/>
                </a:lnTo>
                <a:lnTo>
                  <a:pt x="99313" y="3810"/>
                </a:lnTo>
                <a:lnTo>
                  <a:pt x="88900" y="0"/>
                </a:lnTo>
                <a:close/>
              </a:path>
            </a:pathLst>
          </a:custGeom>
          <a:solidFill>
            <a:srgbClr val="000000"/>
          </a:solidFill>
        </p:spPr>
        <p:txBody>
          <a:bodyPr wrap="square" lIns="0" tIns="0" rIns="0" bIns="0" rtlCol="0"/>
          <a:lstStyle/>
          <a:p>
            <a:endParaRPr/>
          </a:p>
        </p:txBody>
      </p:sp>
      <p:sp>
        <p:nvSpPr>
          <p:cNvPr id="14" name="object 14"/>
          <p:cNvSpPr/>
          <p:nvPr/>
        </p:nvSpPr>
        <p:spPr>
          <a:xfrm>
            <a:off x="2119757" y="3377946"/>
            <a:ext cx="405765" cy="753745"/>
          </a:xfrm>
          <a:custGeom>
            <a:avLst/>
            <a:gdLst/>
            <a:ahLst/>
            <a:cxnLst/>
            <a:rect l="l" t="t" r="r" b="b"/>
            <a:pathLst>
              <a:path w="405764" h="753745">
                <a:moveTo>
                  <a:pt x="6857" y="94741"/>
                </a:moveTo>
                <a:lnTo>
                  <a:pt x="43434" y="209423"/>
                </a:lnTo>
                <a:lnTo>
                  <a:pt x="77136" y="268938"/>
                </a:lnTo>
                <a:lnTo>
                  <a:pt x="121793" y="301878"/>
                </a:lnTo>
                <a:lnTo>
                  <a:pt x="172767" y="311467"/>
                </a:lnTo>
                <a:lnTo>
                  <a:pt x="198784" y="308701"/>
                </a:lnTo>
                <a:lnTo>
                  <a:pt x="225170" y="300862"/>
                </a:lnTo>
                <a:lnTo>
                  <a:pt x="243703" y="292433"/>
                </a:lnTo>
                <a:lnTo>
                  <a:pt x="260080" y="282193"/>
                </a:lnTo>
                <a:lnTo>
                  <a:pt x="273980" y="270446"/>
                </a:lnTo>
                <a:lnTo>
                  <a:pt x="157987" y="270446"/>
                </a:lnTo>
                <a:lnTo>
                  <a:pt x="135413" y="269017"/>
                </a:lnTo>
                <a:lnTo>
                  <a:pt x="95124" y="253015"/>
                </a:lnTo>
                <a:lnTo>
                  <a:pt x="66220" y="223297"/>
                </a:lnTo>
                <a:lnTo>
                  <a:pt x="50800" y="185197"/>
                </a:lnTo>
                <a:lnTo>
                  <a:pt x="46355" y="162051"/>
                </a:lnTo>
                <a:lnTo>
                  <a:pt x="146770" y="123100"/>
                </a:lnTo>
                <a:lnTo>
                  <a:pt x="34291" y="123100"/>
                </a:lnTo>
                <a:lnTo>
                  <a:pt x="10413" y="104139"/>
                </a:lnTo>
                <a:lnTo>
                  <a:pt x="6857" y="94741"/>
                </a:lnTo>
                <a:close/>
              </a:path>
              <a:path w="405764" h="753745">
                <a:moveTo>
                  <a:pt x="281920" y="79248"/>
                </a:moveTo>
                <a:lnTo>
                  <a:pt x="259969" y="79248"/>
                </a:lnTo>
                <a:lnTo>
                  <a:pt x="266301" y="88703"/>
                </a:lnTo>
                <a:lnTo>
                  <a:pt x="271764" y="97837"/>
                </a:lnTo>
                <a:lnTo>
                  <a:pt x="276346" y="106662"/>
                </a:lnTo>
                <a:lnTo>
                  <a:pt x="280035" y="115188"/>
                </a:lnTo>
                <a:lnTo>
                  <a:pt x="286345" y="137042"/>
                </a:lnTo>
                <a:lnTo>
                  <a:pt x="288131" y="158384"/>
                </a:lnTo>
                <a:lnTo>
                  <a:pt x="285392" y="179179"/>
                </a:lnTo>
                <a:lnTo>
                  <a:pt x="266555" y="218154"/>
                </a:lnTo>
                <a:lnTo>
                  <a:pt x="231070" y="248253"/>
                </a:lnTo>
                <a:lnTo>
                  <a:pt x="181895" y="267303"/>
                </a:lnTo>
                <a:lnTo>
                  <a:pt x="157987" y="270446"/>
                </a:lnTo>
                <a:lnTo>
                  <a:pt x="273980" y="270446"/>
                </a:lnTo>
                <a:lnTo>
                  <a:pt x="303672" y="225948"/>
                </a:lnTo>
                <a:lnTo>
                  <a:pt x="311023" y="193801"/>
                </a:lnTo>
                <a:lnTo>
                  <a:pt x="310618" y="175654"/>
                </a:lnTo>
                <a:lnTo>
                  <a:pt x="307117" y="154352"/>
                </a:lnTo>
                <a:lnTo>
                  <a:pt x="300521" y="129883"/>
                </a:lnTo>
                <a:lnTo>
                  <a:pt x="290830" y="102234"/>
                </a:lnTo>
                <a:lnTo>
                  <a:pt x="281920" y="79248"/>
                </a:lnTo>
                <a:close/>
              </a:path>
              <a:path w="405764" h="753745">
                <a:moveTo>
                  <a:pt x="169149" y="120523"/>
                </a:moveTo>
                <a:lnTo>
                  <a:pt x="153416" y="120523"/>
                </a:lnTo>
                <a:lnTo>
                  <a:pt x="181610" y="193420"/>
                </a:lnTo>
                <a:lnTo>
                  <a:pt x="195325" y="188087"/>
                </a:lnTo>
                <a:lnTo>
                  <a:pt x="169149" y="120523"/>
                </a:lnTo>
                <a:close/>
              </a:path>
              <a:path w="405764" h="753745">
                <a:moveTo>
                  <a:pt x="139319" y="43433"/>
                </a:moveTo>
                <a:lnTo>
                  <a:pt x="125603" y="48640"/>
                </a:lnTo>
                <a:lnTo>
                  <a:pt x="139573" y="84836"/>
                </a:lnTo>
                <a:lnTo>
                  <a:pt x="58419" y="116331"/>
                </a:lnTo>
                <a:lnTo>
                  <a:pt x="48631" y="119810"/>
                </a:lnTo>
                <a:lnTo>
                  <a:pt x="40592" y="122062"/>
                </a:lnTo>
                <a:lnTo>
                  <a:pt x="34291" y="123100"/>
                </a:lnTo>
                <a:lnTo>
                  <a:pt x="146770" y="123100"/>
                </a:lnTo>
                <a:lnTo>
                  <a:pt x="153416" y="120523"/>
                </a:lnTo>
                <a:lnTo>
                  <a:pt x="169149" y="120523"/>
                </a:lnTo>
                <a:lnTo>
                  <a:pt x="167131" y="115315"/>
                </a:lnTo>
                <a:lnTo>
                  <a:pt x="259315" y="79501"/>
                </a:lnTo>
                <a:lnTo>
                  <a:pt x="153288" y="79501"/>
                </a:lnTo>
                <a:lnTo>
                  <a:pt x="139319" y="43433"/>
                </a:lnTo>
                <a:close/>
              </a:path>
              <a:path w="405764" h="753745">
                <a:moveTo>
                  <a:pt x="251206" y="0"/>
                </a:moveTo>
                <a:lnTo>
                  <a:pt x="244348" y="2666"/>
                </a:lnTo>
                <a:lnTo>
                  <a:pt x="247904" y="12064"/>
                </a:lnTo>
                <a:lnTo>
                  <a:pt x="249997" y="18970"/>
                </a:lnTo>
                <a:lnTo>
                  <a:pt x="250745" y="25400"/>
                </a:lnTo>
                <a:lnTo>
                  <a:pt x="250136" y="31353"/>
                </a:lnTo>
                <a:lnTo>
                  <a:pt x="248157" y="36829"/>
                </a:lnTo>
                <a:lnTo>
                  <a:pt x="153288" y="79501"/>
                </a:lnTo>
                <a:lnTo>
                  <a:pt x="259315" y="79501"/>
                </a:lnTo>
                <a:lnTo>
                  <a:pt x="259969" y="79248"/>
                </a:lnTo>
                <a:lnTo>
                  <a:pt x="281920" y="79248"/>
                </a:lnTo>
                <a:lnTo>
                  <a:pt x="251206" y="0"/>
                </a:lnTo>
                <a:close/>
              </a:path>
              <a:path w="405764" h="753745">
                <a:moveTo>
                  <a:pt x="228345" y="667003"/>
                </a:moveTo>
                <a:lnTo>
                  <a:pt x="221742" y="669670"/>
                </a:lnTo>
                <a:lnTo>
                  <a:pt x="254254" y="753490"/>
                </a:lnTo>
                <a:lnTo>
                  <a:pt x="260985" y="750951"/>
                </a:lnTo>
                <a:lnTo>
                  <a:pt x="257810" y="742822"/>
                </a:lnTo>
                <a:lnTo>
                  <a:pt x="256412" y="736853"/>
                </a:lnTo>
                <a:lnTo>
                  <a:pt x="257048" y="733170"/>
                </a:lnTo>
                <a:lnTo>
                  <a:pt x="257556" y="729487"/>
                </a:lnTo>
                <a:lnTo>
                  <a:pt x="259080" y="726312"/>
                </a:lnTo>
                <a:lnTo>
                  <a:pt x="261747" y="723772"/>
                </a:lnTo>
                <a:lnTo>
                  <a:pt x="264922" y="720597"/>
                </a:lnTo>
                <a:lnTo>
                  <a:pt x="271780" y="716914"/>
                </a:lnTo>
                <a:lnTo>
                  <a:pt x="344484" y="688720"/>
                </a:lnTo>
                <a:lnTo>
                  <a:pt x="247776" y="688720"/>
                </a:lnTo>
                <a:lnTo>
                  <a:pt x="243459" y="687958"/>
                </a:lnTo>
                <a:lnTo>
                  <a:pt x="239775" y="685799"/>
                </a:lnTo>
                <a:lnTo>
                  <a:pt x="236219" y="683513"/>
                </a:lnTo>
                <a:lnTo>
                  <a:pt x="232791" y="678433"/>
                </a:lnTo>
                <a:lnTo>
                  <a:pt x="229743" y="670559"/>
                </a:lnTo>
                <a:lnTo>
                  <a:pt x="228345" y="667003"/>
                </a:lnTo>
                <a:close/>
              </a:path>
              <a:path w="405764" h="753745">
                <a:moveTo>
                  <a:pt x="354575" y="577341"/>
                </a:moveTo>
                <a:lnTo>
                  <a:pt x="332994" y="577341"/>
                </a:lnTo>
                <a:lnTo>
                  <a:pt x="347779" y="584150"/>
                </a:lnTo>
                <a:lnTo>
                  <a:pt x="359552" y="592185"/>
                </a:lnTo>
                <a:lnTo>
                  <a:pt x="368301" y="601434"/>
                </a:lnTo>
                <a:lnTo>
                  <a:pt x="374015" y="611885"/>
                </a:lnTo>
                <a:lnTo>
                  <a:pt x="375993" y="618765"/>
                </a:lnTo>
                <a:lnTo>
                  <a:pt x="376159" y="625347"/>
                </a:lnTo>
                <a:lnTo>
                  <a:pt x="374711" y="630906"/>
                </a:lnTo>
                <a:lnTo>
                  <a:pt x="340232" y="655192"/>
                </a:lnTo>
                <a:lnTo>
                  <a:pt x="260985" y="685926"/>
                </a:lnTo>
                <a:lnTo>
                  <a:pt x="247776" y="688720"/>
                </a:lnTo>
                <a:lnTo>
                  <a:pt x="344484" y="688720"/>
                </a:lnTo>
                <a:lnTo>
                  <a:pt x="381879" y="671601"/>
                </a:lnTo>
                <a:lnTo>
                  <a:pt x="405239" y="636166"/>
                </a:lnTo>
                <a:lnTo>
                  <a:pt x="405177" y="629570"/>
                </a:lnTo>
                <a:lnTo>
                  <a:pt x="382111" y="591724"/>
                </a:lnTo>
                <a:lnTo>
                  <a:pt x="365323" y="581695"/>
                </a:lnTo>
                <a:lnTo>
                  <a:pt x="354575" y="577341"/>
                </a:lnTo>
                <a:close/>
              </a:path>
              <a:path w="405764" h="753745">
                <a:moveTo>
                  <a:pt x="189992" y="567943"/>
                </a:moveTo>
                <a:lnTo>
                  <a:pt x="183261" y="570483"/>
                </a:lnTo>
                <a:lnTo>
                  <a:pt x="215900" y="654430"/>
                </a:lnTo>
                <a:lnTo>
                  <a:pt x="222504" y="651890"/>
                </a:lnTo>
                <a:lnTo>
                  <a:pt x="218948" y="642619"/>
                </a:lnTo>
                <a:lnTo>
                  <a:pt x="217424" y="636142"/>
                </a:lnTo>
                <a:lnTo>
                  <a:pt x="217931" y="632459"/>
                </a:lnTo>
                <a:lnTo>
                  <a:pt x="218312" y="628776"/>
                </a:lnTo>
                <a:lnTo>
                  <a:pt x="220091" y="625347"/>
                </a:lnTo>
                <a:lnTo>
                  <a:pt x="223012" y="622299"/>
                </a:lnTo>
                <a:lnTo>
                  <a:pt x="225170" y="619886"/>
                </a:lnTo>
                <a:lnTo>
                  <a:pt x="232029" y="616457"/>
                </a:lnTo>
                <a:lnTo>
                  <a:pt x="308017" y="587013"/>
                </a:lnTo>
                <a:lnTo>
                  <a:pt x="209609" y="587013"/>
                </a:lnTo>
                <a:lnTo>
                  <a:pt x="204850" y="586612"/>
                </a:lnTo>
                <a:lnTo>
                  <a:pt x="199262" y="585215"/>
                </a:lnTo>
                <a:lnTo>
                  <a:pt x="194818" y="580262"/>
                </a:lnTo>
                <a:lnTo>
                  <a:pt x="191388" y="571626"/>
                </a:lnTo>
                <a:lnTo>
                  <a:pt x="189992" y="567943"/>
                </a:lnTo>
                <a:close/>
              </a:path>
              <a:path w="405764" h="753745">
                <a:moveTo>
                  <a:pt x="336169" y="507999"/>
                </a:moveTo>
                <a:lnTo>
                  <a:pt x="330581" y="513460"/>
                </a:lnTo>
                <a:lnTo>
                  <a:pt x="334263" y="517524"/>
                </a:lnTo>
                <a:lnTo>
                  <a:pt x="336804" y="521334"/>
                </a:lnTo>
                <a:lnTo>
                  <a:pt x="339470" y="527938"/>
                </a:lnTo>
                <a:lnTo>
                  <a:pt x="339598" y="530859"/>
                </a:lnTo>
                <a:lnTo>
                  <a:pt x="338709" y="533399"/>
                </a:lnTo>
                <a:lnTo>
                  <a:pt x="337947" y="535939"/>
                </a:lnTo>
                <a:lnTo>
                  <a:pt x="231648" y="581405"/>
                </a:lnTo>
                <a:lnTo>
                  <a:pt x="209609" y="587013"/>
                </a:lnTo>
                <a:lnTo>
                  <a:pt x="308017" y="587013"/>
                </a:lnTo>
                <a:lnTo>
                  <a:pt x="332994" y="577341"/>
                </a:lnTo>
                <a:lnTo>
                  <a:pt x="354575" y="577341"/>
                </a:lnTo>
                <a:lnTo>
                  <a:pt x="343916" y="573023"/>
                </a:lnTo>
                <a:lnTo>
                  <a:pt x="379856" y="559180"/>
                </a:lnTo>
                <a:lnTo>
                  <a:pt x="376809" y="551179"/>
                </a:lnTo>
                <a:lnTo>
                  <a:pt x="336169" y="507999"/>
                </a:lnTo>
                <a:close/>
              </a:path>
              <a:path w="405764" h="753745">
                <a:moveTo>
                  <a:pt x="229580" y="338675"/>
                </a:moveTo>
                <a:lnTo>
                  <a:pt x="191897" y="345693"/>
                </a:lnTo>
                <a:lnTo>
                  <a:pt x="151481" y="373697"/>
                </a:lnTo>
                <a:lnTo>
                  <a:pt x="129030" y="421556"/>
                </a:lnTo>
                <a:lnTo>
                  <a:pt x="128903" y="426247"/>
                </a:lnTo>
                <a:lnTo>
                  <a:pt x="129351" y="441069"/>
                </a:lnTo>
                <a:lnTo>
                  <a:pt x="146192" y="481298"/>
                </a:lnTo>
                <a:lnTo>
                  <a:pt x="183991" y="509254"/>
                </a:lnTo>
                <a:lnTo>
                  <a:pt x="223019" y="514905"/>
                </a:lnTo>
                <a:lnTo>
                  <a:pt x="235807" y="513905"/>
                </a:lnTo>
                <a:lnTo>
                  <a:pt x="281638" y="496284"/>
                </a:lnTo>
                <a:lnTo>
                  <a:pt x="292365" y="487441"/>
                </a:lnTo>
                <a:lnTo>
                  <a:pt x="179212" y="487441"/>
                </a:lnTo>
                <a:lnTo>
                  <a:pt x="161867" y="479288"/>
                </a:lnTo>
                <a:lnTo>
                  <a:pt x="150749" y="462787"/>
                </a:lnTo>
                <a:lnTo>
                  <a:pt x="148058" y="450909"/>
                </a:lnTo>
                <a:lnTo>
                  <a:pt x="149129" y="438721"/>
                </a:lnTo>
                <a:lnTo>
                  <a:pt x="173773" y="401770"/>
                </a:lnTo>
                <a:lnTo>
                  <a:pt x="220725" y="374141"/>
                </a:lnTo>
                <a:lnTo>
                  <a:pt x="260731" y="365632"/>
                </a:lnTo>
                <a:lnTo>
                  <a:pt x="298363" y="365632"/>
                </a:lnTo>
                <a:lnTo>
                  <a:pt x="297301" y="364388"/>
                </a:lnTo>
                <a:lnTo>
                  <a:pt x="256293" y="341508"/>
                </a:lnTo>
                <a:lnTo>
                  <a:pt x="243078" y="339343"/>
                </a:lnTo>
                <a:lnTo>
                  <a:pt x="229580" y="338675"/>
                </a:lnTo>
                <a:close/>
              </a:path>
              <a:path w="405764" h="753745">
                <a:moveTo>
                  <a:pt x="308737" y="480567"/>
                </a:moveTo>
                <a:lnTo>
                  <a:pt x="299085" y="480567"/>
                </a:lnTo>
                <a:lnTo>
                  <a:pt x="303275" y="488441"/>
                </a:lnTo>
                <a:lnTo>
                  <a:pt x="306959" y="494156"/>
                </a:lnTo>
                <a:lnTo>
                  <a:pt x="310134" y="497585"/>
                </a:lnTo>
                <a:lnTo>
                  <a:pt x="316484" y="504189"/>
                </a:lnTo>
                <a:lnTo>
                  <a:pt x="323723" y="507364"/>
                </a:lnTo>
                <a:lnTo>
                  <a:pt x="339217" y="506602"/>
                </a:lnTo>
                <a:lnTo>
                  <a:pt x="345059" y="504189"/>
                </a:lnTo>
                <a:lnTo>
                  <a:pt x="349504" y="499490"/>
                </a:lnTo>
                <a:lnTo>
                  <a:pt x="353949" y="494918"/>
                </a:lnTo>
                <a:lnTo>
                  <a:pt x="355981" y="489457"/>
                </a:lnTo>
                <a:lnTo>
                  <a:pt x="355917" y="488441"/>
                </a:lnTo>
                <a:lnTo>
                  <a:pt x="317881" y="488441"/>
                </a:lnTo>
                <a:lnTo>
                  <a:pt x="315468" y="488060"/>
                </a:lnTo>
                <a:lnTo>
                  <a:pt x="312293" y="485012"/>
                </a:lnTo>
                <a:lnTo>
                  <a:pt x="308737" y="480567"/>
                </a:lnTo>
                <a:close/>
              </a:path>
              <a:path w="405764" h="753745">
                <a:moveTo>
                  <a:pt x="340487" y="465454"/>
                </a:moveTo>
                <a:lnTo>
                  <a:pt x="319659" y="486282"/>
                </a:lnTo>
                <a:lnTo>
                  <a:pt x="317881" y="488441"/>
                </a:lnTo>
                <a:lnTo>
                  <a:pt x="355917" y="488441"/>
                </a:lnTo>
                <a:lnTo>
                  <a:pt x="355600" y="483361"/>
                </a:lnTo>
                <a:lnTo>
                  <a:pt x="355092" y="478027"/>
                </a:lnTo>
                <a:lnTo>
                  <a:pt x="352806" y="473709"/>
                </a:lnTo>
                <a:lnTo>
                  <a:pt x="344678" y="466851"/>
                </a:lnTo>
                <a:lnTo>
                  <a:pt x="340487" y="465454"/>
                </a:lnTo>
                <a:close/>
              </a:path>
              <a:path w="405764" h="753745">
                <a:moveTo>
                  <a:pt x="298363" y="365632"/>
                </a:moveTo>
                <a:lnTo>
                  <a:pt x="260731" y="365632"/>
                </a:lnTo>
                <a:lnTo>
                  <a:pt x="274734" y="367514"/>
                </a:lnTo>
                <a:lnTo>
                  <a:pt x="286083" y="372395"/>
                </a:lnTo>
                <a:lnTo>
                  <a:pt x="294788" y="380277"/>
                </a:lnTo>
                <a:lnTo>
                  <a:pt x="300863" y="391159"/>
                </a:lnTo>
                <a:lnTo>
                  <a:pt x="303557" y="401276"/>
                </a:lnTo>
                <a:lnTo>
                  <a:pt x="303656" y="411416"/>
                </a:lnTo>
                <a:lnTo>
                  <a:pt x="301184" y="421556"/>
                </a:lnTo>
                <a:lnTo>
                  <a:pt x="270922" y="458168"/>
                </a:lnTo>
                <a:lnTo>
                  <a:pt x="232537" y="478662"/>
                </a:lnTo>
                <a:lnTo>
                  <a:pt x="179212" y="487441"/>
                </a:lnTo>
                <a:lnTo>
                  <a:pt x="292365" y="487441"/>
                </a:lnTo>
                <a:lnTo>
                  <a:pt x="299085" y="480567"/>
                </a:lnTo>
                <a:lnTo>
                  <a:pt x="308737" y="480567"/>
                </a:lnTo>
                <a:lnTo>
                  <a:pt x="308229" y="479932"/>
                </a:lnTo>
                <a:lnTo>
                  <a:pt x="305562" y="476249"/>
                </a:lnTo>
                <a:lnTo>
                  <a:pt x="304419" y="473836"/>
                </a:lnTo>
                <a:lnTo>
                  <a:pt x="308229" y="468502"/>
                </a:lnTo>
                <a:lnTo>
                  <a:pt x="309880" y="465454"/>
                </a:lnTo>
                <a:lnTo>
                  <a:pt x="317785" y="447881"/>
                </a:lnTo>
                <a:lnTo>
                  <a:pt x="321309" y="429831"/>
                </a:lnTo>
                <a:lnTo>
                  <a:pt x="320452" y="411305"/>
                </a:lnTo>
                <a:lnTo>
                  <a:pt x="315213" y="392302"/>
                </a:lnTo>
                <a:lnTo>
                  <a:pt x="310458" y="382097"/>
                </a:lnTo>
                <a:lnTo>
                  <a:pt x="304530" y="372856"/>
                </a:lnTo>
                <a:lnTo>
                  <a:pt x="298363" y="365632"/>
                </a:lnTo>
                <a:close/>
              </a:path>
            </a:pathLst>
          </a:custGeom>
          <a:solidFill>
            <a:srgbClr val="000000"/>
          </a:solidFill>
        </p:spPr>
        <p:txBody>
          <a:bodyPr wrap="square" lIns="0" tIns="0" rIns="0" bIns="0" rtlCol="0"/>
          <a:lstStyle/>
          <a:p>
            <a:endParaRPr/>
          </a:p>
        </p:txBody>
      </p:sp>
      <p:sp>
        <p:nvSpPr>
          <p:cNvPr id="15" name="object 15"/>
          <p:cNvSpPr/>
          <p:nvPr/>
        </p:nvSpPr>
        <p:spPr>
          <a:xfrm>
            <a:off x="2440304" y="4163567"/>
            <a:ext cx="331470" cy="349250"/>
          </a:xfrm>
          <a:custGeom>
            <a:avLst/>
            <a:gdLst/>
            <a:ahLst/>
            <a:cxnLst/>
            <a:rect l="l" t="t" r="r" b="b"/>
            <a:pathLst>
              <a:path w="331469" h="349250">
                <a:moveTo>
                  <a:pt x="141350" y="0"/>
                </a:moveTo>
                <a:lnTo>
                  <a:pt x="134493" y="2666"/>
                </a:lnTo>
                <a:lnTo>
                  <a:pt x="135889" y="9270"/>
                </a:lnTo>
                <a:lnTo>
                  <a:pt x="136397" y="13842"/>
                </a:lnTo>
                <a:lnTo>
                  <a:pt x="136144" y="16382"/>
                </a:lnTo>
                <a:lnTo>
                  <a:pt x="135636" y="20954"/>
                </a:lnTo>
                <a:lnTo>
                  <a:pt x="134493" y="25018"/>
                </a:lnTo>
                <a:lnTo>
                  <a:pt x="132461" y="28574"/>
                </a:lnTo>
                <a:lnTo>
                  <a:pt x="130556" y="32257"/>
                </a:lnTo>
                <a:lnTo>
                  <a:pt x="126745" y="36702"/>
                </a:lnTo>
                <a:lnTo>
                  <a:pt x="121157" y="41909"/>
                </a:lnTo>
                <a:lnTo>
                  <a:pt x="1396" y="157987"/>
                </a:lnTo>
                <a:lnTo>
                  <a:pt x="4318" y="165607"/>
                </a:lnTo>
                <a:lnTo>
                  <a:pt x="183261" y="169544"/>
                </a:lnTo>
                <a:lnTo>
                  <a:pt x="191007" y="171068"/>
                </a:lnTo>
                <a:lnTo>
                  <a:pt x="196342" y="173862"/>
                </a:lnTo>
                <a:lnTo>
                  <a:pt x="199389" y="175513"/>
                </a:lnTo>
                <a:lnTo>
                  <a:pt x="202437" y="179450"/>
                </a:lnTo>
                <a:lnTo>
                  <a:pt x="205486" y="185673"/>
                </a:lnTo>
                <a:lnTo>
                  <a:pt x="212344" y="183133"/>
                </a:lnTo>
                <a:lnTo>
                  <a:pt x="201587" y="155320"/>
                </a:lnTo>
                <a:lnTo>
                  <a:pt x="173100" y="155320"/>
                </a:lnTo>
                <a:lnTo>
                  <a:pt x="52450" y="153161"/>
                </a:lnTo>
                <a:lnTo>
                  <a:pt x="130809" y="77469"/>
                </a:lnTo>
                <a:lnTo>
                  <a:pt x="135762" y="72516"/>
                </a:lnTo>
                <a:lnTo>
                  <a:pt x="140334" y="69214"/>
                </a:lnTo>
                <a:lnTo>
                  <a:pt x="144780" y="67563"/>
                </a:lnTo>
                <a:lnTo>
                  <a:pt x="148717" y="66039"/>
                </a:lnTo>
                <a:lnTo>
                  <a:pt x="166969" y="66039"/>
                </a:lnTo>
                <a:lnTo>
                  <a:pt x="141350" y="0"/>
                </a:lnTo>
                <a:close/>
              </a:path>
              <a:path w="331469" h="349250">
                <a:moveTo>
                  <a:pt x="190881" y="127634"/>
                </a:moveTo>
                <a:lnTo>
                  <a:pt x="184022" y="130301"/>
                </a:lnTo>
                <a:lnTo>
                  <a:pt x="186436" y="136778"/>
                </a:lnTo>
                <a:lnTo>
                  <a:pt x="187706" y="141096"/>
                </a:lnTo>
                <a:lnTo>
                  <a:pt x="187959" y="143509"/>
                </a:lnTo>
                <a:lnTo>
                  <a:pt x="188087" y="145922"/>
                </a:lnTo>
                <a:lnTo>
                  <a:pt x="187451" y="148081"/>
                </a:lnTo>
                <a:lnTo>
                  <a:pt x="186055" y="150240"/>
                </a:lnTo>
                <a:lnTo>
                  <a:pt x="185419" y="151637"/>
                </a:lnTo>
                <a:lnTo>
                  <a:pt x="184150" y="152653"/>
                </a:lnTo>
                <a:lnTo>
                  <a:pt x="182371" y="153288"/>
                </a:lnTo>
                <a:lnTo>
                  <a:pt x="178815" y="154685"/>
                </a:lnTo>
                <a:lnTo>
                  <a:pt x="173100" y="155320"/>
                </a:lnTo>
                <a:lnTo>
                  <a:pt x="201587" y="155320"/>
                </a:lnTo>
                <a:lnTo>
                  <a:pt x="190881" y="127634"/>
                </a:lnTo>
                <a:close/>
              </a:path>
              <a:path w="331469" h="349250">
                <a:moveTo>
                  <a:pt x="166969" y="66039"/>
                </a:moveTo>
                <a:lnTo>
                  <a:pt x="152272" y="66039"/>
                </a:lnTo>
                <a:lnTo>
                  <a:pt x="155701" y="67690"/>
                </a:lnTo>
                <a:lnTo>
                  <a:pt x="159003" y="69341"/>
                </a:lnTo>
                <a:lnTo>
                  <a:pt x="161544" y="72516"/>
                </a:lnTo>
                <a:lnTo>
                  <a:pt x="165481" y="82549"/>
                </a:lnTo>
                <a:lnTo>
                  <a:pt x="172338" y="79882"/>
                </a:lnTo>
                <a:lnTo>
                  <a:pt x="166969" y="66039"/>
                </a:lnTo>
                <a:close/>
              </a:path>
              <a:path w="331469" h="349250">
                <a:moveTo>
                  <a:pt x="313308" y="192404"/>
                </a:moveTo>
                <a:lnTo>
                  <a:pt x="308101" y="192404"/>
                </a:lnTo>
                <a:lnTo>
                  <a:pt x="303021" y="194309"/>
                </a:lnTo>
                <a:lnTo>
                  <a:pt x="289432" y="215391"/>
                </a:lnTo>
                <a:lnTo>
                  <a:pt x="291338" y="220598"/>
                </a:lnTo>
                <a:lnTo>
                  <a:pt x="293369" y="225805"/>
                </a:lnTo>
                <a:lnTo>
                  <a:pt x="296925" y="229488"/>
                </a:lnTo>
                <a:lnTo>
                  <a:pt x="302132" y="231647"/>
                </a:lnTo>
                <a:lnTo>
                  <a:pt x="307213" y="233933"/>
                </a:lnTo>
                <a:lnTo>
                  <a:pt x="312293" y="233933"/>
                </a:lnTo>
                <a:lnTo>
                  <a:pt x="317500" y="231901"/>
                </a:lnTo>
                <a:lnTo>
                  <a:pt x="322706" y="229996"/>
                </a:lnTo>
                <a:lnTo>
                  <a:pt x="326389" y="226440"/>
                </a:lnTo>
                <a:lnTo>
                  <a:pt x="328675" y="221360"/>
                </a:lnTo>
                <a:lnTo>
                  <a:pt x="330834" y="216280"/>
                </a:lnTo>
                <a:lnTo>
                  <a:pt x="330962" y="211200"/>
                </a:lnTo>
                <a:lnTo>
                  <a:pt x="329056" y="205993"/>
                </a:lnTo>
                <a:lnTo>
                  <a:pt x="326897" y="200659"/>
                </a:lnTo>
                <a:lnTo>
                  <a:pt x="323342" y="196976"/>
                </a:lnTo>
                <a:lnTo>
                  <a:pt x="318262" y="194690"/>
                </a:lnTo>
                <a:lnTo>
                  <a:pt x="313308" y="192404"/>
                </a:lnTo>
                <a:close/>
              </a:path>
              <a:path w="331469" h="349250">
                <a:moveTo>
                  <a:pt x="56261" y="264159"/>
                </a:moveTo>
                <a:lnTo>
                  <a:pt x="49530" y="266826"/>
                </a:lnTo>
                <a:lnTo>
                  <a:pt x="81533" y="349249"/>
                </a:lnTo>
                <a:lnTo>
                  <a:pt x="88137" y="346582"/>
                </a:lnTo>
                <a:lnTo>
                  <a:pt x="85089" y="338581"/>
                </a:lnTo>
                <a:lnTo>
                  <a:pt x="83819" y="332739"/>
                </a:lnTo>
                <a:lnTo>
                  <a:pt x="173791" y="283844"/>
                </a:lnTo>
                <a:lnTo>
                  <a:pt x="80009" y="283844"/>
                </a:lnTo>
                <a:lnTo>
                  <a:pt x="71374" y="283336"/>
                </a:lnTo>
                <a:lnTo>
                  <a:pt x="67818" y="282193"/>
                </a:lnTo>
                <a:lnTo>
                  <a:pt x="62356" y="277748"/>
                </a:lnTo>
                <a:lnTo>
                  <a:pt x="59436" y="272541"/>
                </a:lnTo>
                <a:lnTo>
                  <a:pt x="56261" y="264159"/>
                </a:lnTo>
                <a:close/>
              </a:path>
              <a:path w="331469" h="349250">
                <a:moveTo>
                  <a:pt x="202437" y="204469"/>
                </a:moveTo>
                <a:lnTo>
                  <a:pt x="196850" y="209676"/>
                </a:lnTo>
                <a:lnTo>
                  <a:pt x="200532" y="213867"/>
                </a:lnTo>
                <a:lnTo>
                  <a:pt x="203200" y="217804"/>
                </a:lnTo>
                <a:lnTo>
                  <a:pt x="204469" y="221233"/>
                </a:lnTo>
                <a:lnTo>
                  <a:pt x="205739" y="224408"/>
                </a:lnTo>
                <a:lnTo>
                  <a:pt x="205994" y="227329"/>
                </a:lnTo>
                <a:lnTo>
                  <a:pt x="205105" y="229742"/>
                </a:lnTo>
                <a:lnTo>
                  <a:pt x="204343" y="232155"/>
                </a:lnTo>
                <a:lnTo>
                  <a:pt x="202056" y="234568"/>
                </a:lnTo>
                <a:lnTo>
                  <a:pt x="87502" y="281939"/>
                </a:lnTo>
                <a:lnTo>
                  <a:pt x="80009" y="283844"/>
                </a:lnTo>
                <a:lnTo>
                  <a:pt x="173791" y="283844"/>
                </a:lnTo>
                <a:lnTo>
                  <a:pt x="246252" y="255777"/>
                </a:lnTo>
                <a:lnTo>
                  <a:pt x="243077" y="247649"/>
                </a:lnTo>
                <a:lnTo>
                  <a:pt x="202437" y="204469"/>
                </a:lnTo>
                <a:close/>
              </a:path>
              <a:path w="331469" h="349250">
                <a:moveTo>
                  <a:pt x="20574" y="301878"/>
                </a:moveTo>
                <a:lnTo>
                  <a:pt x="0" y="327024"/>
                </a:lnTo>
                <a:lnTo>
                  <a:pt x="2158" y="332612"/>
                </a:lnTo>
                <a:lnTo>
                  <a:pt x="4444" y="338327"/>
                </a:lnTo>
                <a:lnTo>
                  <a:pt x="8255" y="342391"/>
                </a:lnTo>
                <a:lnTo>
                  <a:pt x="13843" y="344804"/>
                </a:lnTo>
                <a:lnTo>
                  <a:pt x="19431" y="347344"/>
                </a:lnTo>
                <a:lnTo>
                  <a:pt x="42925" y="333628"/>
                </a:lnTo>
                <a:lnTo>
                  <a:pt x="45465" y="328167"/>
                </a:lnTo>
                <a:lnTo>
                  <a:pt x="45593" y="322579"/>
                </a:lnTo>
                <a:lnTo>
                  <a:pt x="43306" y="316737"/>
                </a:lnTo>
                <a:lnTo>
                  <a:pt x="41147" y="311022"/>
                </a:lnTo>
                <a:lnTo>
                  <a:pt x="37211" y="306958"/>
                </a:lnTo>
                <a:lnTo>
                  <a:pt x="31750" y="304418"/>
                </a:lnTo>
                <a:lnTo>
                  <a:pt x="26288" y="302005"/>
                </a:lnTo>
                <a:lnTo>
                  <a:pt x="20574" y="301878"/>
                </a:lnTo>
                <a:close/>
              </a:path>
            </a:pathLst>
          </a:custGeom>
          <a:solidFill>
            <a:srgbClr val="000000"/>
          </a:solidFill>
        </p:spPr>
        <p:txBody>
          <a:bodyPr wrap="square" lIns="0" tIns="0" rIns="0" bIns="0" rtlCol="0"/>
          <a:lstStyle/>
          <a:p>
            <a:endParaRPr/>
          </a:p>
        </p:txBody>
      </p:sp>
      <p:sp>
        <p:nvSpPr>
          <p:cNvPr id="16" name="object 16"/>
          <p:cNvSpPr/>
          <p:nvPr/>
        </p:nvSpPr>
        <p:spPr>
          <a:xfrm>
            <a:off x="2563622" y="4523994"/>
            <a:ext cx="457200" cy="431800"/>
          </a:xfrm>
          <a:custGeom>
            <a:avLst/>
            <a:gdLst/>
            <a:ahLst/>
            <a:cxnLst/>
            <a:rect l="l" t="t" r="r" b="b"/>
            <a:pathLst>
              <a:path w="457200" h="431800">
                <a:moveTo>
                  <a:pt x="197346" y="255561"/>
                </a:moveTo>
                <a:lnTo>
                  <a:pt x="144801" y="269801"/>
                </a:lnTo>
                <a:lnTo>
                  <a:pt x="109600" y="304037"/>
                </a:lnTo>
                <a:lnTo>
                  <a:pt x="97022" y="342957"/>
                </a:lnTo>
                <a:lnTo>
                  <a:pt x="97474" y="357901"/>
                </a:lnTo>
                <a:lnTo>
                  <a:pt x="114268" y="398144"/>
                </a:lnTo>
                <a:lnTo>
                  <a:pt x="152399" y="426354"/>
                </a:lnTo>
                <a:lnTo>
                  <a:pt x="191375" y="431702"/>
                </a:lnTo>
                <a:lnTo>
                  <a:pt x="204263" y="430641"/>
                </a:lnTo>
                <a:lnTo>
                  <a:pt x="243480" y="417097"/>
                </a:lnTo>
                <a:lnTo>
                  <a:pt x="259198" y="405318"/>
                </a:lnTo>
                <a:lnTo>
                  <a:pt x="155904" y="405318"/>
                </a:lnTo>
                <a:lnTo>
                  <a:pt x="145160" y="403605"/>
                </a:lnTo>
                <a:lnTo>
                  <a:pt x="116109" y="367583"/>
                </a:lnTo>
                <a:lnTo>
                  <a:pt x="117157" y="355330"/>
                </a:lnTo>
                <a:lnTo>
                  <a:pt x="142253" y="318567"/>
                </a:lnTo>
                <a:lnTo>
                  <a:pt x="188848" y="290956"/>
                </a:lnTo>
                <a:lnTo>
                  <a:pt x="228853" y="282574"/>
                </a:lnTo>
                <a:lnTo>
                  <a:pt x="266535" y="282574"/>
                </a:lnTo>
                <a:lnTo>
                  <a:pt x="265316" y="281150"/>
                </a:lnTo>
                <a:lnTo>
                  <a:pt x="224039" y="258232"/>
                </a:lnTo>
                <a:lnTo>
                  <a:pt x="210819" y="256158"/>
                </a:lnTo>
                <a:lnTo>
                  <a:pt x="197346" y="255561"/>
                </a:lnTo>
                <a:close/>
              </a:path>
              <a:path w="457200" h="431800">
                <a:moveTo>
                  <a:pt x="266535" y="282574"/>
                </a:moveTo>
                <a:lnTo>
                  <a:pt x="228853" y="282574"/>
                </a:lnTo>
                <a:lnTo>
                  <a:pt x="236878" y="283217"/>
                </a:lnTo>
                <a:lnTo>
                  <a:pt x="243998" y="284765"/>
                </a:lnTo>
                <a:lnTo>
                  <a:pt x="271672" y="318240"/>
                </a:lnTo>
                <a:lnTo>
                  <a:pt x="271780" y="328390"/>
                </a:lnTo>
                <a:lnTo>
                  <a:pt x="269307" y="338462"/>
                </a:lnTo>
                <a:lnTo>
                  <a:pt x="239140" y="374983"/>
                </a:lnTo>
                <a:lnTo>
                  <a:pt x="200659" y="395477"/>
                </a:lnTo>
                <a:lnTo>
                  <a:pt x="155904" y="405318"/>
                </a:lnTo>
                <a:lnTo>
                  <a:pt x="259198" y="405318"/>
                </a:lnTo>
                <a:lnTo>
                  <a:pt x="268384" y="396091"/>
                </a:lnTo>
                <a:lnTo>
                  <a:pt x="278002" y="382396"/>
                </a:lnTo>
                <a:lnTo>
                  <a:pt x="285908" y="364821"/>
                </a:lnTo>
                <a:lnTo>
                  <a:pt x="289432" y="346757"/>
                </a:lnTo>
                <a:lnTo>
                  <a:pt x="288575" y="328193"/>
                </a:lnTo>
                <a:lnTo>
                  <a:pt x="283336" y="309117"/>
                </a:lnTo>
                <a:lnTo>
                  <a:pt x="278600" y="298969"/>
                </a:lnTo>
                <a:lnTo>
                  <a:pt x="272589" y="289655"/>
                </a:lnTo>
                <a:lnTo>
                  <a:pt x="266535" y="282574"/>
                </a:lnTo>
                <a:close/>
              </a:path>
              <a:path w="457200" h="431800">
                <a:moveTo>
                  <a:pt x="284479" y="251205"/>
                </a:moveTo>
                <a:lnTo>
                  <a:pt x="286638" y="256666"/>
                </a:lnTo>
                <a:lnTo>
                  <a:pt x="342519" y="283844"/>
                </a:lnTo>
                <a:lnTo>
                  <a:pt x="322706" y="349757"/>
                </a:lnTo>
                <a:lnTo>
                  <a:pt x="324865" y="355472"/>
                </a:lnTo>
                <a:lnTo>
                  <a:pt x="372617" y="296544"/>
                </a:lnTo>
                <a:lnTo>
                  <a:pt x="359409" y="262381"/>
                </a:lnTo>
                <a:lnTo>
                  <a:pt x="284479" y="251205"/>
                </a:lnTo>
                <a:close/>
              </a:path>
              <a:path w="457200" h="431800">
                <a:moveTo>
                  <a:pt x="416277" y="217169"/>
                </a:moveTo>
                <a:lnTo>
                  <a:pt x="383539" y="217169"/>
                </a:lnTo>
                <a:lnTo>
                  <a:pt x="386079" y="217677"/>
                </a:lnTo>
                <a:lnTo>
                  <a:pt x="391794" y="218947"/>
                </a:lnTo>
                <a:lnTo>
                  <a:pt x="395477" y="222122"/>
                </a:lnTo>
                <a:lnTo>
                  <a:pt x="397509" y="227202"/>
                </a:lnTo>
                <a:lnTo>
                  <a:pt x="398387" y="231659"/>
                </a:lnTo>
                <a:lnTo>
                  <a:pt x="398335" y="237807"/>
                </a:lnTo>
                <a:lnTo>
                  <a:pt x="397331" y="245669"/>
                </a:lnTo>
                <a:lnTo>
                  <a:pt x="395082" y="256666"/>
                </a:lnTo>
                <a:lnTo>
                  <a:pt x="392874" y="268178"/>
                </a:lnTo>
                <a:lnTo>
                  <a:pt x="391971" y="278891"/>
                </a:lnTo>
                <a:lnTo>
                  <a:pt x="392020" y="281150"/>
                </a:lnTo>
                <a:lnTo>
                  <a:pt x="392493" y="289184"/>
                </a:lnTo>
                <a:lnTo>
                  <a:pt x="429037" y="319516"/>
                </a:lnTo>
                <a:lnTo>
                  <a:pt x="442253" y="318240"/>
                </a:lnTo>
                <a:lnTo>
                  <a:pt x="456945" y="313689"/>
                </a:lnTo>
                <a:lnTo>
                  <a:pt x="455403" y="309514"/>
                </a:lnTo>
                <a:lnTo>
                  <a:pt x="442454" y="309514"/>
                </a:lnTo>
                <a:lnTo>
                  <a:pt x="432895" y="308800"/>
                </a:lnTo>
                <a:lnTo>
                  <a:pt x="426122" y="305704"/>
                </a:lnTo>
                <a:lnTo>
                  <a:pt x="422147" y="300227"/>
                </a:lnTo>
                <a:lnTo>
                  <a:pt x="421459" y="296544"/>
                </a:lnTo>
                <a:lnTo>
                  <a:pt x="421532" y="289184"/>
                </a:lnTo>
                <a:lnTo>
                  <a:pt x="422087" y="282884"/>
                </a:lnTo>
                <a:lnTo>
                  <a:pt x="423439" y="273430"/>
                </a:lnTo>
                <a:lnTo>
                  <a:pt x="425369" y="261794"/>
                </a:lnTo>
                <a:lnTo>
                  <a:pt x="426561" y="254111"/>
                </a:lnTo>
                <a:lnTo>
                  <a:pt x="427347" y="248215"/>
                </a:lnTo>
                <a:lnTo>
                  <a:pt x="427545" y="245669"/>
                </a:lnTo>
                <a:lnTo>
                  <a:pt x="427608" y="240029"/>
                </a:lnTo>
                <a:lnTo>
                  <a:pt x="426592" y="235203"/>
                </a:lnTo>
                <a:lnTo>
                  <a:pt x="424560" y="230123"/>
                </a:lnTo>
                <a:lnTo>
                  <a:pt x="416277" y="217169"/>
                </a:lnTo>
                <a:close/>
              </a:path>
              <a:path w="457200" h="431800">
                <a:moveTo>
                  <a:pt x="454786" y="307847"/>
                </a:moveTo>
                <a:lnTo>
                  <a:pt x="442454" y="309514"/>
                </a:lnTo>
                <a:lnTo>
                  <a:pt x="455403" y="309514"/>
                </a:lnTo>
                <a:lnTo>
                  <a:pt x="454786" y="307847"/>
                </a:lnTo>
                <a:close/>
              </a:path>
              <a:path w="457200" h="431800">
                <a:moveTo>
                  <a:pt x="44957" y="192912"/>
                </a:moveTo>
                <a:lnTo>
                  <a:pt x="38353" y="195579"/>
                </a:lnTo>
                <a:lnTo>
                  <a:pt x="70611" y="278891"/>
                </a:lnTo>
                <a:lnTo>
                  <a:pt x="77342" y="276351"/>
                </a:lnTo>
                <a:lnTo>
                  <a:pt x="74167" y="268350"/>
                </a:lnTo>
                <a:lnTo>
                  <a:pt x="73025" y="262635"/>
                </a:lnTo>
                <a:lnTo>
                  <a:pt x="99186" y="238886"/>
                </a:lnTo>
                <a:lnTo>
                  <a:pt x="159257" y="215518"/>
                </a:lnTo>
                <a:lnTo>
                  <a:pt x="160825" y="214883"/>
                </a:lnTo>
                <a:lnTo>
                  <a:pt x="64515" y="214883"/>
                </a:lnTo>
                <a:lnTo>
                  <a:pt x="60070" y="214121"/>
                </a:lnTo>
                <a:lnTo>
                  <a:pt x="56514" y="211962"/>
                </a:lnTo>
                <a:lnTo>
                  <a:pt x="52831" y="209803"/>
                </a:lnTo>
                <a:lnTo>
                  <a:pt x="49529" y="204723"/>
                </a:lnTo>
                <a:lnTo>
                  <a:pt x="44957" y="192912"/>
                </a:lnTo>
                <a:close/>
              </a:path>
              <a:path w="457200" h="431800">
                <a:moveTo>
                  <a:pt x="385145" y="208389"/>
                </a:moveTo>
                <a:lnTo>
                  <a:pt x="363092" y="213867"/>
                </a:lnTo>
                <a:lnTo>
                  <a:pt x="365378" y="219836"/>
                </a:lnTo>
                <a:lnTo>
                  <a:pt x="376554" y="217804"/>
                </a:lnTo>
                <a:lnTo>
                  <a:pt x="383539" y="217169"/>
                </a:lnTo>
                <a:lnTo>
                  <a:pt x="416277" y="217169"/>
                </a:lnTo>
                <a:lnTo>
                  <a:pt x="415867" y="216529"/>
                </a:lnTo>
                <a:lnTo>
                  <a:pt x="402732" y="209280"/>
                </a:lnTo>
                <a:lnTo>
                  <a:pt x="385145" y="208389"/>
                </a:lnTo>
                <a:close/>
              </a:path>
              <a:path w="457200" h="431800">
                <a:moveTo>
                  <a:pt x="171799" y="103631"/>
                </a:moveTo>
                <a:lnTo>
                  <a:pt x="149986" y="103631"/>
                </a:lnTo>
                <a:lnTo>
                  <a:pt x="159326" y="107695"/>
                </a:lnTo>
                <a:lnTo>
                  <a:pt x="167036" y="111632"/>
                </a:lnTo>
                <a:lnTo>
                  <a:pt x="192912" y="142620"/>
                </a:lnTo>
                <a:lnTo>
                  <a:pt x="193300" y="148716"/>
                </a:lnTo>
                <a:lnTo>
                  <a:pt x="190880" y="158876"/>
                </a:lnTo>
                <a:lnTo>
                  <a:pt x="147319" y="184784"/>
                </a:lnTo>
                <a:lnTo>
                  <a:pt x="77596" y="211835"/>
                </a:lnTo>
                <a:lnTo>
                  <a:pt x="64515" y="214883"/>
                </a:lnTo>
                <a:lnTo>
                  <a:pt x="160825" y="214883"/>
                </a:lnTo>
                <a:lnTo>
                  <a:pt x="201167" y="195198"/>
                </a:lnTo>
                <a:lnTo>
                  <a:pt x="221821" y="156448"/>
                </a:lnTo>
                <a:lnTo>
                  <a:pt x="220807" y="149409"/>
                </a:lnTo>
                <a:lnTo>
                  <a:pt x="196080" y="115744"/>
                </a:lnTo>
                <a:lnTo>
                  <a:pt x="175315" y="105076"/>
                </a:lnTo>
                <a:lnTo>
                  <a:pt x="171799" y="103631"/>
                </a:lnTo>
                <a:close/>
              </a:path>
              <a:path w="457200" h="431800">
                <a:moveTo>
                  <a:pt x="6603" y="93979"/>
                </a:moveTo>
                <a:lnTo>
                  <a:pt x="0" y="96646"/>
                </a:lnTo>
                <a:lnTo>
                  <a:pt x="32511" y="180720"/>
                </a:lnTo>
                <a:lnTo>
                  <a:pt x="39242" y="178180"/>
                </a:lnTo>
                <a:lnTo>
                  <a:pt x="35940" y="169417"/>
                </a:lnTo>
                <a:lnTo>
                  <a:pt x="34416" y="163067"/>
                </a:lnTo>
                <a:lnTo>
                  <a:pt x="35051" y="158749"/>
                </a:lnTo>
                <a:lnTo>
                  <a:pt x="35559" y="154431"/>
                </a:lnTo>
                <a:lnTo>
                  <a:pt x="37083" y="151129"/>
                </a:lnTo>
                <a:lnTo>
                  <a:pt x="39369" y="148716"/>
                </a:lnTo>
                <a:lnTo>
                  <a:pt x="41655" y="146430"/>
                </a:lnTo>
                <a:lnTo>
                  <a:pt x="48640" y="142874"/>
                </a:lnTo>
                <a:lnTo>
                  <a:pt x="123808" y="113791"/>
                </a:lnTo>
                <a:lnTo>
                  <a:pt x="30352" y="113791"/>
                </a:lnTo>
                <a:lnTo>
                  <a:pt x="22351" y="113537"/>
                </a:lnTo>
                <a:lnTo>
                  <a:pt x="19176" y="112394"/>
                </a:lnTo>
                <a:lnTo>
                  <a:pt x="13080" y="107060"/>
                </a:lnTo>
                <a:lnTo>
                  <a:pt x="9525" y="101599"/>
                </a:lnTo>
                <a:lnTo>
                  <a:pt x="6603" y="93979"/>
                </a:lnTo>
                <a:close/>
              </a:path>
              <a:path w="457200" h="431800">
                <a:moveTo>
                  <a:pt x="241680" y="0"/>
                </a:moveTo>
                <a:lnTo>
                  <a:pt x="236219" y="5079"/>
                </a:lnTo>
                <a:lnTo>
                  <a:pt x="240410" y="10032"/>
                </a:lnTo>
                <a:lnTo>
                  <a:pt x="242950" y="13842"/>
                </a:lnTo>
                <a:lnTo>
                  <a:pt x="243966" y="16509"/>
                </a:lnTo>
                <a:lnTo>
                  <a:pt x="245236" y="19684"/>
                </a:lnTo>
                <a:lnTo>
                  <a:pt x="245490" y="22605"/>
                </a:lnTo>
                <a:lnTo>
                  <a:pt x="37718" y="111759"/>
                </a:lnTo>
                <a:lnTo>
                  <a:pt x="30352" y="113791"/>
                </a:lnTo>
                <a:lnTo>
                  <a:pt x="123808" y="113791"/>
                </a:lnTo>
                <a:lnTo>
                  <a:pt x="149986" y="103631"/>
                </a:lnTo>
                <a:lnTo>
                  <a:pt x="171799" y="103631"/>
                </a:lnTo>
                <a:lnTo>
                  <a:pt x="161289" y="99313"/>
                </a:lnTo>
                <a:lnTo>
                  <a:pt x="285369" y="51180"/>
                </a:lnTo>
                <a:lnTo>
                  <a:pt x="282066" y="42671"/>
                </a:lnTo>
                <a:lnTo>
                  <a:pt x="241680" y="0"/>
                </a:lnTo>
                <a:close/>
              </a:path>
            </a:pathLst>
          </a:custGeom>
          <a:solidFill>
            <a:srgbClr val="000000"/>
          </a:solidFill>
        </p:spPr>
        <p:txBody>
          <a:bodyPr wrap="square" lIns="0" tIns="0" rIns="0" bIns="0" rtlCol="0"/>
          <a:lstStyle/>
          <a:p>
            <a:endParaRPr/>
          </a:p>
        </p:txBody>
      </p:sp>
      <p:sp>
        <p:nvSpPr>
          <p:cNvPr id="17" name="object 17"/>
          <p:cNvSpPr/>
          <p:nvPr/>
        </p:nvSpPr>
        <p:spPr>
          <a:xfrm>
            <a:off x="5830528" y="1451483"/>
            <a:ext cx="1948221" cy="1899792"/>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2764535" y="5030851"/>
            <a:ext cx="323215" cy="441325"/>
          </a:xfrm>
          <a:custGeom>
            <a:avLst/>
            <a:gdLst/>
            <a:ahLst/>
            <a:cxnLst/>
            <a:rect l="l" t="t" r="r" b="b"/>
            <a:pathLst>
              <a:path w="323214" h="441325">
                <a:moveTo>
                  <a:pt x="30099" y="166243"/>
                </a:moveTo>
                <a:lnTo>
                  <a:pt x="23494" y="168782"/>
                </a:lnTo>
                <a:lnTo>
                  <a:pt x="57150" y="255651"/>
                </a:lnTo>
                <a:lnTo>
                  <a:pt x="63753" y="253111"/>
                </a:lnTo>
                <a:lnTo>
                  <a:pt x="60832" y="245364"/>
                </a:lnTo>
                <a:lnTo>
                  <a:pt x="59689" y="239140"/>
                </a:lnTo>
                <a:lnTo>
                  <a:pt x="60959" y="229235"/>
                </a:lnTo>
                <a:lnTo>
                  <a:pt x="62611" y="225298"/>
                </a:lnTo>
                <a:lnTo>
                  <a:pt x="65405" y="222377"/>
                </a:lnTo>
                <a:lnTo>
                  <a:pt x="69214" y="218186"/>
                </a:lnTo>
                <a:lnTo>
                  <a:pt x="75945" y="214249"/>
                </a:lnTo>
                <a:lnTo>
                  <a:pt x="85343" y="210693"/>
                </a:lnTo>
                <a:lnTo>
                  <a:pt x="146059" y="187071"/>
                </a:lnTo>
                <a:lnTo>
                  <a:pt x="48894" y="187071"/>
                </a:lnTo>
                <a:lnTo>
                  <a:pt x="44831" y="186181"/>
                </a:lnTo>
                <a:lnTo>
                  <a:pt x="41656" y="183896"/>
                </a:lnTo>
                <a:lnTo>
                  <a:pt x="37337" y="180721"/>
                </a:lnTo>
                <a:lnTo>
                  <a:pt x="33527" y="174879"/>
                </a:lnTo>
                <a:lnTo>
                  <a:pt x="30099" y="166243"/>
                </a:lnTo>
                <a:close/>
              </a:path>
              <a:path w="323214" h="441325">
                <a:moveTo>
                  <a:pt x="207523" y="179069"/>
                </a:moveTo>
                <a:lnTo>
                  <a:pt x="166624" y="179069"/>
                </a:lnTo>
                <a:lnTo>
                  <a:pt x="176460" y="180385"/>
                </a:lnTo>
                <a:lnTo>
                  <a:pt x="185023" y="182070"/>
                </a:lnTo>
                <a:lnTo>
                  <a:pt x="205866" y="195072"/>
                </a:lnTo>
                <a:lnTo>
                  <a:pt x="205231" y="199898"/>
                </a:lnTo>
                <a:lnTo>
                  <a:pt x="200913" y="213868"/>
                </a:lnTo>
                <a:lnTo>
                  <a:pt x="200659" y="219583"/>
                </a:lnTo>
                <a:lnTo>
                  <a:pt x="202311" y="223901"/>
                </a:lnTo>
                <a:lnTo>
                  <a:pt x="204088" y="228346"/>
                </a:lnTo>
                <a:lnTo>
                  <a:pt x="207137" y="231521"/>
                </a:lnTo>
                <a:lnTo>
                  <a:pt x="216281" y="235331"/>
                </a:lnTo>
                <a:lnTo>
                  <a:pt x="220980" y="235331"/>
                </a:lnTo>
                <a:lnTo>
                  <a:pt x="225806" y="233553"/>
                </a:lnTo>
                <a:lnTo>
                  <a:pt x="231266" y="231394"/>
                </a:lnTo>
                <a:lnTo>
                  <a:pt x="235203" y="227330"/>
                </a:lnTo>
                <a:lnTo>
                  <a:pt x="237616" y="221234"/>
                </a:lnTo>
                <a:lnTo>
                  <a:pt x="240030" y="215265"/>
                </a:lnTo>
                <a:lnTo>
                  <a:pt x="239902" y="208787"/>
                </a:lnTo>
                <a:lnTo>
                  <a:pt x="237236" y="202057"/>
                </a:lnTo>
                <a:lnTo>
                  <a:pt x="230572" y="191817"/>
                </a:lnTo>
                <a:lnTo>
                  <a:pt x="219170" y="183578"/>
                </a:lnTo>
                <a:lnTo>
                  <a:pt x="207523" y="179069"/>
                </a:lnTo>
                <a:close/>
              </a:path>
              <a:path w="323214" h="441325">
                <a:moveTo>
                  <a:pt x="176656" y="107187"/>
                </a:moveTo>
                <a:lnTo>
                  <a:pt x="170687" y="111632"/>
                </a:lnTo>
                <a:lnTo>
                  <a:pt x="174497" y="115824"/>
                </a:lnTo>
                <a:lnTo>
                  <a:pt x="177037" y="119761"/>
                </a:lnTo>
                <a:lnTo>
                  <a:pt x="179831" y="126746"/>
                </a:lnTo>
                <a:lnTo>
                  <a:pt x="179878" y="130048"/>
                </a:lnTo>
                <a:lnTo>
                  <a:pt x="179069" y="132587"/>
                </a:lnTo>
                <a:lnTo>
                  <a:pt x="178181" y="135509"/>
                </a:lnTo>
                <a:lnTo>
                  <a:pt x="137794" y="155194"/>
                </a:lnTo>
                <a:lnTo>
                  <a:pt x="72008" y="180594"/>
                </a:lnTo>
                <a:lnTo>
                  <a:pt x="62102" y="184531"/>
                </a:lnTo>
                <a:lnTo>
                  <a:pt x="56006" y="186436"/>
                </a:lnTo>
                <a:lnTo>
                  <a:pt x="53593" y="186690"/>
                </a:lnTo>
                <a:lnTo>
                  <a:pt x="48894" y="187071"/>
                </a:lnTo>
                <a:lnTo>
                  <a:pt x="146059" y="187071"/>
                </a:lnTo>
                <a:lnTo>
                  <a:pt x="166624" y="179069"/>
                </a:lnTo>
                <a:lnTo>
                  <a:pt x="207523" y="179069"/>
                </a:lnTo>
                <a:lnTo>
                  <a:pt x="203053" y="177339"/>
                </a:lnTo>
                <a:lnTo>
                  <a:pt x="182244" y="173100"/>
                </a:lnTo>
                <a:lnTo>
                  <a:pt x="220344" y="158242"/>
                </a:lnTo>
                <a:lnTo>
                  <a:pt x="217296" y="150494"/>
                </a:lnTo>
                <a:lnTo>
                  <a:pt x="176656" y="107187"/>
                </a:lnTo>
                <a:close/>
              </a:path>
              <a:path w="323214" h="441325">
                <a:moveTo>
                  <a:pt x="145287" y="0"/>
                </a:moveTo>
                <a:lnTo>
                  <a:pt x="139191" y="2286"/>
                </a:lnTo>
                <a:lnTo>
                  <a:pt x="149606" y="29210"/>
                </a:lnTo>
                <a:lnTo>
                  <a:pt x="35559" y="73406"/>
                </a:lnTo>
                <a:lnTo>
                  <a:pt x="2031" y="98425"/>
                </a:lnTo>
                <a:lnTo>
                  <a:pt x="0" y="111760"/>
                </a:lnTo>
                <a:lnTo>
                  <a:pt x="507" y="117982"/>
                </a:lnTo>
                <a:lnTo>
                  <a:pt x="28751" y="148093"/>
                </a:lnTo>
                <a:lnTo>
                  <a:pt x="55880" y="152273"/>
                </a:lnTo>
                <a:lnTo>
                  <a:pt x="53086" y="145034"/>
                </a:lnTo>
                <a:lnTo>
                  <a:pt x="47243" y="144780"/>
                </a:lnTo>
                <a:lnTo>
                  <a:pt x="42418" y="143382"/>
                </a:lnTo>
                <a:lnTo>
                  <a:pt x="34416" y="137668"/>
                </a:lnTo>
                <a:lnTo>
                  <a:pt x="31622" y="134112"/>
                </a:lnTo>
                <a:lnTo>
                  <a:pt x="29797" y="129595"/>
                </a:lnTo>
                <a:lnTo>
                  <a:pt x="28066" y="125094"/>
                </a:lnTo>
                <a:lnTo>
                  <a:pt x="28447" y="120396"/>
                </a:lnTo>
                <a:lnTo>
                  <a:pt x="30987" y="115697"/>
                </a:lnTo>
                <a:lnTo>
                  <a:pt x="33655" y="111125"/>
                </a:lnTo>
                <a:lnTo>
                  <a:pt x="40386" y="106680"/>
                </a:lnTo>
                <a:lnTo>
                  <a:pt x="161544" y="59690"/>
                </a:lnTo>
                <a:lnTo>
                  <a:pt x="176418" y="59690"/>
                </a:lnTo>
                <a:lnTo>
                  <a:pt x="174497" y="54737"/>
                </a:lnTo>
                <a:lnTo>
                  <a:pt x="230250" y="33147"/>
                </a:lnTo>
                <a:lnTo>
                  <a:pt x="227964" y="27305"/>
                </a:lnTo>
                <a:lnTo>
                  <a:pt x="217989" y="27116"/>
                </a:lnTo>
                <a:lnTo>
                  <a:pt x="209597" y="26749"/>
                </a:lnTo>
                <a:lnTo>
                  <a:pt x="167258" y="15493"/>
                </a:lnTo>
                <a:lnTo>
                  <a:pt x="149721" y="4171"/>
                </a:lnTo>
                <a:lnTo>
                  <a:pt x="145287" y="0"/>
                </a:lnTo>
                <a:close/>
              </a:path>
              <a:path w="323214" h="441325">
                <a:moveTo>
                  <a:pt x="176418" y="59690"/>
                </a:moveTo>
                <a:lnTo>
                  <a:pt x="161544" y="59690"/>
                </a:lnTo>
                <a:lnTo>
                  <a:pt x="176911" y="99441"/>
                </a:lnTo>
                <a:lnTo>
                  <a:pt x="189864" y="94361"/>
                </a:lnTo>
                <a:lnTo>
                  <a:pt x="176418" y="59690"/>
                </a:lnTo>
                <a:close/>
              </a:path>
              <a:path w="323214" h="441325">
                <a:moveTo>
                  <a:pt x="196687" y="264507"/>
                </a:moveTo>
                <a:lnTo>
                  <a:pt x="159003" y="271526"/>
                </a:lnTo>
                <a:lnTo>
                  <a:pt x="118588" y="299529"/>
                </a:lnTo>
                <a:lnTo>
                  <a:pt x="96139" y="347335"/>
                </a:lnTo>
                <a:lnTo>
                  <a:pt x="96012" y="352079"/>
                </a:lnTo>
                <a:lnTo>
                  <a:pt x="96458" y="366847"/>
                </a:lnTo>
                <a:lnTo>
                  <a:pt x="113299" y="407130"/>
                </a:lnTo>
                <a:lnTo>
                  <a:pt x="151098" y="435086"/>
                </a:lnTo>
                <a:lnTo>
                  <a:pt x="190126" y="440737"/>
                </a:lnTo>
                <a:lnTo>
                  <a:pt x="202914" y="439737"/>
                </a:lnTo>
                <a:lnTo>
                  <a:pt x="248745" y="422116"/>
                </a:lnTo>
                <a:lnTo>
                  <a:pt x="259472" y="413273"/>
                </a:lnTo>
                <a:lnTo>
                  <a:pt x="146319" y="413273"/>
                </a:lnTo>
                <a:lnTo>
                  <a:pt x="128974" y="405120"/>
                </a:lnTo>
                <a:lnTo>
                  <a:pt x="117856" y="388620"/>
                </a:lnTo>
                <a:lnTo>
                  <a:pt x="115165" y="376741"/>
                </a:lnTo>
                <a:lnTo>
                  <a:pt x="116236" y="364553"/>
                </a:lnTo>
                <a:lnTo>
                  <a:pt x="140880" y="327602"/>
                </a:lnTo>
                <a:lnTo>
                  <a:pt x="187832" y="299974"/>
                </a:lnTo>
                <a:lnTo>
                  <a:pt x="227837" y="291465"/>
                </a:lnTo>
                <a:lnTo>
                  <a:pt x="265470" y="291465"/>
                </a:lnTo>
                <a:lnTo>
                  <a:pt x="264408" y="290220"/>
                </a:lnTo>
                <a:lnTo>
                  <a:pt x="223400" y="267340"/>
                </a:lnTo>
                <a:lnTo>
                  <a:pt x="210184" y="265176"/>
                </a:lnTo>
                <a:lnTo>
                  <a:pt x="196687" y="264507"/>
                </a:lnTo>
                <a:close/>
              </a:path>
              <a:path w="323214" h="441325">
                <a:moveTo>
                  <a:pt x="275844" y="406400"/>
                </a:moveTo>
                <a:lnTo>
                  <a:pt x="266191" y="406400"/>
                </a:lnTo>
                <a:lnTo>
                  <a:pt x="270382" y="414274"/>
                </a:lnTo>
                <a:lnTo>
                  <a:pt x="274065" y="419989"/>
                </a:lnTo>
                <a:lnTo>
                  <a:pt x="277240" y="423418"/>
                </a:lnTo>
                <a:lnTo>
                  <a:pt x="283590" y="430022"/>
                </a:lnTo>
                <a:lnTo>
                  <a:pt x="290830" y="433197"/>
                </a:lnTo>
                <a:lnTo>
                  <a:pt x="306324" y="432435"/>
                </a:lnTo>
                <a:lnTo>
                  <a:pt x="312165" y="430022"/>
                </a:lnTo>
                <a:lnTo>
                  <a:pt x="321056" y="420624"/>
                </a:lnTo>
                <a:lnTo>
                  <a:pt x="323088" y="415290"/>
                </a:lnTo>
                <a:lnTo>
                  <a:pt x="323024" y="414274"/>
                </a:lnTo>
                <a:lnTo>
                  <a:pt x="284988" y="414274"/>
                </a:lnTo>
                <a:lnTo>
                  <a:pt x="282575" y="413893"/>
                </a:lnTo>
                <a:lnTo>
                  <a:pt x="279400" y="410845"/>
                </a:lnTo>
                <a:lnTo>
                  <a:pt x="275844" y="406400"/>
                </a:lnTo>
                <a:close/>
              </a:path>
              <a:path w="323214" h="441325">
                <a:moveTo>
                  <a:pt x="307594" y="391287"/>
                </a:moveTo>
                <a:lnTo>
                  <a:pt x="286765" y="412115"/>
                </a:lnTo>
                <a:lnTo>
                  <a:pt x="284988" y="414274"/>
                </a:lnTo>
                <a:lnTo>
                  <a:pt x="323024" y="414274"/>
                </a:lnTo>
                <a:lnTo>
                  <a:pt x="322706" y="409194"/>
                </a:lnTo>
                <a:lnTo>
                  <a:pt x="322199" y="403860"/>
                </a:lnTo>
                <a:lnTo>
                  <a:pt x="319913" y="399542"/>
                </a:lnTo>
                <a:lnTo>
                  <a:pt x="311784" y="392684"/>
                </a:lnTo>
                <a:lnTo>
                  <a:pt x="307594" y="391287"/>
                </a:lnTo>
                <a:close/>
              </a:path>
              <a:path w="323214" h="441325">
                <a:moveTo>
                  <a:pt x="265470" y="291465"/>
                </a:moveTo>
                <a:lnTo>
                  <a:pt x="227837" y="291465"/>
                </a:lnTo>
                <a:lnTo>
                  <a:pt x="241841" y="293346"/>
                </a:lnTo>
                <a:lnTo>
                  <a:pt x="253190" y="298227"/>
                </a:lnTo>
                <a:lnTo>
                  <a:pt x="261895" y="306109"/>
                </a:lnTo>
                <a:lnTo>
                  <a:pt x="267969" y="316992"/>
                </a:lnTo>
                <a:lnTo>
                  <a:pt x="270664" y="327090"/>
                </a:lnTo>
                <a:lnTo>
                  <a:pt x="270763" y="337200"/>
                </a:lnTo>
                <a:lnTo>
                  <a:pt x="268291" y="347335"/>
                </a:lnTo>
                <a:lnTo>
                  <a:pt x="238029" y="384000"/>
                </a:lnTo>
                <a:lnTo>
                  <a:pt x="199644" y="404495"/>
                </a:lnTo>
                <a:lnTo>
                  <a:pt x="146319" y="413273"/>
                </a:lnTo>
                <a:lnTo>
                  <a:pt x="259472" y="413273"/>
                </a:lnTo>
                <a:lnTo>
                  <a:pt x="266191" y="406400"/>
                </a:lnTo>
                <a:lnTo>
                  <a:pt x="275844" y="406400"/>
                </a:lnTo>
                <a:lnTo>
                  <a:pt x="275336" y="405765"/>
                </a:lnTo>
                <a:lnTo>
                  <a:pt x="272669" y="402082"/>
                </a:lnTo>
                <a:lnTo>
                  <a:pt x="271525" y="399669"/>
                </a:lnTo>
                <a:lnTo>
                  <a:pt x="275336" y="394335"/>
                </a:lnTo>
                <a:lnTo>
                  <a:pt x="276987" y="391287"/>
                </a:lnTo>
                <a:lnTo>
                  <a:pt x="284892" y="373713"/>
                </a:lnTo>
                <a:lnTo>
                  <a:pt x="288416" y="355663"/>
                </a:lnTo>
                <a:lnTo>
                  <a:pt x="287559" y="337137"/>
                </a:lnTo>
                <a:lnTo>
                  <a:pt x="282320" y="318135"/>
                </a:lnTo>
                <a:lnTo>
                  <a:pt x="277565" y="307929"/>
                </a:lnTo>
                <a:lnTo>
                  <a:pt x="271637" y="298688"/>
                </a:lnTo>
                <a:lnTo>
                  <a:pt x="265470" y="291465"/>
                </a:lnTo>
                <a:close/>
              </a:path>
              <a:path w="323214" h="441325">
                <a:moveTo>
                  <a:pt x="62230" y="378714"/>
                </a:moveTo>
                <a:lnTo>
                  <a:pt x="56514" y="380873"/>
                </a:lnTo>
                <a:lnTo>
                  <a:pt x="50800" y="383159"/>
                </a:lnTo>
                <a:lnTo>
                  <a:pt x="46736" y="386969"/>
                </a:lnTo>
                <a:lnTo>
                  <a:pt x="44322" y="392557"/>
                </a:lnTo>
                <a:lnTo>
                  <a:pt x="41782" y="398145"/>
                </a:lnTo>
                <a:lnTo>
                  <a:pt x="55499" y="421640"/>
                </a:lnTo>
                <a:lnTo>
                  <a:pt x="61087" y="424180"/>
                </a:lnTo>
                <a:lnTo>
                  <a:pt x="66675" y="424307"/>
                </a:lnTo>
                <a:lnTo>
                  <a:pt x="72389" y="422021"/>
                </a:lnTo>
                <a:lnTo>
                  <a:pt x="78105" y="419862"/>
                </a:lnTo>
                <a:lnTo>
                  <a:pt x="82168" y="416052"/>
                </a:lnTo>
                <a:lnTo>
                  <a:pt x="84708" y="410464"/>
                </a:lnTo>
                <a:lnTo>
                  <a:pt x="87121" y="405003"/>
                </a:lnTo>
                <a:lnTo>
                  <a:pt x="87249" y="399288"/>
                </a:lnTo>
                <a:lnTo>
                  <a:pt x="84962" y="393573"/>
                </a:lnTo>
                <a:lnTo>
                  <a:pt x="82803" y="387858"/>
                </a:lnTo>
                <a:lnTo>
                  <a:pt x="78993" y="383794"/>
                </a:lnTo>
                <a:lnTo>
                  <a:pt x="73406" y="381254"/>
                </a:lnTo>
                <a:lnTo>
                  <a:pt x="67944" y="378841"/>
                </a:lnTo>
                <a:lnTo>
                  <a:pt x="62230" y="378714"/>
                </a:lnTo>
                <a:close/>
              </a:path>
            </a:pathLst>
          </a:custGeom>
          <a:solidFill>
            <a:srgbClr val="000000"/>
          </a:solidFill>
        </p:spPr>
        <p:txBody>
          <a:bodyPr wrap="square" lIns="0" tIns="0" rIns="0" bIns="0" rtlCol="0"/>
          <a:lstStyle/>
          <a:p>
            <a:endParaRPr/>
          </a:p>
        </p:txBody>
      </p:sp>
      <p:sp>
        <p:nvSpPr>
          <p:cNvPr id="19" name="object 19"/>
          <p:cNvSpPr/>
          <p:nvPr/>
        </p:nvSpPr>
        <p:spPr>
          <a:xfrm>
            <a:off x="5090646" y="872997"/>
            <a:ext cx="842010" cy="698500"/>
          </a:xfrm>
          <a:custGeom>
            <a:avLst/>
            <a:gdLst/>
            <a:ahLst/>
            <a:cxnLst/>
            <a:rect l="l" t="t" r="r" b="b"/>
            <a:pathLst>
              <a:path w="842010" h="698500">
                <a:moveTo>
                  <a:pt x="712872" y="646429"/>
                </a:moveTo>
                <a:lnTo>
                  <a:pt x="709062" y="651510"/>
                </a:lnTo>
                <a:lnTo>
                  <a:pt x="785008" y="698500"/>
                </a:lnTo>
                <a:lnTo>
                  <a:pt x="788818" y="693420"/>
                </a:lnTo>
                <a:lnTo>
                  <a:pt x="781579" y="688339"/>
                </a:lnTo>
                <a:lnTo>
                  <a:pt x="777134" y="684529"/>
                </a:lnTo>
                <a:lnTo>
                  <a:pt x="775356" y="681989"/>
                </a:lnTo>
                <a:lnTo>
                  <a:pt x="773705" y="678179"/>
                </a:lnTo>
                <a:lnTo>
                  <a:pt x="773070" y="674370"/>
                </a:lnTo>
                <a:lnTo>
                  <a:pt x="773705" y="671829"/>
                </a:lnTo>
                <a:lnTo>
                  <a:pt x="774340" y="666750"/>
                </a:lnTo>
                <a:lnTo>
                  <a:pt x="777642" y="659129"/>
                </a:lnTo>
                <a:lnTo>
                  <a:pt x="780853" y="654050"/>
                </a:lnTo>
                <a:lnTo>
                  <a:pt x="729255" y="654050"/>
                </a:lnTo>
                <a:lnTo>
                  <a:pt x="723540" y="652779"/>
                </a:lnTo>
                <a:lnTo>
                  <a:pt x="716428" y="647700"/>
                </a:lnTo>
                <a:lnTo>
                  <a:pt x="712872" y="646429"/>
                </a:lnTo>
                <a:close/>
              </a:path>
              <a:path w="842010" h="698500">
                <a:moveTo>
                  <a:pt x="828411" y="506729"/>
                </a:moveTo>
                <a:lnTo>
                  <a:pt x="775483" y="506729"/>
                </a:lnTo>
                <a:lnTo>
                  <a:pt x="783230" y="508000"/>
                </a:lnTo>
                <a:lnTo>
                  <a:pt x="789961" y="509270"/>
                </a:lnTo>
                <a:lnTo>
                  <a:pt x="809265" y="535939"/>
                </a:lnTo>
                <a:lnTo>
                  <a:pt x="807741" y="543560"/>
                </a:lnTo>
                <a:lnTo>
                  <a:pt x="789707" y="577850"/>
                </a:lnTo>
                <a:lnTo>
                  <a:pt x="755798" y="632460"/>
                </a:lnTo>
                <a:lnTo>
                  <a:pt x="750337" y="641350"/>
                </a:lnTo>
                <a:lnTo>
                  <a:pt x="746781" y="646429"/>
                </a:lnTo>
                <a:lnTo>
                  <a:pt x="745384" y="647700"/>
                </a:lnTo>
                <a:lnTo>
                  <a:pt x="741574" y="651510"/>
                </a:lnTo>
                <a:lnTo>
                  <a:pt x="737637" y="654050"/>
                </a:lnTo>
                <a:lnTo>
                  <a:pt x="780853" y="654050"/>
                </a:lnTo>
                <a:lnTo>
                  <a:pt x="817774" y="595629"/>
                </a:lnTo>
                <a:lnTo>
                  <a:pt x="836420" y="561339"/>
                </a:lnTo>
                <a:lnTo>
                  <a:pt x="841554" y="535939"/>
                </a:lnTo>
                <a:lnTo>
                  <a:pt x="841075" y="529589"/>
                </a:lnTo>
                <a:lnTo>
                  <a:pt x="839237" y="521970"/>
                </a:lnTo>
                <a:lnTo>
                  <a:pt x="836239" y="515620"/>
                </a:lnTo>
                <a:lnTo>
                  <a:pt x="832205" y="510539"/>
                </a:lnTo>
                <a:lnTo>
                  <a:pt x="828411" y="506729"/>
                </a:lnTo>
                <a:close/>
              </a:path>
              <a:path w="842010" h="698500">
                <a:moveTo>
                  <a:pt x="622702" y="589279"/>
                </a:moveTo>
                <a:lnTo>
                  <a:pt x="618892" y="595629"/>
                </a:lnTo>
                <a:lnTo>
                  <a:pt x="695600" y="643889"/>
                </a:lnTo>
                <a:lnTo>
                  <a:pt x="699283" y="637539"/>
                </a:lnTo>
                <a:lnTo>
                  <a:pt x="691409" y="632460"/>
                </a:lnTo>
                <a:lnTo>
                  <a:pt x="686456" y="628650"/>
                </a:lnTo>
                <a:lnTo>
                  <a:pt x="684297" y="624839"/>
                </a:lnTo>
                <a:lnTo>
                  <a:pt x="682265" y="621029"/>
                </a:lnTo>
                <a:lnTo>
                  <a:pt x="681376" y="617220"/>
                </a:lnTo>
                <a:lnTo>
                  <a:pt x="681757" y="613410"/>
                </a:lnTo>
                <a:lnTo>
                  <a:pt x="682265" y="610870"/>
                </a:lnTo>
                <a:lnTo>
                  <a:pt x="685694" y="603250"/>
                </a:lnTo>
                <a:lnTo>
                  <a:pt x="689822" y="596900"/>
                </a:lnTo>
                <a:lnTo>
                  <a:pt x="635656" y="596900"/>
                </a:lnTo>
                <a:lnTo>
                  <a:pt x="629560" y="594360"/>
                </a:lnTo>
                <a:lnTo>
                  <a:pt x="622702" y="589279"/>
                </a:lnTo>
                <a:close/>
              </a:path>
              <a:path w="842010" h="698500">
                <a:moveTo>
                  <a:pt x="753893" y="373379"/>
                </a:moveTo>
                <a:lnTo>
                  <a:pt x="752623" y="381000"/>
                </a:lnTo>
                <a:lnTo>
                  <a:pt x="758973" y="382270"/>
                </a:lnTo>
                <a:lnTo>
                  <a:pt x="763418" y="383539"/>
                </a:lnTo>
                <a:lnTo>
                  <a:pt x="765831" y="384810"/>
                </a:lnTo>
                <a:lnTo>
                  <a:pt x="768752" y="387350"/>
                </a:lnTo>
                <a:lnTo>
                  <a:pt x="770530" y="388620"/>
                </a:lnTo>
                <a:lnTo>
                  <a:pt x="772308" y="393700"/>
                </a:lnTo>
                <a:lnTo>
                  <a:pt x="771800" y="397510"/>
                </a:lnTo>
                <a:lnTo>
                  <a:pt x="770149" y="402589"/>
                </a:lnTo>
                <a:lnTo>
                  <a:pt x="768032" y="407670"/>
                </a:lnTo>
                <a:lnTo>
                  <a:pt x="764164" y="414020"/>
                </a:lnTo>
                <a:lnTo>
                  <a:pt x="758559" y="424179"/>
                </a:lnTo>
                <a:lnTo>
                  <a:pt x="751226" y="435610"/>
                </a:lnTo>
                <a:lnTo>
                  <a:pt x="664231" y="575310"/>
                </a:lnTo>
                <a:lnTo>
                  <a:pt x="658262" y="585470"/>
                </a:lnTo>
                <a:lnTo>
                  <a:pt x="653563" y="591820"/>
                </a:lnTo>
                <a:lnTo>
                  <a:pt x="646959" y="595629"/>
                </a:lnTo>
                <a:lnTo>
                  <a:pt x="643911" y="596900"/>
                </a:lnTo>
                <a:lnTo>
                  <a:pt x="689822" y="596900"/>
                </a:lnTo>
                <a:lnTo>
                  <a:pt x="692298" y="593089"/>
                </a:lnTo>
                <a:lnTo>
                  <a:pt x="743098" y="511810"/>
                </a:lnTo>
                <a:lnTo>
                  <a:pt x="752909" y="509270"/>
                </a:lnTo>
                <a:lnTo>
                  <a:pt x="761577" y="508000"/>
                </a:lnTo>
                <a:lnTo>
                  <a:pt x="769102" y="506729"/>
                </a:lnTo>
                <a:lnTo>
                  <a:pt x="828411" y="506729"/>
                </a:lnTo>
                <a:lnTo>
                  <a:pt x="827147" y="505460"/>
                </a:lnTo>
                <a:lnTo>
                  <a:pt x="822594" y="501650"/>
                </a:lnTo>
                <a:lnTo>
                  <a:pt x="749448" y="501650"/>
                </a:lnTo>
                <a:lnTo>
                  <a:pt x="819679" y="388620"/>
                </a:lnTo>
                <a:lnTo>
                  <a:pt x="811932" y="383539"/>
                </a:lnTo>
                <a:lnTo>
                  <a:pt x="753893" y="373379"/>
                </a:lnTo>
                <a:close/>
              </a:path>
              <a:path w="842010" h="698500">
                <a:moveTo>
                  <a:pt x="539517" y="538479"/>
                </a:moveTo>
                <a:lnTo>
                  <a:pt x="535834" y="544829"/>
                </a:lnTo>
                <a:lnTo>
                  <a:pt x="612161" y="591820"/>
                </a:lnTo>
                <a:lnTo>
                  <a:pt x="615971" y="585470"/>
                </a:lnTo>
                <a:lnTo>
                  <a:pt x="608605" y="581660"/>
                </a:lnTo>
                <a:lnTo>
                  <a:pt x="604033" y="576579"/>
                </a:lnTo>
                <a:lnTo>
                  <a:pt x="600477" y="570229"/>
                </a:lnTo>
                <a:lnTo>
                  <a:pt x="599842" y="567689"/>
                </a:lnTo>
                <a:lnTo>
                  <a:pt x="600350" y="563879"/>
                </a:lnTo>
                <a:lnTo>
                  <a:pt x="600858" y="558800"/>
                </a:lnTo>
                <a:lnTo>
                  <a:pt x="604160" y="552450"/>
                </a:lnTo>
                <a:lnTo>
                  <a:pt x="608087" y="546100"/>
                </a:lnTo>
                <a:lnTo>
                  <a:pt x="555646" y="546100"/>
                </a:lnTo>
                <a:lnTo>
                  <a:pt x="549931" y="544829"/>
                </a:lnTo>
                <a:lnTo>
                  <a:pt x="542692" y="539750"/>
                </a:lnTo>
                <a:lnTo>
                  <a:pt x="539517" y="538479"/>
                </a:lnTo>
                <a:close/>
              </a:path>
              <a:path w="842010" h="698500">
                <a:moveTo>
                  <a:pt x="655757" y="400050"/>
                </a:moveTo>
                <a:lnTo>
                  <a:pt x="599287" y="400050"/>
                </a:lnTo>
                <a:lnTo>
                  <a:pt x="611846" y="401320"/>
                </a:lnTo>
                <a:lnTo>
                  <a:pt x="622702" y="406400"/>
                </a:lnTo>
                <a:lnTo>
                  <a:pt x="631465" y="411479"/>
                </a:lnTo>
                <a:lnTo>
                  <a:pt x="635656" y="419100"/>
                </a:lnTo>
                <a:lnTo>
                  <a:pt x="635275" y="427989"/>
                </a:lnTo>
                <a:lnTo>
                  <a:pt x="582443" y="524510"/>
                </a:lnTo>
                <a:lnTo>
                  <a:pt x="576982" y="533400"/>
                </a:lnTo>
                <a:lnTo>
                  <a:pt x="573426" y="538479"/>
                </a:lnTo>
                <a:lnTo>
                  <a:pt x="571902" y="539750"/>
                </a:lnTo>
                <a:lnTo>
                  <a:pt x="568092" y="543560"/>
                </a:lnTo>
                <a:lnTo>
                  <a:pt x="564155" y="546100"/>
                </a:lnTo>
                <a:lnTo>
                  <a:pt x="608087" y="546100"/>
                </a:lnTo>
                <a:lnTo>
                  <a:pt x="651277" y="476250"/>
                </a:lnTo>
                <a:lnTo>
                  <a:pt x="668158" y="434339"/>
                </a:lnTo>
                <a:lnTo>
                  <a:pt x="668311" y="426720"/>
                </a:lnTo>
                <a:lnTo>
                  <a:pt x="667345" y="419100"/>
                </a:lnTo>
                <a:lnTo>
                  <a:pt x="665247" y="412750"/>
                </a:lnTo>
                <a:lnTo>
                  <a:pt x="662201" y="407670"/>
                </a:lnTo>
                <a:lnTo>
                  <a:pt x="658215" y="402589"/>
                </a:lnTo>
                <a:lnTo>
                  <a:pt x="655757" y="400050"/>
                </a:lnTo>
                <a:close/>
              </a:path>
              <a:path w="842010" h="698500">
                <a:moveTo>
                  <a:pt x="449220" y="482600"/>
                </a:moveTo>
                <a:lnTo>
                  <a:pt x="445537" y="487679"/>
                </a:lnTo>
                <a:lnTo>
                  <a:pt x="521991" y="535939"/>
                </a:lnTo>
                <a:lnTo>
                  <a:pt x="525674" y="529589"/>
                </a:lnTo>
                <a:lnTo>
                  <a:pt x="517292" y="524510"/>
                </a:lnTo>
                <a:lnTo>
                  <a:pt x="512085" y="520700"/>
                </a:lnTo>
                <a:lnTo>
                  <a:pt x="508529" y="513079"/>
                </a:lnTo>
                <a:lnTo>
                  <a:pt x="507894" y="509270"/>
                </a:lnTo>
                <a:lnTo>
                  <a:pt x="508529" y="502920"/>
                </a:lnTo>
                <a:lnTo>
                  <a:pt x="511958" y="495300"/>
                </a:lnTo>
                <a:lnTo>
                  <a:pt x="515133" y="490220"/>
                </a:lnTo>
                <a:lnTo>
                  <a:pt x="467000" y="490220"/>
                </a:lnTo>
                <a:lnTo>
                  <a:pt x="460523" y="488950"/>
                </a:lnTo>
                <a:lnTo>
                  <a:pt x="452649" y="483870"/>
                </a:lnTo>
                <a:lnTo>
                  <a:pt x="449220" y="482600"/>
                </a:lnTo>
                <a:close/>
              </a:path>
              <a:path w="842010" h="698500">
                <a:moveTo>
                  <a:pt x="795549" y="492760"/>
                </a:moveTo>
                <a:lnTo>
                  <a:pt x="787167" y="492760"/>
                </a:lnTo>
                <a:lnTo>
                  <a:pt x="776690" y="494029"/>
                </a:lnTo>
                <a:lnTo>
                  <a:pt x="764117" y="497839"/>
                </a:lnTo>
                <a:lnTo>
                  <a:pt x="749448" y="501650"/>
                </a:lnTo>
                <a:lnTo>
                  <a:pt x="822594" y="501650"/>
                </a:lnTo>
                <a:lnTo>
                  <a:pt x="821076" y="500379"/>
                </a:lnTo>
                <a:lnTo>
                  <a:pt x="815409" y="497839"/>
                </a:lnTo>
                <a:lnTo>
                  <a:pt x="809265" y="495300"/>
                </a:lnTo>
                <a:lnTo>
                  <a:pt x="802645" y="494029"/>
                </a:lnTo>
                <a:lnTo>
                  <a:pt x="795549" y="492760"/>
                </a:lnTo>
                <a:close/>
              </a:path>
              <a:path w="842010" h="698500">
                <a:moveTo>
                  <a:pt x="530119" y="346710"/>
                </a:moveTo>
                <a:lnTo>
                  <a:pt x="528849" y="354329"/>
                </a:lnTo>
                <a:lnTo>
                  <a:pt x="534310" y="355600"/>
                </a:lnTo>
                <a:lnTo>
                  <a:pt x="538501" y="356870"/>
                </a:lnTo>
                <a:lnTo>
                  <a:pt x="544597" y="360679"/>
                </a:lnTo>
                <a:lnTo>
                  <a:pt x="546502" y="361950"/>
                </a:lnTo>
                <a:lnTo>
                  <a:pt x="547391" y="364489"/>
                </a:lnTo>
                <a:lnTo>
                  <a:pt x="548153" y="367029"/>
                </a:lnTo>
                <a:lnTo>
                  <a:pt x="547772" y="370839"/>
                </a:lnTo>
                <a:lnTo>
                  <a:pt x="546121" y="375920"/>
                </a:lnTo>
                <a:lnTo>
                  <a:pt x="543954" y="381000"/>
                </a:lnTo>
                <a:lnTo>
                  <a:pt x="539930" y="387350"/>
                </a:lnTo>
                <a:lnTo>
                  <a:pt x="534048" y="397510"/>
                </a:lnTo>
                <a:lnTo>
                  <a:pt x="490622" y="467360"/>
                </a:lnTo>
                <a:lnTo>
                  <a:pt x="467000" y="490220"/>
                </a:lnTo>
                <a:lnTo>
                  <a:pt x="515133" y="490220"/>
                </a:lnTo>
                <a:lnTo>
                  <a:pt x="569108" y="403860"/>
                </a:lnTo>
                <a:lnTo>
                  <a:pt x="585037" y="400050"/>
                </a:lnTo>
                <a:lnTo>
                  <a:pt x="655757" y="400050"/>
                </a:lnTo>
                <a:lnTo>
                  <a:pt x="653299" y="397510"/>
                </a:lnTo>
                <a:lnTo>
                  <a:pt x="648925" y="393700"/>
                </a:lnTo>
                <a:lnTo>
                  <a:pt x="575331" y="393700"/>
                </a:lnTo>
                <a:lnTo>
                  <a:pt x="595651" y="360679"/>
                </a:lnTo>
                <a:lnTo>
                  <a:pt x="588412" y="356870"/>
                </a:lnTo>
                <a:lnTo>
                  <a:pt x="530119" y="346710"/>
                </a:lnTo>
                <a:close/>
              </a:path>
              <a:path w="842010" h="698500">
                <a:moveTo>
                  <a:pt x="361336" y="427989"/>
                </a:moveTo>
                <a:lnTo>
                  <a:pt x="357653" y="433070"/>
                </a:lnTo>
                <a:lnTo>
                  <a:pt x="432710" y="480060"/>
                </a:lnTo>
                <a:lnTo>
                  <a:pt x="436520" y="473710"/>
                </a:lnTo>
                <a:lnTo>
                  <a:pt x="429154" y="469900"/>
                </a:lnTo>
                <a:lnTo>
                  <a:pt x="424582" y="466089"/>
                </a:lnTo>
                <a:lnTo>
                  <a:pt x="422804" y="462279"/>
                </a:lnTo>
                <a:lnTo>
                  <a:pt x="421026" y="459739"/>
                </a:lnTo>
                <a:lnTo>
                  <a:pt x="420391" y="455929"/>
                </a:lnTo>
                <a:lnTo>
                  <a:pt x="421026" y="450850"/>
                </a:lnTo>
                <a:lnTo>
                  <a:pt x="421534" y="447039"/>
                </a:lnTo>
                <a:lnTo>
                  <a:pt x="424836" y="440689"/>
                </a:lnTo>
                <a:lnTo>
                  <a:pt x="428567" y="434339"/>
                </a:lnTo>
                <a:lnTo>
                  <a:pt x="374417" y="434339"/>
                </a:lnTo>
                <a:lnTo>
                  <a:pt x="368956" y="431800"/>
                </a:lnTo>
                <a:lnTo>
                  <a:pt x="361336" y="427989"/>
                </a:lnTo>
                <a:close/>
              </a:path>
              <a:path w="842010" h="698500">
                <a:moveTo>
                  <a:pt x="442362" y="292100"/>
                </a:moveTo>
                <a:lnTo>
                  <a:pt x="440965" y="299720"/>
                </a:lnTo>
                <a:lnTo>
                  <a:pt x="446553" y="300989"/>
                </a:lnTo>
                <a:lnTo>
                  <a:pt x="450871" y="302260"/>
                </a:lnTo>
                <a:lnTo>
                  <a:pt x="456967" y="306070"/>
                </a:lnTo>
                <a:lnTo>
                  <a:pt x="458872" y="307339"/>
                </a:lnTo>
                <a:lnTo>
                  <a:pt x="460396" y="312420"/>
                </a:lnTo>
                <a:lnTo>
                  <a:pt x="460142" y="316229"/>
                </a:lnTo>
                <a:lnTo>
                  <a:pt x="439949" y="354329"/>
                </a:lnTo>
                <a:lnTo>
                  <a:pt x="402992" y="412750"/>
                </a:lnTo>
                <a:lnTo>
                  <a:pt x="397023" y="422910"/>
                </a:lnTo>
                <a:lnTo>
                  <a:pt x="392197" y="429260"/>
                </a:lnTo>
                <a:lnTo>
                  <a:pt x="388641" y="431800"/>
                </a:lnTo>
                <a:lnTo>
                  <a:pt x="384958" y="434339"/>
                </a:lnTo>
                <a:lnTo>
                  <a:pt x="428567" y="434339"/>
                </a:lnTo>
                <a:lnTo>
                  <a:pt x="430805" y="430529"/>
                </a:lnTo>
                <a:lnTo>
                  <a:pt x="508021" y="306070"/>
                </a:lnTo>
                <a:lnTo>
                  <a:pt x="500655" y="302260"/>
                </a:lnTo>
                <a:lnTo>
                  <a:pt x="442362" y="292100"/>
                </a:lnTo>
                <a:close/>
              </a:path>
              <a:path w="842010" h="698500">
                <a:moveTo>
                  <a:pt x="270150" y="370839"/>
                </a:moveTo>
                <a:lnTo>
                  <a:pt x="266340" y="377189"/>
                </a:lnTo>
                <a:lnTo>
                  <a:pt x="342286" y="424179"/>
                </a:lnTo>
                <a:lnTo>
                  <a:pt x="346096" y="417829"/>
                </a:lnTo>
                <a:lnTo>
                  <a:pt x="338857" y="414020"/>
                </a:lnTo>
                <a:lnTo>
                  <a:pt x="334412" y="410210"/>
                </a:lnTo>
                <a:lnTo>
                  <a:pt x="332634" y="406400"/>
                </a:lnTo>
                <a:lnTo>
                  <a:pt x="330983" y="402589"/>
                </a:lnTo>
                <a:lnTo>
                  <a:pt x="330348" y="400050"/>
                </a:lnTo>
                <a:lnTo>
                  <a:pt x="331618" y="392429"/>
                </a:lnTo>
                <a:lnTo>
                  <a:pt x="334920" y="384810"/>
                </a:lnTo>
                <a:lnTo>
                  <a:pt x="338068" y="379729"/>
                </a:lnTo>
                <a:lnTo>
                  <a:pt x="286533" y="379729"/>
                </a:lnTo>
                <a:lnTo>
                  <a:pt x="280818" y="377189"/>
                </a:lnTo>
                <a:lnTo>
                  <a:pt x="273706" y="373379"/>
                </a:lnTo>
                <a:lnTo>
                  <a:pt x="270150" y="370839"/>
                </a:lnTo>
                <a:close/>
              </a:path>
              <a:path w="842010" h="698500">
                <a:moveTo>
                  <a:pt x="617114" y="386079"/>
                </a:moveTo>
                <a:lnTo>
                  <a:pt x="597640" y="387350"/>
                </a:lnTo>
                <a:lnTo>
                  <a:pt x="575331" y="393700"/>
                </a:lnTo>
                <a:lnTo>
                  <a:pt x="648925" y="393700"/>
                </a:lnTo>
                <a:lnTo>
                  <a:pt x="647467" y="392429"/>
                </a:lnTo>
                <a:lnTo>
                  <a:pt x="633731" y="387350"/>
                </a:lnTo>
                <a:lnTo>
                  <a:pt x="617114" y="386079"/>
                </a:lnTo>
                <a:close/>
              </a:path>
              <a:path w="842010" h="698500">
                <a:moveTo>
                  <a:pt x="386954" y="232410"/>
                </a:moveTo>
                <a:lnTo>
                  <a:pt x="340508" y="232410"/>
                </a:lnTo>
                <a:lnTo>
                  <a:pt x="347239" y="234950"/>
                </a:lnTo>
                <a:lnTo>
                  <a:pt x="352700" y="238760"/>
                </a:lnTo>
                <a:lnTo>
                  <a:pt x="366543" y="261620"/>
                </a:lnTo>
                <a:lnTo>
                  <a:pt x="365019" y="267970"/>
                </a:lnTo>
                <a:lnTo>
                  <a:pt x="346985" y="302260"/>
                </a:lnTo>
                <a:lnTo>
                  <a:pt x="313076" y="356870"/>
                </a:lnTo>
                <a:lnTo>
                  <a:pt x="307615" y="365760"/>
                </a:lnTo>
                <a:lnTo>
                  <a:pt x="304059" y="370839"/>
                </a:lnTo>
                <a:lnTo>
                  <a:pt x="302662" y="373379"/>
                </a:lnTo>
                <a:lnTo>
                  <a:pt x="298852" y="377189"/>
                </a:lnTo>
                <a:lnTo>
                  <a:pt x="294915" y="378460"/>
                </a:lnTo>
                <a:lnTo>
                  <a:pt x="290724" y="379729"/>
                </a:lnTo>
                <a:lnTo>
                  <a:pt x="338068" y="379729"/>
                </a:lnTo>
                <a:lnTo>
                  <a:pt x="375052" y="320039"/>
                </a:lnTo>
                <a:lnTo>
                  <a:pt x="383030" y="307339"/>
                </a:lnTo>
                <a:lnTo>
                  <a:pt x="389245" y="295910"/>
                </a:lnTo>
                <a:lnTo>
                  <a:pt x="398832" y="260350"/>
                </a:lnTo>
                <a:lnTo>
                  <a:pt x="398353" y="254000"/>
                </a:lnTo>
                <a:lnTo>
                  <a:pt x="396515" y="247650"/>
                </a:lnTo>
                <a:lnTo>
                  <a:pt x="393517" y="241300"/>
                </a:lnTo>
                <a:lnTo>
                  <a:pt x="389483" y="234950"/>
                </a:lnTo>
                <a:lnTo>
                  <a:pt x="386954" y="232410"/>
                </a:lnTo>
                <a:close/>
              </a:path>
              <a:path w="842010" h="698500">
                <a:moveTo>
                  <a:pt x="179980" y="314960"/>
                </a:moveTo>
                <a:lnTo>
                  <a:pt x="176170" y="321310"/>
                </a:lnTo>
                <a:lnTo>
                  <a:pt x="252878" y="368300"/>
                </a:lnTo>
                <a:lnTo>
                  <a:pt x="256561" y="361950"/>
                </a:lnTo>
                <a:lnTo>
                  <a:pt x="248687" y="356870"/>
                </a:lnTo>
                <a:lnTo>
                  <a:pt x="243734" y="353060"/>
                </a:lnTo>
                <a:lnTo>
                  <a:pt x="241575" y="349250"/>
                </a:lnTo>
                <a:lnTo>
                  <a:pt x="239543" y="345439"/>
                </a:lnTo>
                <a:lnTo>
                  <a:pt x="238654" y="341629"/>
                </a:lnTo>
                <a:lnTo>
                  <a:pt x="239035" y="339089"/>
                </a:lnTo>
                <a:lnTo>
                  <a:pt x="239543" y="335279"/>
                </a:lnTo>
                <a:lnTo>
                  <a:pt x="242972" y="328929"/>
                </a:lnTo>
                <a:lnTo>
                  <a:pt x="246641" y="322579"/>
                </a:lnTo>
                <a:lnTo>
                  <a:pt x="201189" y="322579"/>
                </a:lnTo>
                <a:lnTo>
                  <a:pt x="198141" y="321310"/>
                </a:lnTo>
                <a:lnTo>
                  <a:pt x="192934" y="321310"/>
                </a:lnTo>
                <a:lnTo>
                  <a:pt x="186838" y="318770"/>
                </a:lnTo>
                <a:lnTo>
                  <a:pt x="179980" y="314960"/>
                </a:lnTo>
                <a:close/>
              </a:path>
              <a:path w="842010" h="698500">
                <a:moveTo>
                  <a:pt x="311171" y="97789"/>
                </a:moveTo>
                <a:lnTo>
                  <a:pt x="309901" y="105410"/>
                </a:lnTo>
                <a:lnTo>
                  <a:pt x="316251" y="106679"/>
                </a:lnTo>
                <a:lnTo>
                  <a:pt x="320696" y="109220"/>
                </a:lnTo>
                <a:lnTo>
                  <a:pt x="323109" y="110489"/>
                </a:lnTo>
                <a:lnTo>
                  <a:pt x="326030" y="111760"/>
                </a:lnTo>
                <a:lnTo>
                  <a:pt x="327808" y="114300"/>
                </a:lnTo>
                <a:lnTo>
                  <a:pt x="329586" y="119379"/>
                </a:lnTo>
                <a:lnTo>
                  <a:pt x="329078" y="123189"/>
                </a:lnTo>
                <a:lnTo>
                  <a:pt x="327427" y="127000"/>
                </a:lnTo>
                <a:lnTo>
                  <a:pt x="325310" y="132079"/>
                </a:lnTo>
                <a:lnTo>
                  <a:pt x="321442" y="139700"/>
                </a:lnTo>
                <a:lnTo>
                  <a:pt x="315837" y="148589"/>
                </a:lnTo>
                <a:lnTo>
                  <a:pt x="308504" y="161289"/>
                </a:lnTo>
                <a:lnTo>
                  <a:pt x="221509" y="300989"/>
                </a:lnTo>
                <a:lnTo>
                  <a:pt x="201189" y="322579"/>
                </a:lnTo>
                <a:lnTo>
                  <a:pt x="246641" y="322579"/>
                </a:lnTo>
                <a:lnTo>
                  <a:pt x="249576" y="317500"/>
                </a:lnTo>
                <a:lnTo>
                  <a:pt x="300249" y="236220"/>
                </a:lnTo>
                <a:lnTo>
                  <a:pt x="310134" y="233679"/>
                </a:lnTo>
                <a:lnTo>
                  <a:pt x="318839" y="232410"/>
                </a:lnTo>
                <a:lnTo>
                  <a:pt x="386954" y="232410"/>
                </a:lnTo>
                <a:lnTo>
                  <a:pt x="384425" y="229870"/>
                </a:lnTo>
                <a:lnTo>
                  <a:pt x="378354" y="226060"/>
                </a:lnTo>
                <a:lnTo>
                  <a:pt x="306726" y="226060"/>
                </a:lnTo>
                <a:lnTo>
                  <a:pt x="376957" y="113029"/>
                </a:lnTo>
                <a:lnTo>
                  <a:pt x="369210" y="107950"/>
                </a:lnTo>
                <a:lnTo>
                  <a:pt x="311171" y="97789"/>
                </a:lnTo>
                <a:close/>
              </a:path>
              <a:path w="842010" h="698500">
                <a:moveTo>
                  <a:pt x="146960" y="0"/>
                </a:moveTo>
                <a:lnTo>
                  <a:pt x="93900" y="10160"/>
                </a:lnTo>
                <a:lnTo>
                  <a:pt x="46916" y="41910"/>
                </a:lnTo>
                <a:lnTo>
                  <a:pt x="22627" y="72389"/>
                </a:lnTo>
                <a:lnTo>
                  <a:pt x="3752" y="115570"/>
                </a:lnTo>
                <a:lnTo>
                  <a:pt x="0" y="137160"/>
                </a:lnTo>
                <a:lnTo>
                  <a:pt x="21" y="160020"/>
                </a:lnTo>
                <a:lnTo>
                  <a:pt x="17944" y="214629"/>
                </a:lnTo>
                <a:lnTo>
                  <a:pt x="61870" y="256539"/>
                </a:lnTo>
                <a:lnTo>
                  <a:pt x="109358" y="275589"/>
                </a:lnTo>
                <a:lnTo>
                  <a:pt x="125243" y="276860"/>
                </a:lnTo>
                <a:lnTo>
                  <a:pt x="141360" y="275589"/>
                </a:lnTo>
                <a:lnTo>
                  <a:pt x="158073" y="271779"/>
                </a:lnTo>
                <a:lnTo>
                  <a:pt x="175357" y="265429"/>
                </a:lnTo>
                <a:lnTo>
                  <a:pt x="129053" y="265429"/>
                </a:lnTo>
                <a:lnTo>
                  <a:pt x="117576" y="264160"/>
                </a:lnTo>
                <a:lnTo>
                  <a:pt x="71760" y="241300"/>
                </a:lnTo>
                <a:lnTo>
                  <a:pt x="45614" y="209550"/>
                </a:lnTo>
                <a:lnTo>
                  <a:pt x="36310" y="170179"/>
                </a:lnTo>
                <a:lnTo>
                  <a:pt x="37359" y="156210"/>
                </a:lnTo>
                <a:lnTo>
                  <a:pt x="52165" y="111760"/>
                </a:lnTo>
                <a:lnTo>
                  <a:pt x="72739" y="78739"/>
                </a:lnTo>
                <a:lnTo>
                  <a:pt x="110511" y="39370"/>
                </a:lnTo>
                <a:lnTo>
                  <a:pt x="149516" y="21589"/>
                </a:lnTo>
                <a:lnTo>
                  <a:pt x="162327" y="20320"/>
                </a:lnTo>
                <a:lnTo>
                  <a:pt x="215540" y="20320"/>
                </a:lnTo>
                <a:lnTo>
                  <a:pt x="199324" y="12700"/>
                </a:lnTo>
                <a:lnTo>
                  <a:pt x="182489" y="6350"/>
                </a:lnTo>
                <a:lnTo>
                  <a:pt x="165034" y="1270"/>
                </a:lnTo>
                <a:lnTo>
                  <a:pt x="146960" y="0"/>
                </a:lnTo>
                <a:close/>
              </a:path>
              <a:path w="842010" h="698500">
                <a:moveTo>
                  <a:pt x="537104" y="219710"/>
                </a:moveTo>
                <a:lnTo>
                  <a:pt x="483256" y="266700"/>
                </a:lnTo>
                <a:lnTo>
                  <a:pt x="488971" y="270510"/>
                </a:lnTo>
                <a:lnTo>
                  <a:pt x="574950" y="243839"/>
                </a:lnTo>
                <a:lnTo>
                  <a:pt x="537104" y="219710"/>
                </a:lnTo>
                <a:close/>
              </a:path>
              <a:path w="842010" h="698500">
                <a:moveTo>
                  <a:pt x="190013" y="250189"/>
                </a:moveTo>
                <a:lnTo>
                  <a:pt x="171916" y="257810"/>
                </a:lnTo>
                <a:lnTo>
                  <a:pt x="155723" y="261620"/>
                </a:lnTo>
                <a:lnTo>
                  <a:pt x="141436" y="264160"/>
                </a:lnTo>
                <a:lnTo>
                  <a:pt x="129053" y="265429"/>
                </a:lnTo>
                <a:lnTo>
                  <a:pt x="175357" y="265429"/>
                </a:lnTo>
                <a:lnTo>
                  <a:pt x="193188" y="256539"/>
                </a:lnTo>
                <a:lnTo>
                  <a:pt x="190013" y="250189"/>
                </a:lnTo>
                <a:close/>
              </a:path>
              <a:path w="842010" h="698500">
                <a:moveTo>
                  <a:pt x="359923" y="218439"/>
                </a:moveTo>
                <a:lnTo>
                  <a:pt x="344445" y="218439"/>
                </a:lnTo>
                <a:lnTo>
                  <a:pt x="333968" y="219710"/>
                </a:lnTo>
                <a:lnTo>
                  <a:pt x="321395" y="222250"/>
                </a:lnTo>
                <a:lnTo>
                  <a:pt x="306726" y="226060"/>
                </a:lnTo>
                <a:lnTo>
                  <a:pt x="378354" y="226060"/>
                </a:lnTo>
                <a:lnTo>
                  <a:pt x="372687" y="222250"/>
                </a:lnTo>
                <a:lnTo>
                  <a:pt x="366543" y="220979"/>
                </a:lnTo>
                <a:lnTo>
                  <a:pt x="359923" y="218439"/>
                </a:lnTo>
                <a:close/>
              </a:path>
              <a:path w="842010" h="698500">
                <a:moveTo>
                  <a:pt x="215540" y="20320"/>
                </a:moveTo>
                <a:lnTo>
                  <a:pt x="162327" y="20320"/>
                </a:lnTo>
                <a:lnTo>
                  <a:pt x="174996" y="21589"/>
                </a:lnTo>
                <a:lnTo>
                  <a:pt x="187283" y="24129"/>
                </a:lnTo>
                <a:lnTo>
                  <a:pt x="223242" y="44450"/>
                </a:lnTo>
                <a:lnTo>
                  <a:pt x="247798" y="78739"/>
                </a:lnTo>
                <a:lnTo>
                  <a:pt x="252266" y="111760"/>
                </a:lnTo>
                <a:lnTo>
                  <a:pt x="250709" y="128270"/>
                </a:lnTo>
                <a:lnTo>
                  <a:pt x="246401" y="147320"/>
                </a:lnTo>
                <a:lnTo>
                  <a:pt x="251608" y="151129"/>
                </a:lnTo>
                <a:lnTo>
                  <a:pt x="291415" y="76200"/>
                </a:lnTo>
                <a:lnTo>
                  <a:pt x="271166" y="76200"/>
                </a:lnTo>
                <a:lnTo>
                  <a:pt x="267864" y="74929"/>
                </a:lnTo>
                <a:lnTo>
                  <a:pt x="262784" y="72389"/>
                </a:lnTo>
                <a:lnTo>
                  <a:pt x="260244" y="68579"/>
                </a:lnTo>
                <a:lnTo>
                  <a:pt x="256942" y="63500"/>
                </a:lnTo>
                <a:lnTo>
                  <a:pt x="248152" y="50800"/>
                </a:lnTo>
                <a:lnTo>
                  <a:pt x="238337" y="39370"/>
                </a:lnTo>
                <a:lnTo>
                  <a:pt x="227474" y="29210"/>
                </a:lnTo>
                <a:lnTo>
                  <a:pt x="215540" y="20320"/>
                </a:lnTo>
                <a:close/>
              </a:path>
              <a:path w="842010" h="698500">
                <a:moveTo>
                  <a:pt x="288819" y="66039"/>
                </a:moveTo>
                <a:lnTo>
                  <a:pt x="284247" y="71120"/>
                </a:lnTo>
                <a:lnTo>
                  <a:pt x="279548" y="73660"/>
                </a:lnTo>
                <a:lnTo>
                  <a:pt x="274722" y="74929"/>
                </a:lnTo>
                <a:lnTo>
                  <a:pt x="271166" y="76200"/>
                </a:lnTo>
                <a:lnTo>
                  <a:pt x="291415" y="76200"/>
                </a:lnTo>
                <a:lnTo>
                  <a:pt x="294788" y="69850"/>
                </a:lnTo>
                <a:lnTo>
                  <a:pt x="288819" y="66039"/>
                </a:lnTo>
                <a:close/>
              </a:path>
            </a:pathLst>
          </a:custGeom>
          <a:solidFill>
            <a:srgbClr val="000000"/>
          </a:solidFill>
        </p:spPr>
        <p:txBody>
          <a:bodyPr wrap="square" lIns="0" tIns="0" rIns="0" bIns="0" rtlCol="0"/>
          <a:lstStyle/>
          <a:p>
            <a:endParaRPr/>
          </a:p>
        </p:txBody>
      </p:sp>
      <p:sp>
        <p:nvSpPr>
          <p:cNvPr id="20" name="object 20"/>
          <p:cNvSpPr txBox="1"/>
          <p:nvPr/>
        </p:nvSpPr>
        <p:spPr>
          <a:xfrm>
            <a:off x="3127375" y="2982213"/>
            <a:ext cx="3065145" cy="3750310"/>
          </a:xfrm>
          <a:prstGeom prst="rect">
            <a:avLst/>
          </a:prstGeom>
        </p:spPr>
        <p:txBody>
          <a:bodyPr vert="horz" wrap="square" lIns="0" tIns="12065" rIns="0" bIns="0" rtlCol="0">
            <a:spAutoFit/>
          </a:bodyPr>
          <a:lstStyle/>
          <a:p>
            <a:pPr marL="460375" marR="464184" algn="just">
              <a:lnSpc>
                <a:spcPct val="100000"/>
              </a:lnSpc>
              <a:spcBef>
                <a:spcPts val="95"/>
              </a:spcBef>
            </a:pPr>
            <a:r>
              <a:rPr sz="4000" spc="-10" dirty="0">
                <a:solidFill>
                  <a:srgbClr val="FFFFFF"/>
                </a:solidFill>
                <a:latin typeface="Times New Roman"/>
                <a:cs typeface="Times New Roman"/>
              </a:rPr>
              <a:t>Hoạt</a:t>
            </a:r>
            <a:r>
              <a:rPr sz="4000" spc="-65" dirty="0">
                <a:solidFill>
                  <a:srgbClr val="FFFFFF"/>
                </a:solidFill>
                <a:latin typeface="Times New Roman"/>
                <a:cs typeface="Times New Roman"/>
              </a:rPr>
              <a:t> </a:t>
            </a:r>
            <a:r>
              <a:rPr sz="4000" dirty="0">
                <a:solidFill>
                  <a:srgbClr val="FFFFFF"/>
                </a:solidFill>
                <a:latin typeface="Times New Roman"/>
                <a:cs typeface="Times New Roman"/>
              </a:rPr>
              <a:t>động  </a:t>
            </a:r>
            <a:r>
              <a:rPr sz="4000" spc="-5" dirty="0">
                <a:solidFill>
                  <a:srgbClr val="FFFFFF"/>
                </a:solidFill>
                <a:latin typeface="Times New Roman"/>
                <a:cs typeface="Times New Roman"/>
              </a:rPr>
              <a:t>marketing  ngân</a:t>
            </a:r>
            <a:r>
              <a:rPr sz="4000" spc="-60" dirty="0">
                <a:solidFill>
                  <a:srgbClr val="FFFFFF"/>
                </a:solidFill>
                <a:latin typeface="Times New Roman"/>
                <a:cs typeface="Times New Roman"/>
              </a:rPr>
              <a:t> </a:t>
            </a:r>
            <a:r>
              <a:rPr sz="4000" spc="-5" dirty="0">
                <a:solidFill>
                  <a:srgbClr val="FFFFFF"/>
                </a:solidFill>
                <a:latin typeface="Times New Roman"/>
                <a:cs typeface="Times New Roman"/>
              </a:rPr>
              <a:t>hàng</a:t>
            </a:r>
            <a:endParaRPr sz="4000">
              <a:latin typeface="Times New Roman"/>
              <a:cs typeface="Times New Roman"/>
            </a:endParaRPr>
          </a:p>
          <a:p>
            <a:pPr>
              <a:lnSpc>
                <a:spcPct val="100000"/>
              </a:lnSpc>
              <a:spcBef>
                <a:spcPts val="15"/>
              </a:spcBef>
            </a:pPr>
            <a:endParaRPr sz="3900">
              <a:latin typeface="Times New Roman"/>
              <a:cs typeface="Times New Roman"/>
            </a:endParaRPr>
          </a:p>
          <a:p>
            <a:pPr marL="850900" marR="5080" indent="-838200">
              <a:lnSpc>
                <a:spcPct val="135800"/>
              </a:lnSpc>
            </a:pPr>
            <a:r>
              <a:rPr sz="3200" spc="-5" dirty="0">
                <a:latin typeface="Times New Roman"/>
                <a:cs typeface="Times New Roman"/>
              </a:rPr>
              <a:t>Đối </a:t>
            </a:r>
            <a:r>
              <a:rPr sz="3200" dirty="0">
                <a:latin typeface="Times New Roman"/>
                <a:cs typeface="Times New Roman"/>
              </a:rPr>
              <a:t>thủ </a:t>
            </a:r>
            <a:r>
              <a:rPr sz="3200" spc="5" dirty="0">
                <a:latin typeface="Times New Roman"/>
                <a:cs typeface="Times New Roman"/>
              </a:rPr>
              <a:t>cạnh</a:t>
            </a:r>
            <a:r>
              <a:rPr sz="3200" spc="-100" dirty="0">
                <a:latin typeface="Times New Roman"/>
                <a:cs typeface="Times New Roman"/>
              </a:rPr>
              <a:t> </a:t>
            </a:r>
            <a:r>
              <a:rPr sz="3200" dirty="0">
                <a:latin typeface="Times New Roman"/>
                <a:cs typeface="Times New Roman"/>
              </a:rPr>
              <a:t>tranh  Văn</a:t>
            </a:r>
            <a:r>
              <a:rPr sz="3200" spc="-20" dirty="0">
                <a:latin typeface="Times New Roman"/>
                <a:cs typeface="Times New Roman"/>
              </a:rPr>
              <a:t> </a:t>
            </a:r>
            <a:r>
              <a:rPr sz="3200" dirty="0">
                <a:latin typeface="Times New Roman"/>
                <a:cs typeface="Times New Roman"/>
              </a:rPr>
              <a:t>hóa</a:t>
            </a:r>
            <a:endParaRPr sz="3200">
              <a:latin typeface="Times New Roman"/>
              <a:cs typeface="Times New Roman"/>
            </a:endParaRPr>
          </a:p>
        </p:txBody>
      </p:sp>
      <p:sp>
        <p:nvSpPr>
          <p:cNvPr id="21" name="object 21"/>
          <p:cNvSpPr/>
          <p:nvPr/>
        </p:nvSpPr>
        <p:spPr>
          <a:xfrm>
            <a:off x="7423292" y="3829939"/>
            <a:ext cx="577215" cy="829310"/>
          </a:xfrm>
          <a:custGeom>
            <a:avLst/>
            <a:gdLst/>
            <a:ahLst/>
            <a:cxnLst/>
            <a:rect l="l" t="t" r="r" b="b"/>
            <a:pathLst>
              <a:path w="577215" h="829310">
                <a:moveTo>
                  <a:pt x="233264" y="791210"/>
                </a:moveTo>
                <a:lnTo>
                  <a:pt x="214106" y="791210"/>
                </a:lnTo>
                <a:lnTo>
                  <a:pt x="205851" y="812800"/>
                </a:lnTo>
                <a:lnTo>
                  <a:pt x="203819" y="817880"/>
                </a:lnTo>
                <a:lnTo>
                  <a:pt x="202803" y="821690"/>
                </a:lnTo>
                <a:lnTo>
                  <a:pt x="202803" y="822960"/>
                </a:lnTo>
                <a:lnTo>
                  <a:pt x="203057" y="824230"/>
                </a:lnTo>
                <a:lnTo>
                  <a:pt x="203565" y="825500"/>
                </a:lnTo>
                <a:lnTo>
                  <a:pt x="204581" y="825500"/>
                </a:lnTo>
                <a:lnTo>
                  <a:pt x="206740" y="826770"/>
                </a:lnTo>
                <a:lnTo>
                  <a:pt x="209915" y="828040"/>
                </a:lnTo>
                <a:lnTo>
                  <a:pt x="212709" y="829310"/>
                </a:lnTo>
                <a:lnTo>
                  <a:pt x="217916" y="829310"/>
                </a:lnTo>
                <a:lnTo>
                  <a:pt x="219186" y="828040"/>
                </a:lnTo>
                <a:lnTo>
                  <a:pt x="220583" y="824230"/>
                </a:lnTo>
                <a:lnTo>
                  <a:pt x="222488" y="819150"/>
                </a:lnTo>
                <a:lnTo>
                  <a:pt x="233264" y="791210"/>
                </a:lnTo>
                <a:close/>
              </a:path>
              <a:path w="577215" h="829310">
                <a:moveTo>
                  <a:pt x="158788" y="652780"/>
                </a:moveTo>
                <a:lnTo>
                  <a:pt x="141081" y="652780"/>
                </a:lnTo>
                <a:lnTo>
                  <a:pt x="143494" y="654050"/>
                </a:lnTo>
                <a:lnTo>
                  <a:pt x="146161" y="656590"/>
                </a:lnTo>
                <a:lnTo>
                  <a:pt x="148955" y="659130"/>
                </a:lnTo>
                <a:lnTo>
                  <a:pt x="151876" y="662940"/>
                </a:lnTo>
                <a:lnTo>
                  <a:pt x="154543" y="668020"/>
                </a:lnTo>
                <a:lnTo>
                  <a:pt x="157210" y="674370"/>
                </a:lnTo>
                <a:lnTo>
                  <a:pt x="153088" y="680720"/>
                </a:lnTo>
                <a:lnTo>
                  <a:pt x="149479" y="687070"/>
                </a:lnTo>
                <a:lnTo>
                  <a:pt x="137714" y="727710"/>
                </a:lnTo>
                <a:lnTo>
                  <a:pt x="137654" y="730250"/>
                </a:lnTo>
                <a:lnTo>
                  <a:pt x="138533" y="741680"/>
                </a:lnTo>
                <a:lnTo>
                  <a:pt x="155638" y="775970"/>
                </a:lnTo>
                <a:lnTo>
                  <a:pt x="195961" y="792480"/>
                </a:lnTo>
                <a:lnTo>
                  <a:pt x="205277" y="792480"/>
                </a:lnTo>
                <a:lnTo>
                  <a:pt x="214106" y="791210"/>
                </a:lnTo>
                <a:lnTo>
                  <a:pt x="233264" y="791210"/>
                </a:lnTo>
                <a:lnTo>
                  <a:pt x="236204" y="783590"/>
                </a:lnTo>
                <a:lnTo>
                  <a:pt x="244871" y="775970"/>
                </a:lnTo>
                <a:lnTo>
                  <a:pt x="252396" y="767080"/>
                </a:lnTo>
                <a:lnTo>
                  <a:pt x="256385" y="760730"/>
                </a:lnTo>
                <a:lnTo>
                  <a:pt x="211216" y="760730"/>
                </a:lnTo>
                <a:lnTo>
                  <a:pt x="197909" y="758190"/>
                </a:lnTo>
                <a:lnTo>
                  <a:pt x="158355" y="739140"/>
                </a:lnTo>
                <a:lnTo>
                  <a:pt x="149796" y="718820"/>
                </a:lnTo>
                <a:lnTo>
                  <a:pt x="150119" y="712470"/>
                </a:lnTo>
                <a:lnTo>
                  <a:pt x="184469" y="683260"/>
                </a:lnTo>
                <a:lnTo>
                  <a:pt x="260584" y="683260"/>
                </a:lnTo>
                <a:lnTo>
                  <a:pt x="257736" y="678180"/>
                </a:lnTo>
                <a:lnTo>
                  <a:pt x="249555" y="668020"/>
                </a:lnTo>
                <a:lnTo>
                  <a:pt x="247893" y="666750"/>
                </a:lnTo>
                <a:lnTo>
                  <a:pt x="164195" y="666750"/>
                </a:lnTo>
                <a:lnTo>
                  <a:pt x="159934" y="655320"/>
                </a:lnTo>
                <a:lnTo>
                  <a:pt x="158788" y="652780"/>
                </a:lnTo>
                <a:close/>
              </a:path>
              <a:path w="577215" h="829310">
                <a:moveTo>
                  <a:pt x="67496" y="579120"/>
                </a:moveTo>
                <a:lnTo>
                  <a:pt x="25685" y="609600"/>
                </a:lnTo>
                <a:lnTo>
                  <a:pt x="2462" y="664210"/>
                </a:lnTo>
                <a:lnTo>
                  <a:pt x="0" y="685800"/>
                </a:lnTo>
                <a:lnTo>
                  <a:pt x="1752" y="707390"/>
                </a:lnTo>
                <a:lnTo>
                  <a:pt x="21256" y="749300"/>
                </a:lnTo>
                <a:lnTo>
                  <a:pt x="54768" y="764540"/>
                </a:lnTo>
                <a:lnTo>
                  <a:pt x="62112" y="763270"/>
                </a:lnTo>
                <a:lnTo>
                  <a:pt x="69326" y="760730"/>
                </a:lnTo>
                <a:lnTo>
                  <a:pt x="76136" y="756920"/>
                </a:lnTo>
                <a:lnTo>
                  <a:pt x="82280" y="751840"/>
                </a:lnTo>
                <a:lnTo>
                  <a:pt x="85566" y="748030"/>
                </a:lnTo>
                <a:lnTo>
                  <a:pt x="44053" y="748030"/>
                </a:lnTo>
                <a:lnTo>
                  <a:pt x="37576" y="745490"/>
                </a:lnTo>
                <a:lnTo>
                  <a:pt x="16684" y="708660"/>
                </a:lnTo>
                <a:lnTo>
                  <a:pt x="17256" y="695960"/>
                </a:lnTo>
                <a:lnTo>
                  <a:pt x="32182" y="650240"/>
                </a:lnTo>
                <a:lnTo>
                  <a:pt x="57007" y="617220"/>
                </a:lnTo>
                <a:lnTo>
                  <a:pt x="64246" y="610870"/>
                </a:lnTo>
                <a:lnTo>
                  <a:pt x="70723" y="609600"/>
                </a:lnTo>
                <a:lnTo>
                  <a:pt x="97112" y="609600"/>
                </a:lnTo>
                <a:lnTo>
                  <a:pt x="96470" y="608330"/>
                </a:lnTo>
                <a:lnTo>
                  <a:pt x="72755" y="580390"/>
                </a:lnTo>
                <a:lnTo>
                  <a:pt x="67496" y="579120"/>
                </a:lnTo>
                <a:close/>
              </a:path>
              <a:path w="577215" h="829310">
                <a:moveTo>
                  <a:pt x="260584" y="683260"/>
                </a:moveTo>
                <a:lnTo>
                  <a:pt x="196532" y="683260"/>
                </a:lnTo>
                <a:lnTo>
                  <a:pt x="209667" y="685800"/>
                </a:lnTo>
                <a:lnTo>
                  <a:pt x="223885" y="689610"/>
                </a:lnTo>
                <a:lnTo>
                  <a:pt x="256913" y="718820"/>
                </a:lnTo>
                <a:lnTo>
                  <a:pt x="258270" y="725170"/>
                </a:lnTo>
                <a:lnTo>
                  <a:pt x="258056" y="732790"/>
                </a:lnTo>
                <a:lnTo>
                  <a:pt x="223523" y="760730"/>
                </a:lnTo>
                <a:lnTo>
                  <a:pt x="256385" y="760730"/>
                </a:lnTo>
                <a:lnTo>
                  <a:pt x="258778" y="756920"/>
                </a:lnTo>
                <a:lnTo>
                  <a:pt x="264017" y="745490"/>
                </a:lnTo>
                <a:lnTo>
                  <a:pt x="268233" y="730250"/>
                </a:lnTo>
                <a:lnTo>
                  <a:pt x="269652" y="716280"/>
                </a:lnTo>
                <a:lnTo>
                  <a:pt x="268285" y="703580"/>
                </a:lnTo>
                <a:lnTo>
                  <a:pt x="264144" y="689610"/>
                </a:lnTo>
                <a:lnTo>
                  <a:pt x="260584" y="683260"/>
                </a:lnTo>
                <a:close/>
              </a:path>
              <a:path w="577215" h="829310">
                <a:moveTo>
                  <a:pt x="97112" y="609600"/>
                </a:moveTo>
                <a:lnTo>
                  <a:pt x="70723" y="609600"/>
                </a:lnTo>
                <a:lnTo>
                  <a:pt x="76692" y="612140"/>
                </a:lnTo>
                <a:lnTo>
                  <a:pt x="81264" y="613410"/>
                </a:lnTo>
                <a:lnTo>
                  <a:pt x="85709" y="617220"/>
                </a:lnTo>
                <a:lnTo>
                  <a:pt x="94472" y="627380"/>
                </a:lnTo>
                <a:lnTo>
                  <a:pt x="98663" y="633730"/>
                </a:lnTo>
                <a:lnTo>
                  <a:pt x="102727" y="641350"/>
                </a:lnTo>
                <a:lnTo>
                  <a:pt x="96585" y="654050"/>
                </a:lnTo>
                <a:lnTo>
                  <a:pt x="89789" y="668020"/>
                </a:lnTo>
                <a:lnTo>
                  <a:pt x="82349" y="685800"/>
                </a:lnTo>
                <a:lnTo>
                  <a:pt x="63627" y="727710"/>
                </a:lnTo>
                <a:lnTo>
                  <a:pt x="44053" y="748030"/>
                </a:lnTo>
                <a:lnTo>
                  <a:pt x="85566" y="748030"/>
                </a:lnTo>
                <a:lnTo>
                  <a:pt x="106783" y="707390"/>
                </a:lnTo>
                <a:lnTo>
                  <a:pt x="120856" y="673100"/>
                </a:lnTo>
                <a:lnTo>
                  <a:pt x="123261" y="668020"/>
                </a:lnTo>
                <a:lnTo>
                  <a:pt x="124952" y="664210"/>
                </a:lnTo>
                <a:lnTo>
                  <a:pt x="128127" y="657860"/>
                </a:lnTo>
                <a:lnTo>
                  <a:pt x="131048" y="655320"/>
                </a:lnTo>
                <a:lnTo>
                  <a:pt x="133842" y="654050"/>
                </a:lnTo>
                <a:lnTo>
                  <a:pt x="136509" y="652780"/>
                </a:lnTo>
                <a:lnTo>
                  <a:pt x="158788" y="652780"/>
                </a:lnTo>
                <a:lnTo>
                  <a:pt x="155924" y="646430"/>
                </a:lnTo>
                <a:lnTo>
                  <a:pt x="152175" y="638810"/>
                </a:lnTo>
                <a:lnTo>
                  <a:pt x="148701" y="633730"/>
                </a:lnTo>
                <a:lnTo>
                  <a:pt x="147786" y="632460"/>
                </a:lnTo>
                <a:lnTo>
                  <a:pt x="108061" y="632460"/>
                </a:lnTo>
                <a:lnTo>
                  <a:pt x="102895" y="621030"/>
                </a:lnTo>
                <a:lnTo>
                  <a:pt x="97112" y="609600"/>
                </a:lnTo>
                <a:close/>
              </a:path>
              <a:path w="577215" h="829310">
                <a:moveTo>
                  <a:pt x="211232" y="650240"/>
                </a:moveTo>
                <a:lnTo>
                  <a:pt x="202908" y="650240"/>
                </a:lnTo>
                <a:lnTo>
                  <a:pt x="194548" y="651510"/>
                </a:lnTo>
                <a:lnTo>
                  <a:pt x="186305" y="654050"/>
                </a:lnTo>
                <a:lnTo>
                  <a:pt x="178514" y="656590"/>
                </a:lnTo>
                <a:lnTo>
                  <a:pt x="171152" y="661670"/>
                </a:lnTo>
                <a:lnTo>
                  <a:pt x="164195" y="666750"/>
                </a:lnTo>
                <a:lnTo>
                  <a:pt x="247893" y="666750"/>
                </a:lnTo>
                <a:lnTo>
                  <a:pt x="239587" y="660400"/>
                </a:lnTo>
                <a:lnTo>
                  <a:pt x="227822" y="654050"/>
                </a:lnTo>
                <a:lnTo>
                  <a:pt x="219533" y="651510"/>
                </a:lnTo>
                <a:lnTo>
                  <a:pt x="211232" y="650240"/>
                </a:lnTo>
                <a:close/>
              </a:path>
              <a:path w="577215" h="829310">
                <a:moveTo>
                  <a:pt x="131556" y="621030"/>
                </a:moveTo>
                <a:lnTo>
                  <a:pt x="127619" y="621030"/>
                </a:lnTo>
                <a:lnTo>
                  <a:pt x="119491" y="623570"/>
                </a:lnTo>
                <a:lnTo>
                  <a:pt x="114411" y="627380"/>
                </a:lnTo>
                <a:lnTo>
                  <a:pt x="108061" y="632460"/>
                </a:lnTo>
                <a:lnTo>
                  <a:pt x="147786" y="632460"/>
                </a:lnTo>
                <a:lnTo>
                  <a:pt x="144129" y="627380"/>
                </a:lnTo>
                <a:lnTo>
                  <a:pt x="139811" y="623570"/>
                </a:lnTo>
                <a:lnTo>
                  <a:pt x="131556" y="621030"/>
                </a:lnTo>
                <a:close/>
              </a:path>
              <a:path w="577215" h="829310">
                <a:moveTo>
                  <a:pt x="250751" y="566420"/>
                </a:moveTo>
                <a:lnTo>
                  <a:pt x="154543" y="566420"/>
                </a:lnTo>
                <a:lnTo>
                  <a:pt x="162163" y="568960"/>
                </a:lnTo>
                <a:lnTo>
                  <a:pt x="245602" y="599440"/>
                </a:lnTo>
                <a:lnTo>
                  <a:pt x="256484" y="603250"/>
                </a:lnTo>
                <a:lnTo>
                  <a:pt x="266080" y="607060"/>
                </a:lnTo>
                <a:lnTo>
                  <a:pt x="274391" y="608330"/>
                </a:lnTo>
                <a:lnTo>
                  <a:pt x="290030" y="608330"/>
                </a:lnTo>
                <a:lnTo>
                  <a:pt x="297751" y="607060"/>
                </a:lnTo>
                <a:lnTo>
                  <a:pt x="326374" y="580390"/>
                </a:lnTo>
                <a:lnTo>
                  <a:pt x="327358" y="575310"/>
                </a:lnTo>
                <a:lnTo>
                  <a:pt x="283259" y="575310"/>
                </a:lnTo>
                <a:lnTo>
                  <a:pt x="274891" y="574040"/>
                </a:lnTo>
                <a:lnTo>
                  <a:pt x="265213" y="571500"/>
                </a:lnTo>
                <a:lnTo>
                  <a:pt x="254238" y="567690"/>
                </a:lnTo>
                <a:lnTo>
                  <a:pt x="250751" y="566420"/>
                </a:lnTo>
                <a:close/>
              </a:path>
              <a:path w="577215" h="829310">
                <a:moveTo>
                  <a:pt x="156448" y="500380"/>
                </a:moveTo>
                <a:lnTo>
                  <a:pt x="124698" y="584200"/>
                </a:lnTo>
                <a:lnTo>
                  <a:pt x="131302" y="586740"/>
                </a:lnTo>
                <a:lnTo>
                  <a:pt x="134477" y="577850"/>
                </a:lnTo>
                <a:lnTo>
                  <a:pt x="137398" y="572770"/>
                </a:lnTo>
                <a:lnTo>
                  <a:pt x="143240" y="568960"/>
                </a:lnTo>
                <a:lnTo>
                  <a:pt x="146415" y="566420"/>
                </a:lnTo>
                <a:lnTo>
                  <a:pt x="250751" y="566420"/>
                </a:lnTo>
                <a:lnTo>
                  <a:pt x="184515" y="542290"/>
                </a:lnTo>
                <a:lnTo>
                  <a:pt x="157972" y="519430"/>
                </a:lnTo>
                <a:lnTo>
                  <a:pt x="158861" y="514350"/>
                </a:lnTo>
                <a:lnTo>
                  <a:pt x="161782" y="505460"/>
                </a:lnTo>
                <a:lnTo>
                  <a:pt x="163179" y="501650"/>
                </a:lnTo>
                <a:lnTo>
                  <a:pt x="156448" y="500380"/>
                </a:lnTo>
                <a:close/>
              </a:path>
              <a:path w="577215" h="829310">
                <a:moveTo>
                  <a:pt x="285861" y="464820"/>
                </a:moveTo>
                <a:lnTo>
                  <a:pt x="192262" y="464820"/>
                </a:lnTo>
                <a:lnTo>
                  <a:pt x="199628" y="467360"/>
                </a:lnTo>
                <a:lnTo>
                  <a:pt x="300847" y="505460"/>
                </a:lnTo>
                <a:lnTo>
                  <a:pt x="307324" y="520700"/>
                </a:lnTo>
                <a:lnTo>
                  <a:pt x="310753" y="534670"/>
                </a:lnTo>
                <a:lnTo>
                  <a:pt x="311134" y="547370"/>
                </a:lnTo>
                <a:lnTo>
                  <a:pt x="308467" y="558800"/>
                </a:lnTo>
                <a:lnTo>
                  <a:pt x="304784" y="567690"/>
                </a:lnTo>
                <a:lnTo>
                  <a:pt x="298815" y="572770"/>
                </a:lnTo>
                <a:lnTo>
                  <a:pt x="290306" y="575310"/>
                </a:lnTo>
                <a:lnTo>
                  <a:pt x="327358" y="575310"/>
                </a:lnTo>
                <a:lnTo>
                  <a:pt x="329326" y="565150"/>
                </a:lnTo>
                <a:lnTo>
                  <a:pt x="327898" y="548640"/>
                </a:lnTo>
                <a:lnTo>
                  <a:pt x="322087" y="529590"/>
                </a:lnTo>
                <a:lnTo>
                  <a:pt x="311896" y="509270"/>
                </a:lnTo>
                <a:lnTo>
                  <a:pt x="350763" y="509270"/>
                </a:lnTo>
                <a:lnTo>
                  <a:pt x="350004" y="477520"/>
                </a:lnTo>
                <a:lnTo>
                  <a:pt x="323834" y="477520"/>
                </a:lnTo>
                <a:lnTo>
                  <a:pt x="318740" y="476250"/>
                </a:lnTo>
                <a:lnTo>
                  <a:pt x="310705" y="473710"/>
                </a:lnTo>
                <a:lnTo>
                  <a:pt x="299741" y="469900"/>
                </a:lnTo>
                <a:lnTo>
                  <a:pt x="285861" y="464820"/>
                </a:lnTo>
                <a:close/>
              </a:path>
              <a:path w="577215" h="829310">
                <a:moveTo>
                  <a:pt x="350763" y="509270"/>
                </a:moveTo>
                <a:lnTo>
                  <a:pt x="311896" y="509270"/>
                </a:lnTo>
                <a:lnTo>
                  <a:pt x="347964" y="523240"/>
                </a:lnTo>
                <a:lnTo>
                  <a:pt x="350885" y="514350"/>
                </a:lnTo>
                <a:lnTo>
                  <a:pt x="350763" y="509270"/>
                </a:lnTo>
                <a:close/>
              </a:path>
              <a:path w="577215" h="829310">
                <a:moveTo>
                  <a:pt x="193913" y="400050"/>
                </a:moveTo>
                <a:lnTo>
                  <a:pt x="162163" y="485140"/>
                </a:lnTo>
                <a:lnTo>
                  <a:pt x="168894" y="486410"/>
                </a:lnTo>
                <a:lnTo>
                  <a:pt x="172323" y="477520"/>
                </a:lnTo>
                <a:lnTo>
                  <a:pt x="175498" y="472440"/>
                </a:lnTo>
                <a:lnTo>
                  <a:pt x="178419" y="469900"/>
                </a:lnTo>
                <a:lnTo>
                  <a:pt x="181213" y="467360"/>
                </a:lnTo>
                <a:lnTo>
                  <a:pt x="184769" y="466090"/>
                </a:lnTo>
                <a:lnTo>
                  <a:pt x="188960" y="464820"/>
                </a:lnTo>
                <a:lnTo>
                  <a:pt x="285861" y="464820"/>
                </a:lnTo>
                <a:lnTo>
                  <a:pt x="222742" y="440690"/>
                </a:lnTo>
                <a:lnTo>
                  <a:pt x="214266" y="436880"/>
                </a:lnTo>
                <a:lnTo>
                  <a:pt x="207518" y="433070"/>
                </a:lnTo>
                <a:lnTo>
                  <a:pt x="202507" y="430530"/>
                </a:lnTo>
                <a:lnTo>
                  <a:pt x="199247" y="426720"/>
                </a:lnTo>
                <a:lnTo>
                  <a:pt x="195945" y="421640"/>
                </a:lnTo>
                <a:lnTo>
                  <a:pt x="195945" y="415290"/>
                </a:lnTo>
                <a:lnTo>
                  <a:pt x="200644" y="402590"/>
                </a:lnTo>
                <a:lnTo>
                  <a:pt x="193913" y="400050"/>
                </a:lnTo>
                <a:close/>
              </a:path>
              <a:path w="577215" h="829310">
                <a:moveTo>
                  <a:pt x="349488" y="455930"/>
                </a:moveTo>
                <a:lnTo>
                  <a:pt x="341741" y="455930"/>
                </a:lnTo>
                <a:lnTo>
                  <a:pt x="341741" y="461010"/>
                </a:lnTo>
                <a:lnTo>
                  <a:pt x="341106" y="466090"/>
                </a:lnTo>
                <a:lnTo>
                  <a:pt x="339836" y="469900"/>
                </a:lnTo>
                <a:lnTo>
                  <a:pt x="338566" y="472440"/>
                </a:lnTo>
                <a:lnTo>
                  <a:pt x="336788" y="474980"/>
                </a:lnTo>
                <a:lnTo>
                  <a:pt x="332216" y="477520"/>
                </a:lnTo>
                <a:lnTo>
                  <a:pt x="350004" y="477520"/>
                </a:lnTo>
                <a:lnTo>
                  <a:pt x="349488" y="455930"/>
                </a:lnTo>
                <a:close/>
              </a:path>
              <a:path w="577215" h="829310">
                <a:moveTo>
                  <a:pt x="446897" y="322580"/>
                </a:moveTo>
                <a:lnTo>
                  <a:pt x="444865" y="328930"/>
                </a:lnTo>
                <a:lnTo>
                  <a:pt x="468360" y="386080"/>
                </a:lnTo>
                <a:lnTo>
                  <a:pt x="409559" y="421640"/>
                </a:lnTo>
                <a:lnTo>
                  <a:pt x="407400" y="427990"/>
                </a:lnTo>
                <a:lnTo>
                  <a:pt x="482330" y="415290"/>
                </a:lnTo>
                <a:lnTo>
                  <a:pt x="495157" y="381000"/>
                </a:lnTo>
                <a:lnTo>
                  <a:pt x="446897" y="322580"/>
                </a:lnTo>
                <a:close/>
              </a:path>
              <a:path w="577215" h="829310">
                <a:moveTo>
                  <a:pt x="314182" y="241300"/>
                </a:moveTo>
                <a:lnTo>
                  <a:pt x="263340" y="252730"/>
                </a:lnTo>
                <a:lnTo>
                  <a:pt x="227568" y="295910"/>
                </a:lnTo>
                <a:lnTo>
                  <a:pt x="221870" y="331470"/>
                </a:lnTo>
                <a:lnTo>
                  <a:pt x="223377" y="342900"/>
                </a:lnTo>
                <a:lnTo>
                  <a:pt x="247253" y="386080"/>
                </a:lnTo>
                <a:lnTo>
                  <a:pt x="278203" y="410210"/>
                </a:lnTo>
                <a:lnTo>
                  <a:pt x="321992" y="421640"/>
                </a:lnTo>
                <a:lnTo>
                  <a:pt x="338280" y="420370"/>
                </a:lnTo>
                <a:lnTo>
                  <a:pt x="354568" y="416560"/>
                </a:lnTo>
                <a:lnTo>
                  <a:pt x="372161" y="408940"/>
                </a:lnTo>
                <a:lnTo>
                  <a:pt x="386826" y="397510"/>
                </a:lnTo>
                <a:lnTo>
                  <a:pt x="397473" y="384810"/>
                </a:lnTo>
                <a:lnTo>
                  <a:pt x="330517" y="384810"/>
                </a:lnTo>
                <a:lnTo>
                  <a:pt x="310076" y="382270"/>
                </a:lnTo>
                <a:lnTo>
                  <a:pt x="271647" y="368300"/>
                </a:lnTo>
                <a:lnTo>
                  <a:pt x="241411" y="344170"/>
                </a:lnTo>
                <a:lnTo>
                  <a:pt x="235283" y="326390"/>
                </a:lnTo>
                <a:lnTo>
                  <a:pt x="235446" y="317500"/>
                </a:lnTo>
                <a:lnTo>
                  <a:pt x="264624" y="283210"/>
                </a:lnTo>
                <a:lnTo>
                  <a:pt x="295957" y="278130"/>
                </a:lnTo>
                <a:lnTo>
                  <a:pt x="388731" y="278130"/>
                </a:lnTo>
                <a:lnTo>
                  <a:pt x="379089" y="267970"/>
                </a:lnTo>
                <a:lnTo>
                  <a:pt x="368839" y="260350"/>
                </a:lnTo>
                <a:lnTo>
                  <a:pt x="357995" y="254000"/>
                </a:lnTo>
                <a:lnTo>
                  <a:pt x="346567" y="248920"/>
                </a:lnTo>
                <a:lnTo>
                  <a:pt x="330422" y="243840"/>
                </a:lnTo>
                <a:lnTo>
                  <a:pt x="314182" y="241300"/>
                </a:lnTo>
                <a:close/>
              </a:path>
              <a:path w="577215" h="829310">
                <a:moveTo>
                  <a:pt x="388731" y="278130"/>
                </a:moveTo>
                <a:lnTo>
                  <a:pt x="295957" y="278130"/>
                </a:lnTo>
                <a:lnTo>
                  <a:pt x="313102" y="279400"/>
                </a:lnTo>
                <a:lnTo>
                  <a:pt x="330819" y="283210"/>
                </a:lnTo>
                <a:lnTo>
                  <a:pt x="359965" y="293370"/>
                </a:lnTo>
                <a:lnTo>
                  <a:pt x="369490" y="298450"/>
                </a:lnTo>
                <a:lnTo>
                  <a:pt x="377682" y="303530"/>
                </a:lnTo>
                <a:lnTo>
                  <a:pt x="384540" y="309880"/>
                </a:lnTo>
                <a:lnTo>
                  <a:pt x="390088" y="314960"/>
                </a:lnTo>
                <a:lnTo>
                  <a:pt x="394350" y="321310"/>
                </a:lnTo>
                <a:lnTo>
                  <a:pt x="397327" y="327660"/>
                </a:lnTo>
                <a:lnTo>
                  <a:pt x="399018" y="332740"/>
                </a:lnTo>
                <a:lnTo>
                  <a:pt x="400415" y="341630"/>
                </a:lnTo>
                <a:lnTo>
                  <a:pt x="399907" y="349250"/>
                </a:lnTo>
                <a:lnTo>
                  <a:pt x="366887" y="382270"/>
                </a:lnTo>
                <a:lnTo>
                  <a:pt x="349458" y="384810"/>
                </a:lnTo>
                <a:lnTo>
                  <a:pt x="397473" y="384810"/>
                </a:lnTo>
                <a:lnTo>
                  <a:pt x="412321" y="344170"/>
                </a:lnTo>
                <a:lnTo>
                  <a:pt x="412630" y="332740"/>
                </a:lnTo>
                <a:lnTo>
                  <a:pt x="411464" y="321310"/>
                </a:lnTo>
                <a:lnTo>
                  <a:pt x="408555" y="309880"/>
                </a:lnTo>
                <a:lnTo>
                  <a:pt x="403812" y="298450"/>
                </a:lnTo>
                <a:lnTo>
                  <a:pt x="397212" y="288290"/>
                </a:lnTo>
                <a:lnTo>
                  <a:pt x="388731" y="278130"/>
                </a:lnTo>
                <a:close/>
              </a:path>
              <a:path w="577215" h="829310">
                <a:moveTo>
                  <a:pt x="531460" y="40640"/>
                </a:moveTo>
                <a:lnTo>
                  <a:pt x="400923" y="40640"/>
                </a:lnTo>
                <a:lnTo>
                  <a:pt x="431371" y="43180"/>
                </a:lnTo>
                <a:lnTo>
                  <a:pt x="447536" y="46990"/>
                </a:lnTo>
                <a:lnTo>
                  <a:pt x="483921" y="60960"/>
                </a:lnTo>
                <a:lnTo>
                  <a:pt x="529320" y="90170"/>
                </a:lnTo>
                <a:lnTo>
                  <a:pt x="554180" y="125730"/>
                </a:lnTo>
                <a:lnTo>
                  <a:pt x="559486" y="149860"/>
                </a:lnTo>
                <a:lnTo>
                  <a:pt x="559292" y="162560"/>
                </a:lnTo>
                <a:lnTo>
                  <a:pt x="546971" y="201930"/>
                </a:lnTo>
                <a:lnTo>
                  <a:pt x="517128" y="232410"/>
                </a:lnTo>
                <a:lnTo>
                  <a:pt x="469675" y="245110"/>
                </a:lnTo>
                <a:lnTo>
                  <a:pt x="449437" y="245110"/>
                </a:lnTo>
                <a:lnTo>
                  <a:pt x="447151" y="250190"/>
                </a:lnTo>
                <a:lnTo>
                  <a:pt x="535035" y="276860"/>
                </a:lnTo>
                <a:lnTo>
                  <a:pt x="537575" y="270510"/>
                </a:lnTo>
                <a:lnTo>
                  <a:pt x="532114" y="266700"/>
                </a:lnTo>
                <a:lnTo>
                  <a:pt x="528304" y="262890"/>
                </a:lnTo>
                <a:lnTo>
                  <a:pt x="526145" y="257810"/>
                </a:lnTo>
                <a:lnTo>
                  <a:pt x="524748" y="255270"/>
                </a:lnTo>
                <a:lnTo>
                  <a:pt x="524621" y="251460"/>
                </a:lnTo>
                <a:lnTo>
                  <a:pt x="526780" y="246380"/>
                </a:lnTo>
                <a:lnTo>
                  <a:pt x="529574" y="242570"/>
                </a:lnTo>
                <a:lnTo>
                  <a:pt x="534273" y="238760"/>
                </a:lnTo>
                <a:lnTo>
                  <a:pt x="545157" y="227330"/>
                </a:lnTo>
                <a:lnTo>
                  <a:pt x="567928" y="189230"/>
                </a:lnTo>
                <a:lnTo>
                  <a:pt x="576893" y="135890"/>
                </a:lnTo>
                <a:lnTo>
                  <a:pt x="575040" y="118110"/>
                </a:lnTo>
                <a:lnTo>
                  <a:pt x="570728" y="100330"/>
                </a:lnTo>
                <a:lnTo>
                  <a:pt x="564070" y="83820"/>
                </a:lnTo>
                <a:lnTo>
                  <a:pt x="555055" y="68580"/>
                </a:lnTo>
                <a:lnTo>
                  <a:pt x="543671" y="53340"/>
                </a:lnTo>
                <a:lnTo>
                  <a:pt x="531460" y="40640"/>
                </a:lnTo>
                <a:close/>
              </a:path>
              <a:path w="577215" h="829310">
                <a:moveTo>
                  <a:pt x="434482" y="0"/>
                </a:moveTo>
                <a:lnTo>
                  <a:pt x="389620" y="5080"/>
                </a:lnTo>
                <a:lnTo>
                  <a:pt x="339121" y="33020"/>
                </a:lnTo>
                <a:lnTo>
                  <a:pt x="306435" y="85090"/>
                </a:lnTo>
                <a:lnTo>
                  <a:pt x="297612" y="134620"/>
                </a:lnTo>
                <a:lnTo>
                  <a:pt x="299450" y="151130"/>
                </a:lnTo>
                <a:lnTo>
                  <a:pt x="303762" y="166370"/>
                </a:lnTo>
                <a:lnTo>
                  <a:pt x="310610" y="181610"/>
                </a:lnTo>
                <a:lnTo>
                  <a:pt x="320006" y="198120"/>
                </a:lnTo>
                <a:lnTo>
                  <a:pt x="331962" y="213360"/>
                </a:lnTo>
                <a:lnTo>
                  <a:pt x="337931" y="209550"/>
                </a:lnTo>
                <a:lnTo>
                  <a:pt x="327735" y="193040"/>
                </a:lnTo>
                <a:lnTo>
                  <a:pt x="319992" y="177800"/>
                </a:lnTo>
                <a:lnTo>
                  <a:pt x="314678" y="163830"/>
                </a:lnTo>
                <a:lnTo>
                  <a:pt x="311769" y="152400"/>
                </a:lnTo>
                <a:lnTo>
                  <a:pt x="310842" y="140970"/>
                </a:lnTo>
                <a:lnTo>
                  <a:pt x="311499" y="129540"/>
                </a:lnTo>
                <a:lnTo>
                  <a:pt x="323635" y="91440"/>
                </a:lnTo>
                <a:lnTo>
                  <a:pt x="349996" y="59690"/>
                </a:lnTo>
                <a:lnTo>
                  <a:pt x="386732" y="43180"/>
                </a:lnTo>
                <a:lnTo>
                  <a:pt x="400923" y="40640"/>
                </a:lnTo>
                <a:lnTo>
                  <a:pt x="531460" y="40640"/>
                </a:lnTo>
                <a:lnTo>
                  <a:pt x="530238" y="39370"/>
                </a:lnTo>
                <a:lnTo>
                  <a:pt x="515270" y="27940"/>
                </a:lnTo>
                <a:lnTo>
                  <a:pt x="498754" y="17780"/>
                </a:lnTo>
                <a:lnTo>
                  <a:pt x="480679" y="10160"/>
                </a:lnTo>
                <a:lnTo>
                  <a:pt x="457414" y="3810"/>
                </a:lnTo>
                <a:lnTo>
                  <a:pt x="434482" y="0"/>
                </a:lnTo>
                <a:close/>
              </a:path>
            </a:pathLst>
          </a:custGeom>
          <a:solidFill>
            <a:srgbClr val="000000"/>
          </a:solidFill>
        </p:spPr>
        <p:txBody>
          <a:bodyPr wrap="square" lIns="0" tIns="0" rIns="0" bIns="0" rtlCol="0"/>
          <a:lstStyle/>
          <a:p>
            <a:endParaRPr/>
          </a:p>
        </p:txBody>
      </p:sp>
      <p:sp>
        <p:nvSpPr>
          <p:cNvPr id="22" name="object 22"/>
          <p:cNvSpPr/>
          <p:nvPr/>
        </p:nvSpPr>
        <p:spPr>
          <a:xfrm>
            <a:off x="7125207" y="4705288"/>
            <a:ext cx="469900" cy="786130"/>
          </a:xfrm>
          <a:custGeom>
            <a:avLst/>
            <a:gdLst/>
            <a:ahLst/>
            <a:cxnLst/>
            <a:rect l="l" t="t" r="r" b="b"/>
            <a:pathLst>
              <a:path w="469900" h="786129">
                <a:moveTo>
                  <a:pt x="225975" y="548640"/>
                </a:moveTo>
                <a:lnTo>
                  <a:pt x="129159" y="548640"/>
                </a:lnTo>
                <a:lnTo>
                  <a:pt x="136906" y="549910"/>
                </a:lnTo>
                <a:lnTo>
                  <a:pt x="207899" y="576580"/>
                </a:lnTo>
                <a:lnTo>
                  <a:pt x="222547" y="581660"/>
                </a:lnTo>
                <a:lnTo>
                  <a:pt x="234886" y="585470"/>
                </a:lnTo>
                <a:lnTo>
                  <a:pt x="244939" y="588010"/>
                </a:lnTo>
                <a:lnTo>
                  <a:pt x="252730" y="589280"/>
                </a:lnTo>
                <a:lnTo>
                  <a:pt x="269970" y="589280"/>
                </a:lnTo>
                <a:lnTo>
                  <a:pt x="300990" y="561340"/>
                </a:lnTo>
                <a:lnTo>
                  <a:pt x="302402" y="557530"/>
                </a:lnTo>
                <a:lnTo>
                  <a:pt x="257175" y="557530"/>
                </a:lnTo>
                <a:lnTo>
                  <a:pt x="251176" y="556260"/>
                </a:lnTo>
                <a:lnTo>
                  <a:pt x="242903" y="553720"/>
                </a:lnTo>
                <a:lnTo>
                  <a:pt x="232368" y="551180"/>
                </a:lnTo>
                <a:lnTo>
                  <a:pt x="225975" y="548640"/>
                </a:lnTo>
                <a:close/>
              </a:path>
              <a:path w="469900" h="786129">
                <a:moveTo>
                  <a:pt x="131191" y="481330"/>
                </a:moveTo>
                <a:lnTo>
                  <a:pt x="99568" y="565150"/>
                </a:lnTo>
                <a:lnTo>
                  <a:pt x="106299" y="567690"/>
                </a:lnTo>
                <a:lnTo>
                  <a:pt x="109347" y="560070"/>
                </a:lnTo>
                <a:lnTo>
                  <a:pt x="112268" y="553720"/>
                </a:lnTo>
                <a:lnTo>
                  <a:pt x="115062" y="552450"/>
                </a:lnTo>
                <a:lnTo>
                  <a:pt x="117983" y="549910"/>
                </a:lnTo>
                <a:lnTo>
                  <a:pt x="121158" y="548640"/>
                </a:lnTo>
                <a:lnTo>
                  <a:pt x="225975" y="548640"/>
                </a:lnTo>
                <a:lnTo>
                  <a:pt x="219583" y="546100"/>
                </a:lnTo>
                <a:lnTo>
                  <a:pt x="159258" y="523240"/>
                </a:lnTo>
                <a:lnTo>
                  <a:pt x="149606" y="519430"/>
                </a:lnTo>
                <a:lnTo>
                  <a:pt x="143891" y="516890"/>
                </a:lnTo>
                <a:lnTo>
                  <a:pt x="141986" y="515619"/>
                </a:lnTo>
                <a:lnTo>
                  <a:pt x="137795" y="513080"/>
                </a:lnTo>
                <a:lnTo>
                  <a:pt x="135000" y="509269"/>
                </a:lnTo>
                <a:lnTo>
                  <a:pt x="133858" y="505460"/>
                </a:lnTo>
                <a:lnTo>
                  <a:pt x="132588" y="501650"/>
                </a:lnTo>
                <a:lnTo>
                  <a:pt x="133476" y="495300"/>
                </a:lnTo>
                <a:lnTo>
                  <a:pt x="136398" y="487680"/>
                </a:lnTo>
                <a:lnTo>
                  <a:pt x="137922" y="483869"/>
                </a:lnTo>
                <a:lnTo>
                  <a:pt x="131191" y="481330"/>
                </a:lnTo>
                <a:close/>
              </a:path>
              <a:path w="469900" h="786129">
                <a:moveTo>
                  <a:pt x="262401" y="447040"/>
                </a:moveTo>
                <a:lnTo>
                  <a:pt x="166497" y="447040"/>
                </a:lnTo>
                <a:lnTo>
                  <a:pt x="173990" y="449580"/>
                </a:lnTo>
                <a:lnTo>
                  <a:pt x="185674" y="453390"/>
                </a:lnTo>
                <a:lnTo>
                  <a:pt x="275590" y="487680"/>
                </a:lnTo>
                <a:lnTo>
                  <a:pt x="286893" y="527050"/>
                </a:lnTo>
                <a:lnTo>
                  <a:pt x="286258" y="533400"/>
                </a:lnTo>
                <a:lnTo>
                  <a:pt x="283972" y="538480"/>
                </a:lnTo>
                <a:lnTo>
                  <a:pt x="281686" y="544830"/>
                </a:lnTo>
                <a:lnTo>
                  <a:pt x="278257" y="549910"/>
                </a:lnTo>
                <a:lnTo>
                  <a:pt x="273812" y="552450"/>
                </a:lnTo>
                <a:lnTo>
                  <a:pt x="269240" y="556260"/>
                </a:lnTo>
                <a:lnTo>
                  <a:pt x="263778" y="557530"/>
                </a:lnTo>
                <a:lnTo>
                  <a:pt x="302402" y="557530"/>
                </a:lnTo>
                <a:lnTo>
                  <a:pt x="302873" y="556260"/>
                </a:lnTo>
                <a:lnTo>
                  <a:pt x="303958" y="548640"/>
                </a:lnTo>
                <a:lnTo>
                  <a:pt x="304258" y="542290"/>
                </a:lnTo>
                <a:lnTo>
                  <a:pt x="303784" y="534670"/>
                </a:lnTo>
                <a:lnTo>
                  <a:pt x="302021" y="527050"/>
                </a:lnTo>
                <a:lnTo>
                  <a:pt x="298640" y="516890"/>
                </a:lnTo>
                <a:lnTo>
                  <a:pt x="293639" y="505460"/>
                </a:lnTo>
                <a:lnTo>
                  <a:pt x="287020" y="491490"/>
                </a:lnTo>
                <a:lnTo>
                  <a:pt x="382859" y="491490"/>
                </a:lnTo>
                <a:lnTo>
                  <a:pt x="375110" y="488950"/>
                </a:lnTo>
                <a:lnTo>
                  <a:pt x="364622" y="485140"/>
                </a:lnTo>
                <a:lnTo>
                  <a:pt x="351409" y="480060"/>
                </a:lnTo>
                <a:lnTo>
                  <a:pt x="262401" y="447040"/>
                </a:lnTo>
                <a:close/>
              </a:path>
              <a:path w="469900" h="786129">
                <a:moveTo>
                  <a:pt x="382859" y="491490"/>
                </a:moveTo>
                <a:lnTo>
                  <a:pt x="287020" y="491490"/>
                </a:lnTo>
                <a:lnTo>
                  <a:pt x="411480" y="538480"/>
                </a:lnTo>
                <a:lnTo>
                  <a:pt x="414782" y="529590"/>
                </a:lnTo>
                <a:lnTo>
                  <a:pt x="413777" y="494030"/>
                </a:lnTo>
                <a:lnTo>
                  <a:pt x="392684" y="494030"/>
                </a:lnTo>
                <a:lnTo>
                  <a:pt x="382859" y="491490"/>
                </a:lnTo>
                <a:close/>
              </a:path>
              <a:path w="469900" h="786129">
                <a:moveTo>
                  <a:pt x="413131" y="471169"/>
                </a:moveTo>
                <a:lnTo>
                  <a:pt x="405638" y="471169"/>
                </a:lnTo>
                <a:lnTo>
                  <a:pt x="405511" y="477519"/>
                </a:lnTo>
                <a:lnTo>
                  <a:pt x="404875" y="482600"/>
                </a:lnTo>
                <a:lnTo>
                  <a:pt x="403860" y="485140"/>
                </a:lnTo>
                <a:lnTo>
                  <a:pt x="402590" y="488950"/>
                </a:lnTo>
                <a:lnTo>
                  <a:pt x="400939" y="490219"/>
                </a:lnTo>
                <a:lnTo>
                  <a:pt x="398525" y="491490"/>
                </a:lnTo>
                <a:lnTo>
                  <a:pt x="396240" y="492760"/>
                </a:lnTo>
                <a:lnTo>
                  <a:pt x="392684" y="494030"/>
                </a:lnTo>
                <a:lnTo>
                  <a:pt x="413777" y="494030"/>
                </a:lnTo>
                <a:lnTo>
                  <a:pt x="413131" y="471169"/>
                </a:lnTo>
                <a:close/>
              </a:path>
              <a:path w="469900" h="786129">
                <a:moveTo>
                  <a:pt x="168656" y="382269"/>
                </a:moveTo>
                <a:lnTo>
                  <a:pt x="136778" y="466090"/>
                </a:lnTo>
                <a:lnTo>
                  <a:pt x="143510" y="468630"/>
                </a:lnTo>
                <a:lnTo>
                  <a:pt x="146812" y="459740"/>
                </a:lnTo>
                <a:lnTo>
                  <a:pt x="149987" y="454660"/>
                </a:lnTo>
                <a:lnTo>
                  <a:pt x="156591" y="448310"/>
                </a:lnTo>
                <a:lnTo>
                  <a:pt x="159893" y="447040"/>
                </a:lnTo>
                <a:lnTo>
                  <a:pt x="262401" y="447040"/>
                </a:lnTo>
                <a:lnTo>
                  <a:pt x="197358" y="422910"/>
                </a:lnTo>
                <a:lnTo>
                  <a:pt x="171450" y="398780"/>
                </a:lnTo>
                <a:lnTo>
                  <a:pt x="172466" y="392430"/>
                </a:lnTo>
                <a:lnTo>
                  <a:pt x="175387" y="384810"/>
                </a:lnTo>
                <a:lnTo>
                  <a:pt x="168656" y="382269"/>
                </a:lnTo>
                <a:close/>
              </a:path>
              <a:path w="469900" h="786129">
                <a:moveTo>
                  <a:pt x="352280" y="389890"/>
                </a:moveTo>
                <a:lnTo>
                  <a:pt x="333121" y="389890"/>
                </a:lnTo>
                <a:lnTo>
                  <a:pt x="322707" y="417830"/>
                </a:lnTo>
                <a:lnTo>
                  <a:pt x="321691" y="420369"/>
                </a:lnTo>
                <a:lnTo>
                  <a:pt x="321691" y="422910"/>
                </a:lnTo>
                <a:lnTo>
                  <a:pt x="321945" y="424180"/>
                </a:lnTo>
                <a:lnTo>
                  <a:pt x="322452" y="424180"/>
                </a:lnTo>
                <a:lnTo>
                  <a:pt x="323469" y="425450"/>
                </a:lnTo>
                <a:lnTo>
                  <a:pt x="325627" y="426719"/>
                </a:lnTo>
                <a:lnTo>
                  <a:pt x="328802" y="427990"/>
                </a:lnTo>
                <a:lnTo>
                  <a:pt x="331724" y="429260"/>
                </a:lnTo>
                <a:lnTo>
                  <a:pt x="336042" y="429260"/>
                </a:lnTo>
                <a:lnTo>
                  <a:pt x="336803" y="427990"/>
                </a:lnTo>
                <a:lnTo>
                  <a:pt x="337439" y="427990"/>
                </a:lnTo>
                <a:lnTo>
                  <a:pt x="338074" y="426719"/>
                </a:lnTo>
                <a:lnTo>
                  <a:pt x="339471" y="424180"/>
                </a:lnTo>
                <a:lnTo>
                  <a:pt x="341502" y="419100"/>
                </a:lnTo>
                <a:lnTo>
                  <a:pt x="352280" y="389890"/>
                </a:lnTo>
                <a:close/>
              </a:path>
              <a:path w="469900" h="786129">
                <a:moveTo>
                  <a:pt x="277318" y="251460"/>
                </a:moveTo>
                <a:lnTo>
                  <a:pt x="257810" y="251460"/>
                </a:lnTo>
                <a:lnTo>
                  <a:pt x="259969" y="252730"/>
                </a:lnTo>
                <a:lnTo>
                  <a:pt x="265049" y="255269"/>
                </a:lnTo>
                <a:lnTo>
                  <a:pt x="267970" y="259080"/>
                </a:lnTo>
                <a:lnTo>
                  <a:pt x="270764" y="261619"/>
                </a:lnTo>
                <a:lnTo>
                  <a:pt x="273431" y="266700"/>
                </a:lnTo>
                <a:lnTo>
                  <a:pt x="276098" y="274319"/>
                </a:lnTo>
                <a:lnTo>
                  <a:pt x="271976" y="280669"/>
                </a:lnTo>
                <a:lnTo>
                  <a:pt x="268366" y="287019"/>
                </a:lnTo>
                <a:lnTo>
                  <a:pt x="256602" y="326390"/>
                </a:lnTo>
                <a:lnTo>
                  <a:pt x="256533" y="328930"/>
                </a:lnTo>
                <a:lnTo>
                  <a:pt x="257421" y="341630"/>
                </a:lnTo>
                <a:lnTo>
                  <a:pt x="283864" y="382269"/>
                </a:lnTo>
                <a:lnTo>
                  <a:pt x="314912" y="392430"/>
                </a:lnTo>
                <a:lnTo>
                  <a:pt x="324236" y="392430"/>
                </a:lnTo>
                <a:lnTo>
                  <a:pt x="333121" y="389890"/>
                </a:lnTo>
                <a:lnTo>
                  <a:pt x="352280" y="389890"/>
                </a:lnTo>
                <a:lnTo>
                  <a:pt x="355092" y="382269"/>
                </a:lnTo>
                <a:lnTo>
                  <a:pt x="363759" y="375919"/>
                </a:lnTo>
                <a:lnTo>
                  <a:pt x="371284" y="367030"/>
                </a:lnTo>
                <a:lnTo>
                  <a:pt x="375273" y="360680"/>
                </a:lnTo>
                <a:lnTo>
                  <a:pt x="330104" y="360680"/>
                </a:lnTo>
                <a:lnTo>
                  <a:pt x="316797" y="358140"/>
                </a:lnTo>
                <a:lnTo>
                  <a:pt x="277242" y="337819"/>
                </a:lnTo>
                <a:lnTo>
                  <a:pt x="268684" y="318769"/>
                </a:lnTo>
                <a:lnTo>
                  <a:pt x="269007" y="311150"/>
                </a:lnTo>
                <a:lnTo>
                  <a:pt x="303428" y="281940"/>
                </a:lnTo>
                <a:lnTo>
                  <a:pt x="379187" y="281940"/>
                </a:lnTo>
                <a:lnTo>
                  <a:pt x="376624" y="276860"/>
                </a:lnTo>
                <a:lnTo>
                  <a:pt x="368442" y="267969"/>
                </a:lnTo>
                <a:lnTo>
                  <a:pt x="367018" y="266700"/>
                </a:lnTo>
                <a:lnTo>
                  <a:pt x="283083" y="266700"/>
                </a:lnTo>
                <a:lnTo>
                  <a:pt x="278822" y="255269"/>
                </a:lnTo>
                <a:lnTo>
                  <a:pt x="277318" y="251460"/>
                </a:lnTo>
                <a:close/>
              </a:path>
              <a:path w="469900" h="786129">
                <a:moveTo>
                  <a:pt x="191770" y="179070"/>
                </a:moveTo>
                <a:lnTo>
                  <a:pt x="180546" y="179070"/>
                </a:lnTo>
                <a:lnTo>
                  <a:pt x="174107" y="181610"/>
                </a:lnTo>
                <a:lnTo>
                  <a:pt x="144637" y="209550"/>
                </a:lnTo>
                <a:lnTo>
                  <a:pt x="121404" y="264160"/>
                </a:lnTo>
                <a:lnTo>
                  <a:pt x="119012" y="287019"/>
                </a:lnTo>
                <a:lnTo>
                  <a:pt x="120642" y="306069"/>
                </a:lnTo>
                <a:lnTo>
                  <a:pt x="140144" y="347980"/>
                </a:lnTo>
                <a:lnTo>
                  <a:pt x="173656" y="364490"/>
                </a:lnTo>
                <a:lnTo>
                  <a:pt x="181000" y="363219"/>
                </a:lnTo>
                <a:lnTo>
                  <a:pt x="188214" y="360680"/>
                </a:lnTo>
                <a:lnTo>
                  <a:pt x="195024" y="356869"/>
                </a:lnTo>
                <a:lnTo>
                  <a:pt x="201168" y="351790"/>
                </a:lnTo>
                <a:lnTo>
                  <a:pt x="204454" y="347980"/>
                </a:lnTo>
                <a:lnTo>
                  <a:pt x="162941" y="347980"/>
                </a:lnTo>
                <a:lnTo>
                  <a:pt x="156464" y="345440"/>
                </a:lnTo>
                <a:lnTo>
                  <a:pt x="135572" y="308610"/>
                </a:lnTo>
                <a:lnTo>
                  <a:pt x="136144" y="295910"/>
                </a:lnTo>
                <a:lnTo>
                  <a:pt x="151124" y="248919"/>
                </a:lnTo>
                <a:lnTo>
                  <a:pt x="175895" y="215900"/>
                </a:lnTo>
                <a:lnTo>
                  <a:pt x="189738" y="209550"/>
                </a:lnTo>
                <a:lnTo>
                  <a:pt x="216003" y="209550"/>
                </a:lnTo>
                <a:lnTo>
                  <a:pt x="215360" y="208280"/>
                </a:lnTo>
                <a:lnTo>
                  <a:pt x="194691" y="180339"/>
                </a:lnTo>
                <a:lnTo>
                  <a:pt x="191770" y="179070"/>
                </a:lnTo>
                <a:close/>
              </a:path>
              <a:path w="469900" h="786129">
                <a:moveTo>
                  <a:pt x="379187" y="281940"/>
                </a:moveTo>
                <a:lnTo>
                  <a:pt x="315483" y="281940"/>
                </a:lnTo>
                <a:lnTo>
                  <a:pt x="328610" y="284480"/>
                </a:lnTo>
                <a:lnTo>
                  <a:pt x="353155" y="293369"/>
                </a:lnTo>
                <a:lnTo>
                  <a:pt x="377158" y="325119"/>
                </a:lnTo>
                <a:lnTo>
                  <a:pt x="376943" y="331469"/>
                </a:lnTo>
                <a:lnTo>
                  <a:pt x="342411" y="360680"/>
                </a:lnTo>
                <a:lnTo>
                  <a:pt x="375273" y="360680"/>
                </a:lnTo>
                <a:lnTo>
                  <a:pt x="377666" y="356869"/>
                </a:lnTo>
                <a:lnTo>
                  <a:pt x="382905" y="345440"/>
                </a:lnTo>
                <a:lnTo>
                  <a:pt x="387121" y="330200"/>
                </a:lnTo>
                <a:lnTo>
                  <a:pt x="388540" y="316230"/>
                </a:lnTo>
                <a:lnTo>
                  <a:pt x="387173" y="302260"/>
                </a:lnTo>
                <a:lnTo>
                  <a:pt x="383032" y="289560"/>
                </a:lnTo>
                <a:lnTo>
                  <a:pt x="379187" y="281940"/>
                </a:lnTo>
                <a:close/>
              </a:path>
              <a:path w="469900" h="786129">
                <a:moveTo>
                  <a:pt x="216003" y="209550"/>
                </a:moveTo>
                <a:lnTo>
                  <a:pt x="189738" y="209550"/>
                </a:lnTo>
                <a:lnTo>
                  <a:pt x="195580" y="210819"/>
                </a:lnTo>
                <a:lnTo>
                  <a:pt x="200151" y="213360"/>
                </a:lnTo>
                <a:lnTo>
                  <a:pt x="204724" y="217169"/>
                </a:lnTo>
                <a:lnTo>
                  <a:pt x="209042" y="220980"/>
                </a:lnTo>
                <a:lnTo>
                  <a:pt x="213360" y="226060"/>
                </a:lnTo>
                <a:lnTo>
                  <a:pt x="221742" y="241300"/>
                </a:lnTo>
                <a:lnTo>
                  <a:pt x="208692" y="267969"/>
                </a:lnTo>
                <a:lnTo>
                  <a:pt x="201239" y="284480"/>
                </a:lnTo>
                <a:lnTo>
                  <a:pt x="193167" y="303530"/>
                </a:lnTo>
                <a:lnTo>
                  <a:pt x="187596" y="317500"/>
                </a:lnTo>
                <a:lnTo>
                  <a:pt x="182514" y="327660"/>
                </a:lnTo>
                <a:lnTo>
                  <a:pt x="177932" y="335280"/>
                </a:lnTo>
                <a:lnTo>
                  <a:pt x="173863" y="340360"/>
                </a:lnTo>
                <a:lnTo>
                  <a:pt x="168783" y="345440"/>
                </a:lnTo>
                <a:lnTo>
                  <a:pt x="162941" y="347980"/>
                </a:lnTo>
                <a:lnTo>
                  <a:pt x="204454" y="347980"/>
                </a:lnTo>
                <a:lnTo>
                  <a:pt x="225671" y="306069"/>
                </a:lnTo>
                <a:lnTo>
                  <a:pt x="236624" y="279400"/>
                </a:lnTo>
                <a:lnTo>
                  <a:pt x="239744" y="273050"/>
                </a:lnTo>
                <a:lnTo>
                  <a:pt x="242149" y="266700"/>
                </a:lnTo>
                <a:lnTo>
                  <a:pt x="243840" y="264160"/>
                </a:lnTo>
                <a:lnTo>
                  <a:pt x="247015" y="257810"/>
                </a:lnTo>
                <a:lnTo>
                  <a:pt x="249936" y="254000"/>
                </a:lnTo>
                <a:lnTo>
                  <a:pt x="252730" y="252730"/>
                </a:lnTo>
                <a:lnTo>
                  <a:pt x="255397" y="251460"/>
                </a:lnTo>
                <a:lnTo>
                  <a:pt x="277318" y="251460"/>
                </a:lnTo>
                <a:lnTo>
                  <a:pt x="274812" y="245110"/>
                </a:lnTo>
                <a:lnTo>
                  <a:pt x="271063" y="238760"/>
                </a:lnTo>
                <a:lnTo>
                  <a:pt x="267589" y="232410"/>
                </a:lnTo>
                <a:lnTo>
                  <a:pt x="227075" y="232410"/>
                </a:lnTo>
                <a:lnTo>
                  <a:pt x="221837" y="220980"/>
                </a:lnTo>
                <a:lnTo>
                  <a:pt x="217931" y="213360"/>
                </a:lnTo>
                <a:lnTo>
                  <a:pt x="216003" y="209550"/>
                </a:lnTo>
                <a:close/>
              </a:path>
              <a:path w="469900" h="786129">
                <a:moveTo>
                  <a:pt x="330168" y="250190"/>
                </a:moveTo>
                <a:lnTo>
                  <a:pt x="313436" y="250190"/>
                </a:lnTo>
                <a:lnTo>
                  <a:pt x="305192" y="252730"/>
                </a:lnTo>
                <a:lnTo>
                  <a:pt x="297402" y="256540"/>
                </a:lnTo>
                <a:lnTo>
                  <a:pt x="290040" y="260350"/>
                </a:lnTo>
                <a:lnTo>
                  <a:pt x="283083" y="266700"/>
                </a:lnTo>
                <a:lnTo>
                  <a:pt x="367018" y="266700"/>
                </a:lnTo>
                <a:lnTo>
                  <a:pt x="358475" y="259080"/>
                </a:lnTo>
                <a:lnTo>
                  <a:pt x="346710" y="254000"/>
                </a:lnTo>
                <a:lnTo>
                  <a:pt x="338474" y="251460"/>
                </a:lnTo>
                <a:lnTo>
                  <a:pt x="330168" y="250190"/>
                </a:lnTo>
                <a:close/>
              </a:path>
              <a:path w="469900" h="786129">
                <a:moveTo>
                  <a:pt x="250444" y="220980"/>
                </a:moveTo>
                <a:lnTo>
                  <a:pt x="246507" y="220980"/>
                </a:lnTo>
                <a:lnTo>
                  <a:pt x="242443" y="222250"/>
                </a:lnTo>
                <a:lnTo>
                  <a:pt x="238506" y="223519"/>
                </a:lnTo>
                <a:lnTo>
                  <a:pt x="233299" y="227330"/>
                </a:lnTo>
                <a:lnTo>
                  <a:pt x="227075" y="232410"/>
                </a:lnTo>
                <a:lnTo>
                  <a:pt x="267589" y="232410"/>
                </a:lnTo>
                <a:lnTo>
                  <a:pt x="263017" y="227330"/>
                </a:lnTo>
                <a:lnTo>
                  <a:pt x="258699" y="223519"/>
                </a:lnTo>
                <a:lnTo>
                  <a:pt x="250444" y="220980"/>
                </a:lnTo>
                <a:close/>
              </a:path>
              <a:path w="469900" h="786129">
                <a:moveTo>
                  <a:pt x="369813" y="166370"/>
                </a:moveTo>
                <a:lnTo>
                  <a:pt x="273431" y="166370"/>
                </a:lnTo>
                <a:lnTo>
                  <a:pt x="281050" y="167639"/>
                </a:lnTo>
                <a:lnTo>
                  <a:pt x="364490" y="199390"/>
                </a:lnTo>
                <a:lnTo>
                  <a:pt x="375372" y="203200"/>
                </a:lnTo>
                <a:lnTo>
                  <a:pt x="384968" y="205740"/>
                </a:lnTo>
                <a:lnTo>
                  <a:pt x="393279" y="207010"/>
                </a:lnTo>
                <a:lnTo>
                  <a:pt x="400303" y="208280"/>
                </a:lnTo>
                <a:lnTo>
                  <a:pt x="408971" y="208280"/>
                </a:lnTo>
                <a:lnTo>
                  <a:pt x="416687" y="207010"/>
                </a:lnTo>
                <a:lnTo>
                  <a:pt x="445262" y="179070"/>
                </a:lnTo>
                <a:lnTo>
                  <a:pt x="446067" y="175260"/>
                </a:lnTo>
                <a:lnTo>
                  <a:pt x="402147" y="175260"/>
                </a:lnTo>
                <a:lnTo>
                  <a:pt x="393779" y="173989"/>
                </a:lnTo>
                <a:lnTo>
                  <a:pt x="384101" y="171450"/>
                </a:lnTo>
                <a:lnTo>
                  <a:pt x="373125" y="167639"/>
                </a:lnTo>
                <a:lnTo>
                  <a:pt x="369813" y="166370"/>
                </a:lnTo>
                <a:close/>
              </a:path>
              <a:path w="469900" h="786129">
                <a:moveTo>
                  <a:pt x="275336" y="99060"/>
                </a:moveTo>
                <a:lnTo>
                  <a:pt x="243586" y="182880"/>
                </a:lnTo>
                <a:lnTo>
                  <a:pt x="250190" y="185419"/>
                </a:lnTo>
                <a:lnTo>
                  <a:pt x="253365" y="177800"/>
                </a:lnTo>
                <a:lnTo>
                  <a:pt x="256286" y="172720"/>
                </a:lnTo>
                <a:lnTo>
                  <a:pt x="262127" y="167639"/>
                </a:lnTo>
                <a:lnTo>
                  <a:pt x="265302" y="166370"/>
                </a:lnTo>
                <a:lnTo>
                  <a:pt x="369813" y="166370"/>
                </a:lnTo>
                <a:lnTo>
                  <a:pt x="293624" y="137160"/>
                </a:lnTo>
                <a:lnTo>
                  <a:pt x="287909" y="134620"/>
                </a:lnTo>
                <a:lnTo>
                  <a:pt x="286258" y="133350"/>
                </a:lnTo>
                <a:lnTo>
                  <a:pt x="281940" y="130810"/>
                </a:lnTo>
                <a:lnTo>
                  <a:pt x="279273" y="127000"/>
                </a:lnTo>
                <a:lnTo>
                  <a:pt x="278002" y="123189"/>
                </a:lnTo>
                <a:lnTo>
                  <a:pt x="276860" y="119380"/>
                </a:lnTo>
                <a:lnTo>
                  <a:pt x="277749" y="113030"/>
                </a:lnTo>
                <a:lnTo>
                  <a:pt x="280670" y="105410"/>
                </a:lnTo>
                <a:lnTo>
                  <a:pt x="282067" y="101600"/>
                </a:lnTo>
                <a:lnTo>
                  <a:pt x="275336" y="99060"/>
                </a:lnTo>
                <a:close/>
              </a:path>
              <a:path w="469900" h="786129">
                <a:moveTo>
                  <a:pt x="408219" y="64770"/>
                </a:moveTo>
                <a:lnTo>
                  <a:pt x="311150" y="64770"/>
                </a:lnTo>
                <a:lnTo>
                  <a:pt x="318516" y="66039"/>
                </a:lnTo>
                <a:lnTo>
                  <a:pt x="330073" y="71120"/>
                </a:lnTo>
                <a:lnTo>
                  <a:pt x="419862" y="104139"/>
                </a:lnTo>
                <a:lnTo>
                  <a:pt x="426265" y="119380"/>
                </a:lnTo>
                <a:lnTo>
                  <a:pt x="429656" y="133350"/>
                </a:lnTo>
                <a:lnTo>
                  <a:pt x="430023" y="146050"/>
                </a:lnTo>
                <a:lnTo>
                  <a:pt x="427355" y="157480"/>
                </a:lnTo>
                <a:lnTo>
                  <a:pt x="423799" y="167639"/>
                </a:lnTo>
                <a:lnTo>
                  <a:pt x="417702" y="172720"/>
                </a:lnTo>
                <a:lnTo>
                  <a:pt x="409194" y="173989"/>
                </a:lnTo>
                <a:lnTo>
                  <a:pt x="402147" y="175260"/>
                </a:lnTo>
                <a:lnTo>
                  <a:pt x="446067" y="175260"/>
                </a:lnTo>
                <a:lnTo>
                  <a:pt x="448214" y="165100"/>
                </a:lnTo>
                <a:lnTo>
                  <a:pt x="446786" y="148589"/>
                </a:lnTo>
                <a:lnTo>
                  <a:pt x="440975" y="129539"/>
                </a:lnTo>
                <a:lnTo>
                  <a:pt x="430784" y="109220"/>
                </a:lnTo>
                <a:lnTo>
                  <a:pt x="469767" y="109220"/>
                </a:lnTo>
                <a:lnTo>
                  <a:pt x="468939" y="77470"/>
                </a:lnTo>
                <a:lnTo>
                  <a:pt x="447548" y="77470"/>
                </a:lnTo>
                <a:lnTo>
                  <a:pt x="442722" y="76200"/>
                </a:lnTo>
                <a:lnTo>
                  <a:pt x="437628" y="74930"/>
                </a:lnTo>
                <a:lnTo>
                  <a:pt x="429593" y="72389"/>
                </a:lnTo>
                <a:lnTo>
                  <a:pt x="418629" y="68580"/>
                </a:lnTo>
                <a:lnTo>
                  <a:pt x="408219" y="64770"/>
                </a:lnTo>
                <a:close/>
              </a:path>
              <a:path w="469900" h="786129">
                <a:moveTo>
                  <a:pt x="469767" y="109220"/>
                </a:moveTo>
                <a:lnTo>
                  <a:pt x="430784" y="109220"/>
                </a:lnTo>
                <a:lnTo>
                  <a:pt x="466851" y="121920"/>
                </a:lnTo>
                <a:lnTo>
                  <a:pt x="469900" y="114300"/>
                </a:lnTo>
                <a:lnTo>
                  <a:pt x="469767" y="109220"/>
                </a:lnTo>
                <a:close/>
              </a:path>
              <a:path w="469900" h="786129">
                <a:moveTo>
                  <a:pt x="312800" y="0"/>
                </a:moveTo>
                <a:lnTo>
                  <a:pt x="281050" y="83820"/>
                </a:lnTo>
                <a:lnTo>
                  <a:pt x="287782" y="86360"/>
                </a:lnTo>
                <a:lnTo>
                  <a:pt x="291338" y="77470"/>
                </a:lnTo>
                <a:lnTo>
                  <a:pt x="294386" y="71120"/>
                </a:lnTo>
                <a:lnTo>
                  <a:pt x="297307" y="68580"/>
                </a:lnTo>
                <a:lnTo>
                  <a:pt x="300100" y="66039"/>
                </a:lnTo>
                <a:lnTo>
                  <a:pt x="303657" y="64770"/>
                </a:lnTo>
                <a:lnTo>
                  <a:pt x="408219" y="64770"/>
                </a:lnTo>
                <a:lnTo>
                  <a:pt x="341630" y="40639"/>
                </a:lnTo>
                <a:lnTo>
                  <a:pt x="333172" y="36830"/>
                </a:lnTo>
                <a:lnTo>
                  <a:pt x="326453" y="33020"/>
                </a:lnTo>
                <a:lnTo>
                  <a:pt x="318135" y="26670"/>
                </a:lnTo>
                <a:lnTo>
                  <a:pt x="314833" y="21589"/>
                </a:lnTo>
                <a:lnTo>
                  <a:pt x="314833" y="15239"/>
                </a:lnTo>
                <a:lnTo>
                  <a:pt x="319532" y="2539"/>
                </a:lnTo>
                <a:lnTo>
                  <a:pt x="312800" y="0"/>
                </a:lnTo>
                <a:close/>
              </a:path>
              <a:path w="469900" h="786129">
                <a:moveTo>
                  <a:pt x="468375" y="55880"/>
                </a:moveTo>
                <a:lnTo>
                  <a:pt x="460628" y="55880"/>
                </a:lnTo>
                <a:lnTo>
                  <a:pt x="460628" y="60960"/>
                </a:lnTo>
                <a:lnTo>
                  <a:pt x="459994" y="66039"/>
                </a:lnTo>
                <a:lnTo>
                  <a:pt x="457581" y="72389"/>
                </a:lnTo>
                <a:lnTo>
                  <a:pt x="455802" y="74930"/>
                </a:lnTo>
                <a:lnTo>
                  <a:pt x="453390" y="76200"/>
                </a:lnTo>
                <a:lnTo>
                  <a:pt x="451103" y="77470"/>
                </a:lnTo>
                <a:lnTo>
                  <a:pt x="468939" y="77470"/>
                </a:lnTo>
                <a:lnTo>
                  <a:pt x="468375" y="55880"/>
                </a:lnTo>
                <a:close/>
              </a:path>
              <a:path w="469900" h="786129">
                <a:moveTo>
                  <a:pt x="279400" y="681035"/>
                </a:moveTo>
                <a:lnTo>
                  <a:pt x="277241" y="686623"/>
                </a:lnTo>
                <a:lnTo>
                  <a:pt x="300736" y="744154"/>
                </a:lnTo>
                <a:lnTo>
                  <a:pt x="242062" y="779968"/>
                </a:lnTo>
                <a:lnTo>
                  <a:pt x="239902" y="785683"/>
                </a:lnTo>
                <a:lnTo>
                  <a:pt x="314706" y="773618"/>
                </a:lnTo>
                <a:lnTo>
                  <a:pt x="327660" y="739455"/>
                </a:lnTo>
                <a:lnTo>
                  <a:pt x="279400" y="681035"/>
                </a:lnTo>
                <a:close/>
              </a:path>
              <a:path w="469900" h="786129">
                <a:moveTo>
                  <a:pt x="219551" y="639681"/>
                </a:moveTo>
                <a:lnTo>
                  <a:pt x="153749" y="639681"/>
                </a:lnTo>
                <a:lnTo>
                  <a:pt x="170975" y="642219"/>
                </a:lnTo>
                <a:lnTo>
                  <a:pt x="189357" y="647888"/>
                </a:lnTo>
                <a:lnTo>
                  <a:pt x="144907" y="765617"/>
                </a:lnTo>
                <a:lnTo>
                  <a:pt x="160341" y="770145"/>
                </a:lnTo>
                <a:lnTo>
                  <a:pt x="175037" y="771745"/>
                </a:lnTo>
                <a:lnTo>
                  <a:pt x="214258" y="759539"/>
                </a:lnTo>
                <a:lnTo>
                  <a:pt x="234342" y="735899"/>
                </a:lnTo>
                <a:lnTo>
                  <a:pt x="189611" y="735899"/>
                </a:lnTo>
                <a:lnTo>
                  <a:pt x="181483" y="734375"/>
                </a:lnTo>
                <a:lnTo>
                  <a:pt x="170307" y="730819"/>
                </a:lnTo>
                <a:lnTo>
                  <a:pt x="200025" y="651952"/>
                </a:lnTo>
                <a:lnTo>
                  <a:pt x="229886" y="651952"/>
                </a:lnTo>
                <a:lnTo>
                  <a:pt x="225974" y="645983"/>
                </a:lnTo>
                <a:lnTo>
                  <a:pt x="219551" y="639681"/>
                </a:lnTo>
                <a:close/>
              </a:path>
              <a:path w="469900" h="786129">
                <a:moveTo>
                  <a:pt x="137715" y="604581"/>
                </a:moveTo>
                <a:lnTo>
                  <a:pt x="88767" y="617924"/>
                </a:lnTo>
                <a:lnTo>
                  <a:pt x="59817" y="653857"/>
                </a:lnTo>
                <a:lnTo>
                  <a:pt x="55308" y="681734"/>
                </a:lnTo>
                <a:lnTo>
                  <a:pt x="57638" y="695398"/>
                </a:lnTo>
                <a:lnTo>
                  <a:pt x="79390" y="732200"/>
                </a:lnTo>
                <a:lnTo>
                  <a:pt x="100838" y="748980"/>
                </a:lnTo>
                <a:lnTo>
                  <a:pt x="106680" y="744662"/>
                </a:lnTo>
                <a:lnTo>
                  <a:pt x="98059" y="736330"/>
                </a:lnTo>
                <a:lnTo>
                  <a:pt x="91249" y="728104"/>
                </a:lnTo>
                <a:lnTo>
                  <a:pt x="86248" y="719998"/>
                </a:lnTo>
                <a:lnTo>
                  <a:pt x="83058" y="712023"/>
                </a:lnTo>
                <a:lnTo>
                  <a:pt x="81460" y="704048"/>
                </a:lnTo>
                <a:lnTo>
                  <a:pt x="81232" y="695942"/>
                </a:lnTo>
                <a:lnTo>
                  <a:pt x="82361" y="687716"/>
                </a:lnTo>
                <a:lnTo>
                  <a:pt x="109731" y="650041"/>
                </a:lnTo>
                <a:lnTo>
                  <a:pt x="153749" y="639681"/>
                </a:lnTo>
                <a:lnTo>
                  <a:pt x="219551" y="639681"/>
                </a:lnTo>
                <a:lnTo>
                  <a:pt x="212772" y="633029"/>
                </a:lnTo>
                <a:lnTo>
                  <a:pt x="196117" y="621980"/>
                </a:lnTo>
                <a:lnTo>
                  <a:pt x="176022" y="612836"/>
                </a:lnTo>
                <a:lnTo>
                  <a:pt x="156350" y="606958"/>
                </a:lnTo>
                <a:lnTo>
                  <a:pt x="137715" y="604581"/>
                </a:lnTo>
                <a:close/>
              </a:path>
              <a:path w="469900" h="786129">
                <a:moveTo>
                  <a:pt x="229886" y="651952"/>
                </a:moveTo>
                <a:lnTo>
                  <a:pt x="200025" y="651952"/>
                </a:lnTo>
                <a:lnTo>
                  <a:pt x="209553" y="657480"/>
                </a:lnTo>
                <a:lnTo>
                  <a:pt x="217392" y="663795"/>
                </a:lnTo>
                <a:lnTo>
                  <a:pt x="223563" y="670919"/>
                </a:lnTo>
                <a:lnTo>
                  <a:pt x="228092" y="678876"/>
                </a:lnTo>
                <a:lnTo>
                  <a:pt x="230973" y="687111"/>
                </a:lnTo>
                <a:lnTo>
                  <a:pt x="232187" y="695227"/>
                </a:lnTo>
                <a:lnTo>
                  <a:pt x="231735" y="703200"/>
                </a:lnTo>
                <a:lnTo>
                  <a:pt x="229616" y="711007"/>
                </a:lnTo>
                <a:lnTo>
                  <a:pt x="227075" y="717611"/>
                </a:lnTo>
                <a:lnTo>
                  <a:pt x="222758" y="723326"/>
                </a:lnTo>
                <a:lnTo>
                  <a:pt x="216408" y="727898"/>
                </a:lnTo>
                <a:lnTo>
                  <a:pt x="210185" y="732597"/>
                </a:lnTo>
                <a:lnTo>
                  <a:pt x="202946" y="735137"/>
                </a:lnTo>
                <a:lnTo>
                  <a:pt x="194818" y="735645"/>
                </a:lnTo>
                <a:lnTo>
                  <a:pt x="189611" y="735899"/>
                </a:lnTo>
                <a:lnTo>
                  <a:pt x="234342" y="735899"/>
                </a:lnTo>
                <a:lnTo>
                  <a:pt x="238887" y="726374"/>
                </a:lnTo>
                <a:lnTo>
                  <a:pt x="243480" y="709562"/>
                </a:lnTo>
                <a:lnTo>
                  <a:pt x="244490" y="693037"/>
                </a:lnTo>
                <a:lnTo>
                  <a:pt x="241905" y="676796"/>
                </a:lnTo>
                <a:lnTo>
                  <a:pt x="235712" y="660842"/>
                </a:lnTo>
                <a:lnTo>
                  <a:pt x="229886" y="651952"/>
                </a:lnTo>
                <a:close/>
              </a:path>
              <a:path w="469900" h="786129">
                <a:moveTo>
                  <a:pt x="24892" y="615122"/>
                </a:moveTo>
                <a:lnTo>
                  <a:pt x="19176" y="615376"/>
                </a:lnTo>
                <a:lnTo>
                  <a:pt x="13716" y="617916"/>
                </a:lnTo>
                <a:lnTo>
                  <a:pt x="8127" y="620329"/>
                </a:lnTo>
                <a:lnTo>
                  <a:pt x="4318" y="624520"/>
                </a:lnTo>
                <a:lnTo>
                  <a:pt x="2159" y="630235"/>
                </a:lnTo>
                <a:lnTo>
                  <a:pt x="0" y="635823"/>
                </a:lnTo>
                <a:lnTo>
                  <a:pt x="126" y="641538"/>
                </a:lnTo>
                <a:lnTo>
                  <a:pt x="2667" y="646999"/>
                </a:lnTo>
                <a:lnTo>
                  <a:pt x="5207" y="652587"/>
                </a:lnTo>
                <a:lnTo>
                  <a:pt x="9271" y="656397"/>
                </a:lnTo>
                <a:lnTo>
                  <a:pt x="20700" y="660715"/>
                </a:lnTo>
                <a:lnTo>
                  <a:pt x="26289" y="660588"/>
                </a:lnTo>
                <a:lnTo>
                  <a:pt x="31750" y="658175"/>
                </a:lnTo>
                <a:lnTo>
                  <a:pt x="37338" y="655762"/>
                </a:lnTo>
                <a:lnTo>
                  <a:pt x="41148" y="651571"/>
                </a:lnTo>
                <a:lnTo>
                  <a:pt x="43434" y="645729"/>
                </a:lnTo>
                <a:lnTo>
                  <a:pt x="45593" y="640014"/>
                </a:lnTo>
                <a:lnTo>
                  <a:pt x="45339" y="634426"/>
                </a:lnTo>
                <a:lnTo>
                  <a:pt x="42925" y="628965"/>
                </a:lnTo>
                <a:lnTo>
                  <a:pt x="40513" y="623377"/>
                </a:lnTo>
                <a:lnTo>
                  <a:pt x="36322" y="619567"/>
                </a:lnTo>
                <a:lnTo>
                  <a:pt x="24892" y="615122"/>
                </a:lnTo>
                <a:close/>
              </a:path>
            </a:pathLst>
          </a:custGeom>
          <a:solidFill>
            <a:srgbClr val="000000"/>
          </a:solidFill>
        </p:spPr>
        <p:txBody>
          <a:bodyPr wrap="square" lIns="0" tIns="0" rIns="0" bIns="0" rtlCol="0"/>
          <a:lstStyle/>
          <a:p>
            <a:endParaRPr/>
          </a:p>
        </p:txBody>
      </p:sp>
      <p:sp>
        <p:nvSpPr>
          <p:cNvPr id="23" name="object 23"/>
          <p:cNvSpPr/>
          <p:nvPr/>
        </p:nvSpPr>
        <p:spPr>
          <a:xfrm>
            <a:off x="1681479" y="4543933"/>
            <a:ext cx="509270" cy="847090"/>
          </a:xfrm>
          <a:custGeom>
            <a:avLst/>
            <a:gdLst/>
            <a:ahLst/>
            <a:cxnLst/>
            <a:rect l="l" t="t" r="r" b="b"/>
            <a:pathLst>
              <a:path w="509269" h="847089">
                <a:moveTo>
                  <a:pt x="222884" y="737870"/>
                </a:moveTo>
                <a:lnTo>
                  <a:pt x="216026" y="740410"/>
                </a:lnTo>
                <a:lnTo>
                  <a:pt x="258190" y="847090"/>
                </a:lnTo>
                <a:lnTo>
                  <a:pt x="265049" y="844550"/>
                </a:lnTo>
                <a:lnTo>
                  <a:pt x="261493" y="835660"/>
                </a:lnTo>
                <a:lnTo>
                  <a:pt x="259206" y="830580"/>
                </a:lnTo>
                <a:lnTo>
                  <a:pt x="258444" y="824230"/>
                </a:lnTo>
                <a:lnTo>
                  <a:pt x="272795" y="801370"/>
                </a:lnTo>
                <a:lnTo>
                  <a:pt x="279749" y="797560"/>
                </a:lnTo>
                <a:lnTo>
                  <a:pt x="288417" y="795020"/>
                </a:lnTo>
                <a:lnTo>
                  <a:pt x="361442" y="765810"/>
                </a:lnTo>
                <a:lnTo>
                  <a:pt x="244601" y="765810"/>
                </a:lnTo>
                <a:lnTo>
                  <a:pt x="240537" y="764540"/>
                </a:lnTo>
                <a:lnTo>
                  <a:pt x="237108" y="762000"/>
                </a:lnTo>
                <a:lnTo>
                  <a:pt x="232156" y="758190"/>
                </a:lnTo>
                <a:lnTo>
                  <a:pt x="228472" y="751840"/>
                </a:lnTo>
                <a:lnTo>
                  <a:pt x="222884" y="737870"/>
                </a:lnTo>
                <a:close/>
              </a:path>
              <a:path w="509269" h="847089">
                <a:moveTo>
                  <a:pt x="271444" y="671830"/>
                </a:moveTo>
                <a:lnTo>
                  <a:pt x="218186" y="671830"/>
                </a:lnTo>
                <a:lnTo>
                  <a:pt x="224408" y="673100"/>
                </a:lnTo>
                <a:lnTo>
                  <a:pt x="238224" y="676910"/>
                </a:lnTo>
                <a:lnTo>
                  <a:pt x="258349" y="684530"/>
                </a:lnTo>
                <a:lnTo>
                  <a:pt x="284809" y="697230"/>
                </a:lnTo>
                <a:lnTo>
                  <a:pt x="347094" y="726440"/>
                </a:lnTo>
                <a:lnTo>
                  <a:pt x="351027" y="728980"/>
                </a:lnTo>
                <a:lnTo>
                  <a:pt x="274319" y="758190"/>
                </a:lnTo>
                <a:lnTo>
                  <a:pt x="265816" y="762000"/>
                </a:lnTo>
                <a:lnTo>
                  <a:pt x="258778" y="764540"/>
                </a:lnTo>
                <a:lnTo>
                  <a:pt x="253192" y="765810"/>
                </a:lnTo>
                <a:lnTo>
                  <a:pt x="361442" y="765810"/>
                </a:lnTo>
                <a:lnTo>
                  <a:pt x="450342" y="730250"/>
                </a:lnTo>
                <a:lnTo>
                  <a:pt x="460652" y="726440"/>
                </a:lnTo>
                <a:lnTo>
                  <a:pt x="355472" y="726440"/>
                </a:lnTo>
                <a:lnTo>
                  <a:pt x="368089" y="697230"/>
                </a:lnTo>
                <a:lnTo>
                  <a:pt x="327659" y="697230"/>
                </a:lnTo>
                <a:lnTo>
                  <a:pt x="274446" y="673100"/>
                </a:lnTo>
                <a:lnTo>
                  <a:pt x="271444" y="671830"/>
                </a:lnTo>
                <a:close/>
              </a:path>
              <a:path w="509269" h="847089">
                <a:moveTo>
                  <a:pt x="498841" y="723900"/>
                </a:moveTo>
                <a:lnTo>
                  <a:pt x="480440" y="723900"/>
                </a:lnTo>
                <a:lnTo>
                  <a:pt x="486062" y="726440"/>
                </a:lnTo>
                <a:lnTo>
                  <a:pt x="490934" y="730250"/>
                </a:lnTo>
                <a:lnTo>
                  <a:pt x="495067" y="735330"/>
                </a:lnTo>
                <a:lnTo>
                  <a:pt x="498475" y="742950"/>
                </a:lnTo>
                <a:lnTo>
                  <a:pt x="501903" y="751840"/>
                </a:lnTo>
                <a:lnTo>
                  <a:pt x="508762" y="749300"/>
                </a:lnTo>
                <a:lnTo>
                  <a:pt x="498841" y="723900"/>
                </a:lnTo>
                <a:close/>
              </a:path>
              <a:path w="509269" h="847089">
                <a:moveTo>
                  <a:pt x="466597" y="641350"/>
                </a:moveTo>
                <a:lnTo>
                  <a:pt x="459867" y="645160"/>
                </a:lnTo>
                <a:lnTo>
                  <a:pt x="463169" y="652780"/>
                </a:lnTo>
                <a:lnTo>
                  <a:pt x="465455" y="659130"/>
                </a:lnTo>
                <a:lnTo>
                  <a:pt x="466217" y="665480"/>
                </a:lnTo>
                <a:lnTo>
                  <a:pt x="465327" y="671830"/>
                </a:lnTo>
                <a:lnTo>
                  <a:pt x="464693" y="676910"/>
                </a:lnTo>
                <a:lnTo>
                  <a:pt x="444910" y="690880"/>
                </a:lnTo>
                <a:lnTo>
                  <a:pt x="436244" y="694690"/>
                </a:lnTo>
                <a:lnTo>
                  <a:pt x="355472" y="726440"/>
                </a:lnTo>
                <a:lnTo>
                  <a:pt x="460652" y="726440"/>
                </a:lnTo>
                <a:lnTo>
                  <a:pt x="469106" y="723900"/>
                </a:lnTo>
                <a:lnTo>
                  <a:pt x="498841" y="723900"/>
                </a:lnTo>
                <a:lnTo>
                  <a:pt x="466597" y="641350"/>
                </a:lnTo>
                <a:close/>
              </a:path>
              <a:path w="509269" h="847089">
                <a:moveTo>
                  <a:pt x="171450" y="608330"/>
                </a:moveTo>
                <a:lnTo>
                  <a:pt x="164592" y="610870"/>
                </a:lnTo>
                <a:lnTo>
                  <a:pt x="200913" y="702310"/>
                </a:lnTo>
                <a:lnTo>
                  <a:pt x="207644" y="699770"/>
                </a:lnTo>
                <a:lnTo>
                  <a:pt x="205486" y="693420"/>
                </a:lnTo>
                <a:lnTo>
                  <a:pt x="203072" y="688340"/>
                </a:lnTo>
                <a:lnTo>
                  <a:pt x="202311" y="683260"/>
                </a:lnTo>
                <a:lnTo>
                  <a:pt x="204596" y="675640"/>
                </a:lnTo>
                <a:lnTo>
                  <a:pt x="206628" y="674370"/>
                </a:lnTo>
                <a:lnTo>
                  <a:pt x="209422" y="673100"/>
                </a:lnTo>
                <a:lnTo>
                  <a:pt x="213106" y="671830"/>
                </a:lnTo>
                <a:lnTo>
                  <a:pt x="271444" y="671830"/>
                </a:lnTo>
                <a:lnTo>
                  <a:pt x="253426" y="664210"/>
                </a:lnTo>
                <a:lnTo>
                  <a:pt x="237632" y="657860"/>
                </a:lnTo>
                <a:lnTo>
                  <a:pt x="227101" y="652780"/>
                </a:lnTo>
                <a:lnTo>
                  <a:pt x="221869" y="651510"/>
                </a:lnTo>
                <a:lnTo>
                  <a:pt x="213177" y="646430"/>
                </a:lnTo>
                <a:lnTo>
                  <a:pt x="205581" y="642620"/>
                </a:lnTo>
                <a:lnTo>
                  <a:pt x="199080" y="638810"/>
                </a:lnTo>
                <a:lnTo>
                  <a:pt x="193675" y="635000"/>
                </a:lnTo>
                <a:lnTo>
                  <a:pt x="187325" y="629920"/>
                </a:lnTo>
                <a:lnTo>
                  <a:pt x="182499" y="626110"/>
                </a:lnTo>
                <a:lnTo>
                  <a:pt x="179450" y="621030"/>
                </a:lnTo>
                <a:lnTo>
                  <a:pt x="176402" y="617220"/>
                </a:lnTo>
                <a:lnTo>
                  <a:pt x="173608" y="613410"/>
                </a:lnTo>
                <a:lnTo>
                  <a:pt x="171450" y="608330"/>
                </a:lnTo>
                <a:close/>
              </a:path>
              <a:path w="509269" h="847089">
                <a:moveTo>
                  <a:pt x="402208" y="478790"/>
                </a:moveTo>
                <a:lnTo>
                  <a:pt x="395350" y="481330"/>
                </a:lnTo>
                <a:lnTo>
                  <a:pt x="397565" y="490220"/>
                </a:lnTo>
                <a:lnTo>
                  <a:pt x="398875" y="499110"/>
                </a:lnTo>
                <a:lnTo>
                  <a:pt x="399106" y="504190"/>
                </a:lnTo>
                <a:lnTo>
                  <a:pt x="399208" y="509270"/>
                </a:lnTo>
                <a:lnTo>
                  <a:pt x="398780" y="516890"/>
                </a:lnTo>
                <a:lnTo>
                  <a:pt x="397087" y="527050"/>
                </a:lnTo>
                <a:lnTo>
                  <a:pt x="393906" y="539750"/>
                </a:lnTo>
                <a:lnTo>
                  <a:pt x="389225" y="553720"/>
                </a:lnTo>
                <a:lnTo>
                  <a:pt x="383031" y="567690"/>
                </a:lnTo>
                <a:lnTo>
                  <a:pt x="327659" y="697230"/>
                </a:lnTo>
                <a:lnTo>
                  <a:pt x="368089" y="697230"/>
                </a:lnTo>
                <a:lnTo>
                  <a:pt x="407034" y="607060"/>
                </a:lnTo>
                <a:lnTo>
                  <a:pt x="410844" y="596900"/>
                </a:lnTo>
                <a:lnTo>
                  <a:pt x="413638" y="591820"/>
                </a:lnTo>
                <a:lnTo>
                  <a:pt x="415544" y="590550"/>
                </a:lnTo>
                <a:lnTo>
                  <a:pt x="417449" y="588010"/>
                </a:lnTo>
                <a:lnTo>
                  <a:pt x="419862" y="585470"/>
                </a:lnTo>
                <a:lnTo>
                  <a:pt x="422782" y="585470"/>
                </a:lnTo>
                <a:lnTo>
                  <a:pt x="425831" y="584200"/>
                </a:lnTo>
                <a:lnTo>
                  <a:pt x="443700" y="584200"/>
                </a:lnTo>
                <a:lnTo>
                  <a:pt x="402208" y="478790"/>
                </a:lnTo>
                <a:close/>
              </a:path>
              <a:path w="509269" h="847089">
                <a:moveTo>
                  <a:pt x="443700" y="584200"/>
                </a:moveTo>
                <a:lnTo>
                  <a:pt x="429006" y="584200"/>
                </a:lnTo>
                <a:lnTo>
                  <a:pt x="436371" y="589280"/>
                </a:lnTo>
                <a:lnTo>
                  <a:pt x="439546" y="593090"/>
                </a:lnTo>
                <a:lnTo>
                  <a:pt x="442340" y="600710"/>
                </a:lnTo>
                <a:lnTo>
                  <a:pt x="449199" y="598170"/>
                </a:lnTo>
                <a:lnTo>
                  <a:pt x="443700" y="584200"/>
                </a:lnTo>
                <a:close/>
              </a:path>
              <a:path w="509269" h="847089">
                <a:moveTo>
                  <a:pt x="140462" y="501650"/>
                </a:moveTo>
                <a:lnTo>
                  <a:pt x="135381" y="501650"/>
                </a:lnTo>
                <a:lnTo>
                  <a:pt x="124968" y="506730"/>
                </a:lnTo>
                <a:lnTo>
                  <a:pt x="121284" y="509270"/>
                </a:lnTo>
                <a:lnTo>
                  <a:pt x="116967" y="519430"/>
                </a:lnTo>
                <a:lnTo>
                  <a:pt x="116839" y="525780"/>
                </a:lnTo>
                <a:lnTo>
                  <a:pt x="118871" y="530860"/>
                </a:lnTo>
                <a:lnTo>
                  <a:pt x="121031" y="535940"/>
                </a:lnTo>
                <a:lnTo>
                  <a:pt x="124587" y="539750"/>
                </a:lnTo>
                <a:lnTo>
                  <a:pt x="134746" y="543560"/>
                </a:lnTo>
                <a:lnTo>
                  <a:pt x="139826" y="543560"/>
                </a:lnTo>
                <a:lnTo>
                  <a:pt x="145033" y="542290"/>
                </a:lnTo>
                <a:lnTo>
                  <a:pt x="150113" y="539750"/>
                </a:lnTo>
                <a:lnTo>
                  <a:pt x="153924" y="535940"/>
                </a:lnTo>
                <a:lnTo>
                  <a:pt x="156082" y="530860"/>
                </a:lnTo>
                <a:lnTo>
                  <a:pt x="158369" y="525780"/>
                </a:lnTo>
                <a:lnTo>
                  <a:pt x="145669" y="504190"/>
                </a:lnTo>
                <a:lnTo>
                  <a:pt x="140462" y="501650"/>
                </a:lnTo>
                <a:close/>
              </a:path>
              <a:path w="509269" h="847089">
                <a:moveTo>
                  <a:pt x="365506" y="386080"/>
                </a:moveTo>
                <a:lnTo>
                  <a:pt x="358901" y="388620"/>
                </a:lnTo>
                <a:lnTo>
                  <a:pt x="362076" y="396240"/>
                </a:lnTo>
                <a:lnTo>
                  <a:pt x="363346" y="402590"/>
                </a:lnTo>
                <a:lnTo>
                  <a:pt x="362331" y="408940"/>
                </a:lnTo>
                <a:lnTo>
                  <a:pt x="360552" y="412750"/>
                </a:lnTo>
                <a:lnTo>
                  <a:pt x="354711" y="419100"/>
                </a:lnTo>
                <a:lnTo>
                  <a:pt x="347980" y="421640"/>
                </a:lnTo>
                <a:lnTo>
                  <a:pt x="337438" y="426720"/>
                </a:lnTo>
                <a:lnTo>
                  <a:pt x="201421" y="480060"/>
                </a:lnTo>
                <a:lnTo>
                  <a:pt x="204596" y="487680"/>
                </a:lnTo>
                <a:lnTo>
                  <a:pt x="245363" y="530860"/>
                </a:lnTo>
                <a:lnTo>
                  <a:pt x="251078" y="525780"/>
                </a:lnTo>
                <a:lnTo>
                  <a:pt x="247269" y="521970"/>
                </a:lnTo>
                <a:lnTo>
                  <a:pt x="244601" y="518160"/>
                </a:lnTo>
                <a:lnTo>
                  <a:pt x="242062" y="510540"/>
                </a:lnTo>
                <a:lnTo>
                  <a:pt x="241807" y="508000"/>
                </a:lnTo>
                <a:lnTo>
                  <a:pt x="242569" y="505460"/>
                </a:lnTo>
                <a:lnTo>
                  <a:pt x="243458" y="502920"/>
                </a:lnTo>
                <a:lnTo>
                  <a:pt x="245618" y="500380"/>
                </a:lnTo>
                <a:lnTo>
                  <a:pt x="249300" y="499110"/>
                </a:lnTo>
                <a:lnTo>
                  <a:pt x="254275" y="495300"/>
                </a:lnTo>
                <a:lnTo>
                  <a:pt x="261762" y="491490"/>
                </a:lnTo>
                <a:lnTo>
                  <a:pt x="271750" y="487680"/>
                </a:lnTo>
                <a:lnTo>
                  <a:pt x="284225" y="482600"/>
                </a:lnTo>
                <a:lnTo>
                  <a:pt x="349503" y="457200"/>
                </a:lnTo>
                <a:lnTo>
                  <a:pt x="359918" y="453390"/>
                </a:lnTo>
                <a:lnTo>
                  <a:pt x="367411" y="450850"/>
                </a:lnTo>
                <a:lnTo>
                  <a:pt x="391413" y="450850"/>
                </a:lnTo>
                <a:lnTo>
                  <a:pt x="365506" y="386080"/>
                </a:lnTo>
                <a:close/>
              </a:path>
              <a:path w="509269" h="847089">
                <a:moveTo>
                  <a:pt x="391413" y="450850"/>
                </a:moveTo>
                <a:lnTo>
                  <a:pt x="376046" y="450850"/>
                </a:lnTo>
                <a:lnTo>
                  <a:pt x="379602" y="452120"/>
                </a:lnTo>
                <a:lnTo>
                  <a:pt x="382396" y="454660"/>
                </a:lnTo>
                <a:lnTo>
                  <a:pt x="385063" y="457200"/>
                </a:lnTo>
                <a:lnTo>
                  <a:pt x="388112" y="462280"/>
                </a:lnTo>
                <a:lnTo>
                  <a:pt x="391287" y="469900"/>
                </a:lnTo>
                <a:lnTo>
                  <a:pt x="398018" y="467360"/>
                </a:lnTo>
                <a:lnTo>
                  <a:pt x="391413" y="450850"/>
                </a:lnTo>
                <a:close/>
              </a:path>
              <a:path w="509269" h="847089">
                <a:moveTo>
                  <a:pt x="288036" y="189230"/>
                </a:moveTo>
                <a:lnTo>
                  <a:pt x="281305" y="191770"/>
                </a:lnTo>
                <a:lnTo>
                  <a:pt x="284606" y="199390"/>
                </a:lnTo>
                <a:lnTo>
                  <a:pt x="285876" y="205740"/>
                </a:lnTo>
                <a:lnTo>
                  <a:pt x="284861" y="213360"/>
                </a:lnTo>
                <a:lnTo>
                  <a:pt x="283337" y="215900"/>
                </a:lnTo>
                <a:lnTo>
                  <a:pt x="280796" y="218440"/>
                </a:lnTo>
                <a:lnTo>
                  <a:pt x="277621" y="222250"/>
                </a:lnTo>
                <a:lnTo>
                  <a:pt x="270637" y="226060"/>
                </a:lnTo>
                <a:lnTo>
                  <a:pt x="259969" y="229870"/>
                </a:lnTo>
                <a:lnTo>
                  <a:pt x="187706" y="259080"/>
                </a:lnTo>
                <a:lnTo>
                  <a:pt x="177037" y="262890"/>
                </a:lnTo>
                <a:lnTo>
                  <a:pt x="168084" y="267970"/>
                </a:lnTo>
                <a:lnTo>
                  <a:pt x="160845" y="271780"/>
                </a:lnTo>
                <a:lnTo>
                  <a:pt x="137944" y="306070"/>
                </a:lnTo>
                <a:lnTo>
                  <a:pt x="137858" y="313690"/>
                </a:lnTo>
                <a:lnTo>
                  <a:pt x="139005" y="320040"/>
                </a:lnTo>
                <a:lnTo>
                  <a:pt x="161067" y="351790"/>
                </a:lnTo>
                <a:lnTo>
                  <a:pt x="199389" y="369570"/>
                </a:lnTo>
                <a:lnTo>
                  <a:pt x="163575" y="384810"/>
                </a:lnTo>
                <a:lnTo>
                  <a:pt x="166750" y="392430"/>
                </a:lnTo>
                <a:lnTo>
                  <a:pt x="207518" y="435610"/>
                </a:lnTo>
                <a:lnTo>
                  <a:pt x="213106" y="429260"/>
                </a:lnTo>
                <a:lnTo>
                  <a:pt x="209295" y="425450"/>
                </a:lnTo>
                <a:lnTo>
                  <a:pt x="206756" y="421640"/>
                </a:lnTo>
                <a:lnTo>
                  <a:pt x="205486" y="417830"/>
                </a:lnTo>
                <a:lnTo>
                  <a:pt x="204215" y="415290"/>
                </a:lnTo>
                <a:lnTo>
                  <a:pt x="203962" y="412750"/>
                </a:lnTo>
                <a:lnTo>
                  <a:pt x="204850" y="410210"/>
                </a:lnTo>
                <a:lnTo>
                  <a:pt x="205612" y="407670"/>
                </a:lnTo>
                <a:lnTo>
                  <a:pt x="208152" y="405130"/>
                </a:lnTo>
                <a:lnTo>
                  <a:pt x="212217" y="401320"/>
                </a:lnTo>
                <a:lnTo>
                  <a:pt x="216788" y="398780"/>
                </a:lnTo>
                <a:lnTo>
                  <a:pt x="224408" y="396240"/>
                </a:lnTo>
                <a:lnTo>
                  <a:pt x="235076" y="391160"/>
                </a:lnTo>
                <a:lnTo>
                  <a:pt x="248793" y="386080"/>
                </a:lnTo>
                <a:lnTo>
                  <a:pt x="299084" y="365760"/>
                </a:lnTo>
                <a:lnTo>
                  <a:pt x="210312" y="365760"/>
                </a:lnTo>
                <a:lnTo>
                  <a:pt x="195504" y="359410"/>
                </a:lnTo>
                <a:lnTo>
                  <a:pt x="169037" y="331470"/>
                </a:lnTo>
                <a:lnTo>
                  <a:pt x="166814" y="318770"/>
                </a:lnTo>
                <a:lnTo>
                  <a:pt x="168286" y="312420"/>
                </a:lnTo>
                <a:lnTo>
                  <a:pt x="202692" y="288290"/>
                </a:lnTo>
                <a:lnTo>
                  <a:pt x="281686" y="256540"/>
                </a:lnTo>
                <a:lnTo>
                  <a:pt x="287655" y="254000"/>
                </a:lnTo>
                <a:lnTo>
                  <a:pt x="313551" y="254000"/>
                </a:lnTo>
                <a:lnTo>
                  <a:pt x="288036" y="189230"/>
                </a:lnTo>
                <a:close/>
              </a:path>
              <a:path w="509269" h="847089">
                <a:moveTo>
                  <a:pt x="353541" y="355600"/>
                </a:moveTo>
                <a:lnTo>
                  <a:pt x="338455" y="355600"/>
                </a:lnTo>
                <a:lnTo>
                  <a:pt x="344043" y="356870"/>
                </a:lnTo>
                <a:lnTo>
                  <a:pt x="348488" y="361950"/>
                </a:lnTo>
                <a:lnTo>
                  <a:pt x="351917" y="370840"/>
                </a:lnTo>
                <a:lnTo>
                  <a:pt x="353313" y="374650"/>
                </a:lnTo>
                <a:lnTo>
                  <a:pt x="360044" y="372110"/>
                </a:lnTo>
                <a:lnTo>
                  <a:pt x="353541" y="355600"/>
                </a:lnTo>
                <a:close/>
              </a:path>
              <a:path w="509269" h="847089">
                <a:moveTo>
                  <a:pt x="327025" y="288290"/>
                </a:moveTo>
                <a:lnTo>
                  <a:pt x="320294" y="290830"/>
                </a:lnTo>
                <a:lnTo>
                  <a:pt x="323976" y="299720"/>
                </a:lnTo>
                <a:lnTo>
                  <a:pt x="325627" y="306070"/>
                </a:lnTo>
                <a:lnTo>
                  <a:pt x="324612" y="313690"/>
                </a:lnTo>
                <a:lnTo>
                  <a:pt x="322961" y="317500"/>
                </a:lnTo>
                <a:lnTo>
                  <a:pt x="320039" y="320040"/>
                </a:lnTo>
                <a:lnTo>
                  <a:pt x="317881" y="322580"/>
                </a:lnTo>
                <a:lnTo>
                  <a:pt x="311022" y="326390"/>
                </a:lnTo>
                <a:lnTo>
                  <a:pt x="299593" y="330200"/>
                </a:lnTo>
                <a:lnTo>
                  <a:pt x="210312" y="365760"/>
                </a:lnTo>
                <a:lnTo>
                  <a:pt x="299084" y="365760"/>
                </a:lnTo>
                <a:lnTo>
                  <a:pt x="311657" y="360680"/>
                </a:lnTo>
                <a:lnTo>
                  <a:pt x="320256" y="358140"/>
                </a:lnTo>
                <a:lnTo>
                  <a:pt x="327580" y="355600"/>
                </a:lnTo>
                <a:lnTo>
                  <a:pt x="353541" y="355600"/>
                </a:lnTo>
                <a:lnTo>
                  <a:pt x="327025" y="288290"/>
                </a:lnTo>
                <a:close/>
              </a:path>
              <a:path w="509269" h="847089">
                <a:moveTo>
                  <a:pt x="213359" y="0"/>
                </a:moveTo>
                <a:lnTo>
                  <a:pt x="206756" y="2540"/>
                </a:lnTo>
                <a:lnTo>
                  <a:pt x="209803" y="10160"/>
                </a:lnTo>
                <a:lnTo>
                  <a:pt x="211074" y="16510"/>
                </a:lnTo>
                <a:lnTo>
                  <a:pt x="210565" y="19050"/>
                </a:lnTo>
                <a:lnTo>
                  <a:pt x="209931" y="22860"/>
                </a:lnTo>
                <a:lnTo>
                  <a:pt x="208533" y="26670"/>
                </a:lnTo>
                <a:lnTo>
                  <a:pt x="205994" y="29210"/>
                </a:lnTo>
                <a:lnTo>
                  <a:pt x="202692" y="31750"/>
                </a:lnTo>
                <a:lnTo>
                  <a:pt x="195706" y="35560"/>
                </a:lnTo>
                <a:lnTo>
                  <a:pt x="125094" y="63500"/>
                </a:lnTo>
                <a:lnTo>
                  <a:pt x="98964" y="74930"/>
                </a:lnTo>
                <a:lnTo>
                  <a:pt x="67006" y="102870"/>
                </a:lnTo>
                <a:lnTo>
                  <a:pt x="62896" y="123190"/>
                </a:lnTo>
                <a:lnTo>
                  <a:pt x="63924" y="129540"/>
                </a:lnTo>
                <a:lnTo>
                  <a:pt x="88802" y="163830"/>
                </a:lnTo>
                <a:lnTo>
                  <a:pt x="109706" y="173990"/>
                </a:lnTo>
                <a:lnTo>
                  <a:pt x="123825" y="180340"/>
                </a:lnTo>
                <a:lnTo>
                  <a:pt x="0" y="228600"/>
                </a:lnTo>
                <a:lnTo>
                  <a:pt x="3301" y="237490"/>
                </a:lnTo>
                <a:lnTo>
                  <a:pt x="43942" y="279400"/>
                </a:lnTo>
                <a:lnTo>
                  <a:pt x="49402" y="274320"/>
                </a:lnTo>
                <a:lnTo>
                  <a:pt x="45212" y="269240"/>
                </a:lnTo>
                <a:lnTo>
                  <a:pt x="42544" y="265430"/>
                </a:lnTo>
                <a:lnTo>
                  <a:pt x="41528" y="262890"/>
                </a:lnTo>
                <a:lnTo>
                  <a:pt x="40258" y="260350"/>
                </a:lnTo>
                <a:lnTo>
                  <a:pt x="40005" y="256540"/>
                </a:lnTo>
                <a:lnTo>
                  <a:pt x="60086" y="241300"/>
                </a:lnTo>
                <a:lnTo>
                  <a:pt x="70316" y="236220"/>
                </a:lnTo>
                <a:lnTo>
                  <a:pt x="83438" y="231140"/>
                </a:lnTo>
                <a:lnTo>
                  <a:pt x="223837" y="175260"/>
                </a:lnTo>
                <a:lnTo>
                  <a:pt x="135127" y="175260"/>
                </a:lnTo>
                <a:lnTo>
                  <a:pt x="125821" y="171450"/>
                </a:lnTo>
                <a:lnTo>
                  <a:pt x="94233" y="142240"/>
                </a:lnTo>
                <a:lnTo>
                  <a:pt x="91820" y="137160"/>
                </a:lnTo>
                <a:lnTo>
                  <a:pt x="91312" y="130810"/>
                </a:lnTo>
                <a:lnTo>
                  <a:pt x="92582" y="125730"/>
                </a:lnTo>
                <a:lnTo>
                  <a:pt x="93725" y="120650"/>
                </a:lnTo>
                <a:lnTo>
                  <a:pt x="137287" y="93980"/>
                </a:lnTo>
                <a:lnTo>
                  <a:pt x="197103" y="71120"/>
                </a:lnTo>
                <a:lnTo>
                  <a:pt x="206756" y="67310"/>
                </a:lnTo>
                <a:lnTo>
                  <a:pt x="212597" y="64770"/>
                </a:lnTo>
                <a:lnTo>
                  <a:pt x="214756" y="64770"/>
                </a:lnTo>
                <a:lnTo>
                  <a:pt x="219837" y="63500"/>
                </a:lnTo>
                <a:lnTo>
                  <a:pt x="238564" y="63500"/>
                </a:lnTo>
                <a:lnTo>
                  <a:pt x="213359" y="0"/>
                </a:lnTo>
                <a:close/>
              </a:path>
              <a:path w="509269" h="847089">
                <a:moveTo>
                  <a:pt x="313551" y="254000"/>
                </a:moveTo>
                <a:lnTo>
                  <a:pt x="299212" y="254000"/>
                </a:lnTo>
                <a:lnTo>
                  <a:pt x="302894" y="256540"/>
                </a:lnTo>
                <a:lnTo>
                  <a:pt x="306450" y="259080"/>
                </a:lnTo>
                <a:lnTo>
                  <a:pt x="309880" y="264160"/>
                </a:lnTo>
                <a:lnTo>
                  <a:pt x="312927" y="271780"/>
                </a:lnTo>
                <a:lnTo>
                  <a:pt x="314325" y="275590"/>
                </a:lnTo>
                <a:lnTo>
                  <a:pt x="321056" y="273050"/>
                </a:lnTo>
                <a:lnTo>
                  <a:pt x="313551" y="254000"/>
                </a:lnTo>
                <a:close/>
              </a:path>
              <a:path w="509269" h="847089">
                <a:moveTo>
                  <a:pt x="278586" y="165100"/>
                </a:moveTo>
                <a:lnTo>
                  <a:pt x="262636" y="165100"/>
                </a:lnTo>
                <a:lnTo>
                  <a:pt x="265683" y="166370"/>
                </a:lnTo>
                <a:lnTo>
                  <a:pt x="267969" y="167640"/>
                </a:lnTo>
                <a:lnTo>
                  <a:pt x="272033" y="171450"/>
                </a:lnTo>
                <a:lnTo>
                  <a:pt x="275463" y="176530"/>
                </a:lnTo>
                <a:lnTo>
                  <a:pt x="278511" y="184150"/>
                </a:lnTo>
                <a:lnTo>
                  <a:pt x="285114" y="181610"/>
                </a:lnTo>
                <a:lnTo>
                  <a:pt x="278586" y="165100"/>
                </a:lnTo>
                <a:close/>
              </a:path>
              <a:path w="509269" h="847089">
                <a:moveTo>
                  <a:pt x="251968" y="97790"/>
                </a:moveTo>
                <a:lnTo>
                  <a:pt x="245363" y="100330"/>
                </a:lnTo>
                <a:lnTo>
                  <a:pt x="248793" y="109220"/>
                </a:lnTo>
                <a:lnTo>
                  <a:pt x="250189" y="115570"/>
                </a:lnTo>
                <a:lnTo>
                  <a:pt x="249174" y="124460"/>
                </a:lnTo>
                <a:lnTo>
                  <a:pt x="247776" y="127000"/>
                </a:lnTo>
                <a:lnTo>
                  <a:pt x="245363" y="129540"/>
                </a:lnTo>
                <a:lnTo>
                  <a:pt x="243077" y="132080"/>
                </a:lnTo>
                <a:lnTo>
                  <a:pt x="236093" y="135890"/>
                </a:lnTo>
                <a:lnTo>
                  <a:pt x="224536" y="139700"/>
                </a:lnTo>
                <a:lnTo>
                  <a:pt x="135127" y="175260"/>
                </a:lnTo>
                <a:lnTo>
                  <a:pt x="223837" y="175260"/>
                </a:lnTo>
                <a:lnTo>
                  <a:pt x="236600" y="170180"/>
                </a:lnTo>
                <a:lnTo>
                  <a:pt x="247269" y="166370"/>
                </a:lnTo>
                <a:lnTo>
                  <a:pt x="254507" y="165100"/>
                </a:lnTo>
                <a:lnTo>
                  <a:pt x="278586" y="165100"/>
                </a:lnTo>
                <a:lnTo>
                  <a:pt x="251968" y="97790"/>
                </a:lnTo>
                <a:close/>
              </a:path>
              <a:path w="509269" h="847089">
                <a:moveTo>
                  <a:pt x="238564" y="63500"/>
                </a:moveTo>
                <a:lnTo>
                  <a:pt x="219837" y="63500"/>
                </a:lnTo>
                <a:lnTo>
                  <a:pt x="224281" y="64770"/>
                </a:lnTo>
                <a:lnTo>
                  <a:pt x="227964" y="67310"/>
                </a:lnTo>
                <a:lnTo>
                  <a:pt x="231520" y="68580"/>
                </a:lnTo>
                <a:lnTo>
                  <a:pt x="234822" y="73660"/>
                </a:lnTo>
                <a:lnTo>
                  <a:pt x="237997" y="81280"/>
                </a:lnTo>
                <a:lnTo>
                  <a:pt x="239521" y="85090"/>
                </a:lnTo>
                <a:lnTo>
                  <a:pt x="246125" y="82550"/>
                </a:lnTo>
                <a:lnTo>
                  <a:pt x="238564" y="63500"/>
                </a:lnTo>
                <a:close/>
              </a:path>
            </a:pathLst>
          </a:custGeom>
          <a:solidFill>
            <a:srgbClr val="000000"/>
          </a:solidFill>
        </p:spPr>
        <p:txBody>
          <a:bodyPr wrap="square" lIns="0" tIns="0" rIns="0" bIns="0" rtlCol="0"/>
          <a:lstStyle/>
          <a:p>
            <a:endParaRPr/>
          </a:p>
        </p:txBody>
      </p:sp>
      <p:sp>
        <p:nvSpPr>
          <p:cNvPr id="24" name="object 24"/>
          <p:cNvSpPr/>
          <p:nvPr/>
        </p:nvSpPr>
        <p:spPr>
          <a:xfrm>
            <a:off x="1425194" y="4207900"/>
            <a:ext cx="413384" cy="300355"/>
          </a:xfrm>
          <a:custGeom>
            <a:avLst/>
            <a:gdLst/>
            <a:ahLst/>
            <a:cxnLst/>
            <a:rect l="l" t="t" r="r" b="b"/>
            <a:pathLst>
              <a:path w="413385" h="300354">
                <a:moveTo>
                  <a:pt x="236093" y="201031"/>
                </a:moveTo>
                <a:lnTo>
                  <a:pt x="223138" y="206111"/>
                </a:lnTo>
                <a:lnTo>
                  <a:pt x="238760" y="245608"/>
                </a:lnTo>
                <a:lnTo>
                  <a:pt x="183134" y="267579"/>
                </a:lnTo>
                <a:lnTo>
                  <a:pt x="185419" y="273294"/>
                </a:lnTo>
                <a:lnTo>
                  <a:pt x="195395" y="273482"/>
                </a:lnTo>
                <a:lnTo>
                  <a:pt x="203787" y="273849"/>
                </a:lnTo>
                <a:lnTo>
                  <a:pt x="246253" y="284851"/>
                </a:lnTo>
                <a:lnTo>
                  <a:pt x="268224" y="300218"/>
                </a:lnTo>
                <a:lnTo>
                  <a:pt x="274319" y="297805"/>
                </a:lnTo>
                <a:lnTo>
                  <a:pt x="263651" y="271008"/>
                </a:lnTo>
                <a:lnTo>
                  <a:pt x="341104" y="240528"/>
                </a:lnTo>
                <a:lnTo>
                  <a:pt x="251713" y="240528"/>
                </a:lnTo>
                <a:lnTo>
                  <a:pt x="236093" y="201031"/>
                </a:lnTo>
                <a:close/>
              </a:path>
              <a:path w="413385" h="300354">
                <a:moveTo>
                  <a:pt x="356743" y="147437"/>
                </a:moveTo>
                <a:lnTo>
                  <a:pt x="359663" y="154676"/>
                </a:lnTo>
                <a:lnTo>
                  <a:pt x="365379" y="154803"/>
                </a:lnTo>
                <a:lnTo>
                  <a:pt x="370205" y="156327"/>
                </a:lnTo>
                <a:lnTo>
                  <a:pt x="378332" y="161915"/>
                </a:lnTo>
                <a:lnTo>
                  <a:pt x="381126" y="165344"/>
                </a:lnTo>
                <a:lnTo>
                  <a:pt x="382778" y="169408"/>
                </a:lnTo>
                <a:lnTo>
                  <a:pt x="384682" y="174361"/>
                </a:lnTo>
                <a:lnTo>
                  <a:pt x="384429" y="179187"/>
                </a:lnTo>
                <a:lnTo>
                  <a:pt x="381762" y="183759"/>
                </a:lnTo>
                <a:lnTo>
                  <a:pt x="379222" y="188458"/>
                </a:lnTo>
                <a:lnTo>
                  <a:pt x="372491" y="192903"/>
                </a:lnTo>
                <a:lnTo>
                  <a:pt x="251713" y="240528"/>
                </a:lnTo>
                <a:lnTo>
                  <a:pt x="341104" y="240528"/>
                </a:lnTo>
                <a:lnTo>
                  <a:pt x="377570" y="226177"/>
                </a:lnTo>
                <a:lnTo>
                  <a:pt x="410844" y="200904"/>
                </a:lnTo>
                <a:lnTo>
                  <a:pt x="412876" y="187569"/>
                </a:lnTo>
                <a:lnTo>
                  <a:pt x="412242" y="181473"/>
                </a:lnTo>
                <a:lnTo>
                  <a:pt x="383924" y="151384"/>
                </a:lnTo>
                <a:lnTo>
                  <a:pt x="366676" y="147625"/>
                </a:lnTo>
                <a:lnTo>
                  <a:pt x="356743" y="147437"/>
                </a:lnTo>
                <a:close/>
              </a:path>
              <a:path w="413385" h="300354">
                <a:moveTo>
                  <a:pt x="139319" y="68189"/>
                </a:moveTo>
                <a:lnTo>
                  <a:pt x="91947" y="127371"/>
                </a:lnTo>
                <a:lnTo>
                  <a:pt x="105409" y="161407"/>
                </a:lnTo>
                <a:lnTo>
                  <a:pt x="180340" y="172202"/>
                </a:lnTo>
                <a:lnTo>
                  <a:pt x="178181" y="166741"/>
                </a:lnTo>
                <a:lnTo>
                  <a:pt x="122047" y="139944"/>
                </a:lnTo>
                <a:lnTo>
                  <a:pt x="141478" y="73904"/>
                </a:lnTo>
                <a:lnTo>
                  <a:pt x="139319" y="68189"/>
                </a:lnTo>
                <a:close/>
              </a:path>
              <a:path w="413385" h="300354">
                <a:moveTo>
                  <a:pt x="223138" y="19294"/>
                </a:moveTo>
                <a:lnTo>
                  <a:pt x="187188" y="45368"/>
                </a:lnTo>
                <a:lnTo>
                  <a:pt x="174307" y="83778"/>
                </a:lnTo>
                <a:lnTo>
                  <a:pt x="175640" y="97470"/>
                </a:lnTo>
                <a:lnTo>
                  <a:pt x="198104" y="139959"/>
                </a:lnTo>
                <a:lnTo>
                  <a:pt x="243403" y="162353"/>
                </a:lnTo>
                <a:lnTo>
                  <a:pt x="261905" y="163105"/>
                </a:lnTo>
                <a:lnTo>
                  <a:pt x="281693" y="160119"/>
                </a:lnTo>
                <a:lnTo>
                  <a:pt x="302768" y="153406"/>
                </a:lnTo>
                <a:lnTo>
                  <a:pt x="321240" y="144547"/>
                </a:lnTo>
                <a:lnTo>
                  <a:pt x="322829" y="143436"/>
                </a:lnTo>
                <a:lnTo>
                  <a:pt x="237870" y="143436"/>
                </a:lnTo>
                <a:lnTo>
                  <a:pt x="228532" y="142293"/>
                </a:lnTo>
                <a:lnTo>
                  <a:pt x="197103" y="116703"/>
                </a:lnTo>
                <a:lnTo>
                  <a:pt x="193928" y="102860"/>
                </a:lnTo>
                <a:lnTo>
                  <a:pt x="196977" y="87620"/>
                </a:lnTo>
                <a:lnTo>
                  <a:pt x="227711" y="62220"/>
                </a:lnTo>
                <a:lnTo>
                  <a:pt x="240057" y="62220"/>
                </a:lnTo>
                <a:lnTo>
                  <a:pt x="223138" y="19294"/>
                </a:lnTo>
                <a:close/>
              </a:path>
              <a:path w="413385" h="300354">
                <a:moveTo>
                  <a:pt x="240057" y="62220"/>
                </a:moveTo>
                <a:lnTo>
                  <a:pt x="227711" y="62220"/>
                </a:lnTo>
                <a:lnTo>
                  <a:pt x="258572" y="140579"/>
                </a:lnTo>
                <a:lnTo>
                  <a:pt x="247876" y="142865"/>
                </a:lnTo>
                <a:lnTo>
                  <a:pt x="237870" y="143436"/>
                </a:lnTo>
                <a:lnTo>
                  <a:pt x="322829" y="143436"/>
                </a:lnTo>
                <a:lnTo>
                  <a:pt x="333088" y="136261"/>
                </a:lnTo>
                <a:lnTo>
                  <a:pt x="269239" y="136261"/>
                </a:lnTo>
                <a:lnTo>
                  <a:pt x="240057" y="62220"/>
                </a:lnTo>
                <a:close/>
              </a:path>
              <a:path w="413385" h="300354">
                <a:moveTo>
                  <a:pt x="280457" y="0"/>
                </a:moveTo>
                <a:lnTo>
                  <a:pt x="266954" y="2022"/>
                </a:lnTo>
                <a:lnTo>
                  <a:pt x="265556" y="9261"/>
                </a:lnTo>
                <a:lnTo>
                  <a:pt x="277530" y="9568"/>
                </a:lnTo>
                <a:lnTo>
                  <a:pt x="288099" y="11054"/>
                </a:lnTo>
                <a:lnTo>
                  <a:pt x="321799" y="35010"/>
                </a:lnTo>
                <a:lnTo>
                  <a:pt x="329390" y="68236"/>
                </a:lnTo>
                <a:lnTo>
                  <a:pt x="326804" y="81347"/>
                </a:lnTo>
                <a:lnTo>
                  <a:pt x="301164" y="118544"/>
                </a:lnTo>
                <a:lnTo>
                  <a:pt x="269239" y="136261"/>
                </a:lnTo>
                <a:lnTo>
                  <a:pt x="333088" y="136261"/>
                </a:lnTo>
                <a:lnTo>
                  <a:pt x="358013" y="106543"/>
                </a:lnTo>
                <a:lnTo>
                  <a:pt x="366410" y="75602"/>
                </a:lnTo>
                <a:lnTo>
                  <a:pt x="365496" y="60233"/>
                </a:lnTo>
                <a:lnTo>
                  <a:pt x="345852" y="21262"/>
                </a:lnTo>
                <a:lnTo>
                  <a:pt x="307941" y="2147"/>
                </a:lnTo>
                <a:lnTo>
                  <a:pt x="294116" y="37"/>
                </a:lnTo>
                <a:lnTo>
                  <a:pt x="280457" y="0"/>
                </a:lnTo>
                <a:close/>
              </a:path>
              <a:path w="413385" h="300354">
                <a:moveTo>
                  <a:pt x="0" y="132705"/>
                </a:moveTo>
                <a:lnTo>
                  <a:pt x="16256" y="173980"/>
                </a:lnTo>
                <a:lnTo>
                  <a:pt x="85725" y="169154"/>
                </a:lnTo>
                <a:lnTo>
                  <a:pt x="83184" y="162677"/>
                </a:lnTo>
                <a:lnTo>
                  <a:pt x="0" y="132705"/>
                </a:lnTo>
                <a:close/>
              </a:path>
            </a:pathLst>
          </a:custGeom>
          <a:solidFill>
            <a:srgbClr val="000000"/>
          </a:solidFill>
        </p:spPr>
        <p:txBody>
          <a:bodyPr wrap="square" lIns="0" tIns="0" rIns="0" bIns="0" rtlCol="0"/>
          <a:lstStyle/>
          <a:p>
            <a:endParaRPr/>
          </a:p>
        </p:txBody>
      </p:sp>
      <p:sp>
        <p:nvSpPr>
          <p:cNvPr id="25" name="object 25"/>
          <p:cNvSpPr txBox="1">
            <a:spLocks noGrp="1"/>
          </p:cNvSpPr>
          <p:nvPr>
            <p:ph type="title"/>
          </p:nvPr>
        </p:nvSpPr>
        <p:spPr>
          <a:xfrm>
            <a:off x="228601" y="250732"/>
            <a:ext cx="8183346" cy="412934"/>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2.2. Môi </a:t>
            </a:r>
            <a:r>
              <a:rPr spc="-5" dirty="0">
                <a:latin typeface="Times New Roman" panose="02020603050405020304" pitchFamily="18" charset="0"/>
                <a:cs typeface="Times New Roman" panose="02020603050405020304" pitchFamily="18" charset="0"/>
              </a:rPr>
              <a:t>trường </a:t>
            </a:r>
            <a:r>
              <a:rPr dirty="0">
                <a:latin typeface="Times New Roman" panose="02020603050405020304" pitchFamily="18" charset="0"/>
                <a:cs typeface="Times New Roman" panose="02020603050405020304" pitchFamily="18" charset="0"/>
              </a:rPr>
              <a:t>Marketing </a:t>
            </a:r>
            <a:r>
              <a:rPr spc="-5" dirty="0">
                <a:latin typeface="Times New Roman" panose="02020603050405020304" pitchFamily="18" charset="0"/>
                <a:cs typeface="Times New Roman" panose="02020603050405020304" pitchFamily="18" charset="0"/>
              </a:rPr>
              <a:t>ngân</a:t>
            </a:r>
            <a:r>
              <a:rPr spc="-15"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436829"/>
            <a:ext cx="7687309" cy="1294130"/>
          </a:xfrm>
          <a:prstGeom prst="rect">
            <a:avLst/>
          </a:prstGeom>
        </p:spPr>
        <p:txBody>
          <a:bodyPr vert="horz" wrap="square" lIns="0" tIns="12700" rIns="0" bIns="0" rtlCol="0">
            <a:spAutoFit/>
          </a:bodyPr>
          <a:lstStyle/>
          <a:p>
            <a:pPr marL="247650">
              <a:lnSpc>
                <a:spcPct val="100000"/>
              </a:lnSpc>
              <a:spcBef>
                <a:spcPts val="100"/>
              </a:spcBef>
            </a:pPr>
            <a:r>
              <a:rPr sz="3600" b="1" spc="-5" dirty="0">
                <a:solidFill>
                  <a:srgbClr val="252599"/>
                </a:solidFill>
                <a:latin typeface="Times New Roman"/>
                <a:cs typeface="Times New Roman"/>
              </a:rPr>
              <a:t>2.2. </a:t>
            </a:r>
            <a:r>
              <a:rPr sz="3600" b="1" dirty="0">
                <a:solidFill>
                  <a:srgbClr val="252599"/>
                </a:solidFill>
                <a:latin typeface="Times New Roman"/>
                <a:cs typeface="Times New Roman"/>
              </a:rPr>
              <a:t>Môi trường </a:t>
            </a:r>
            <a:r>
              <a:rPr sz="3600" b="1" spc="-5" dirty="0">
                <a:solidFill>
                  <a:srgbClr val="252599"/>
                </a:solidFill>
                <a:latin typeface="Times New Roman"/>
                <a:cs typeface="Times New Roman"/>
              </a:rPr>
              <a:t>Marketing </a:t>
            </a:r>
            <a:r>
              <a:rPr sz="3600" b="1" dirty="0">
                <a:solidFill>
                  <a:srgbClr val="252599"/>
                </a:solidFill>
                <a:latin typeface="Times New Roman"/>
                <a:cs typeface="Times New Roman"/>
              </a:rPr>
              <a:t>ngân</a:t>
            </a:r>
            <a:r>
              <a:rPr sz="3600" b="1" spc="-30" dirty="0">
                <a:solidFill>
                  <a:srgbClr val="252599"/>
                </a:solidFill>
                <a:latin typeface="Times New Roman"/>
                <a:cs typeface="Times New Roman"/>
              </a:rPr>
              <a:t> </a:t>
            </a:r>
            <a:r>
              <a:rPr sz="3600" b="1" dirty="0">
                <a:solidFill>
                  <a:srgbClr val="252599"/>
                </a:solidFill>
                <a:latin typeface="Times New Roman"/>
                <a:cs typeface="Times New Roman"/>
              </a:rPr>
              <a:t>hàng</a:t>
            </a:r>
            <a:endParaRPr sz="3600">
              <a:latin typeface="Times New Roman"/>
              <a:cs typeface="Times New Roman"/>
            </a:endParaRPr>
          </a:p>
          <a:p>
            <a:pPr marL="12700">
              <a:lnSpc>
                <a:spcPct val="100000"/>
              </a:lnSpc>
              <a:spcBef>
                <a:spcPts val="2305"/>
              </a:spcBef>
            </a:pPr>
            <a:r>
              <a:rPr sz="2800" b="1" spc="-5" dirty="0">
                <a:solidFill>
                  <a:srgbClr val="FF0000"/>
                </a:solidFill>
                <a:latin typeface="Times New Roman"/>
                <a:cs typeface="Times New Roman"/>
              </a:rPr>
              <a:t>2.2.1. Môi trường </a:t>
            </a:r>
            <a:r>
              <a:rPr sz="2800" b="1" dirty="0">
                <a:solidFill>
                  <a:srgbClr val="FF0000"/>
                </a:solidFill>
                <a:latin typeface="Times New Roman"/>
                <a:cs typeface="Times New Roman"/>
              </a:rPr>
              <a:t>vĩ </a:t>
            </a:r>
            <a:r>
              <a:rPr sz="2800" b="1" spc="-5" dirty="0">
                <a:solidFill>
                  <a:srgbClr val="FF0000"/>
                </a:solidFill>
                <a:latin typeface="Times New Roman"/>
                <a:cs typeface="Times New Roman"/>
              </a:rPr>
              <a:t>mô</a:t>
            </a:r>
            <a:endParaRPr sz="2800">
              <a:latin typeface="Times New Roman"/>
              <a:cs typeface="Times New Roman"/>
            </a:endParaRPr>
          </a:p>
        </p:txBody>
      </p:sp>
      <p:sp>
        <p:nvSpPr>
          <p:cNvPr id="3" name="object 3"/>
          <p:cNvSpPr/>
          <p:nvPr/>
        </p:nvSpPr>
        <p:spPr>
          <a:xfrm>
            <a:off x="3352800" y="3429000"/>
            <a:ext cx="2286000" cy="1676400"/>
          </a:xfrm>
          <a:custGeom>
            <a:avLst/>
            <a:gdLst/>
            <a:ahLst/>
            <a:cxnLst/>
            <a:rect l="l" t="t" r="r" b="b"/>
            <a:pathLst>
              <a:path w="2286000" h="1676400">
                <a:moveTo>
                  <a:pt x="1866900" y="0"/>
                </a:moveTo>
                <a:lnTo>
                  <a:pt x="419100" y="0"/>
                </a:lnTo>
                <a:lnTo>
                  <a:pt x="0" y="838200"/>
                </a:lnTo>
                <a:lnTo>
                  <a:pt x="419100" y="1676400"/>
                </a:lnTo>
                <a:lnTo>
                  <a:pt x="1866900" y="1676400"/>
                </a:lnTo>
                <a:lnTo>
                  <a:pt x="2286000" y="838200"/>
                </a:lnTo>
                <a:lnTo>
                  <a:pt x="1866900" y="0"/>
                </a:lnTo>
                <a:close/>
              </a:path>
            </a:pathLst>
          </a:custGeom>
          <a:solidFill>
            <a:srgbClr val="92D050"/>
          </a:solidFill>
        </p:spPr>
        <p:txBody>
          <a:bodyPr wrap="square" lIns="0" tIns="0" rIns="0" bIns="0" rtlCol="0"/>
          <a:lstStyle/>
          <a:p>
            <a:endParaRPr/>
          </a:p>
        </p:txBody>
      </p:sp>
      <p:sp>
        <p:nvSpPr>
          <p:cNvPr id="4" name="object 4"/>
          <p:cNvSpPr/>
          <p:nvPr/>
        </p:nvSpPr>
        <p:spPr>
          <a:xfrm>
            <a:off x="3352800" y="3429000"/>
            <a:ext cx="2286000" cy="1676400"/>
          </a:xfrm>
          <a:custGeom>
            <a:avLst/>
            <a:gdLst/>
            <a:ahLst/>
            <a:cxnLst/>
            <a:rect l="l" t="t" r="r" b="b"/>
            <a:pathLst>
              <a:path w="2286000" h="1676400">
                <a:moveTo>
                  <a:pt x="0" y="838200"/>
                </a:moveTo>
                <a:lnTo>
                  <a:pt x="419100" y="0"/>
                </a:lnTo>
                <a:lnTo>
                  <a:pt x="1866900" y="0"/>
                </a:lnTo>
                <a:lnTo>
                  <a:pt x="2286000" y="838200"/>
                </a:lnTo>
                <a:lnTo>
                  <a:pt x="1866900" y="1676400"/>
                </a:lnTo>
                <a:lnTo>
                  <a:pt x="419100" y="1676400"/>
                </a:lnTo>
                <a:lnTo>
                  <a:pt x="0" y="838200"/>
                </a:lnTo>
                <a:close/>
              </a:path>
            </a:pathLst>
          </a:custGeom>
          <a:ln w="12700">
            <a:solidFill>
              <a:srgbClr val="92D050"/>
            </a:solidFill>
          </a:ln>
        </p:spPr>
        <p:txBody>
          <a:bodyPr wrap="square" lIns="0" tIns="0" rIns="0" bIns="0" rtlCol="0"/>
          <a:lstStyle/>
          <a:p>
            <a:endParaRPr/>
          </a:p>
        </p:txBody>
      </p:sp>
      <p:sp>
        <p:nvSpPr>
          <p:cNvPr id="5" name="object 5"/>
          <p:cNvSpPr txBox="1"/>
          <p:nvPr/>
        </p:nvSpPr>
        <p:spPr>
          <a:xfrm>
            <a:off x="3816222" y="3689730"/>
            <a:ext cx="1358900" cy="1122680"/>
          </a:xfrm>
          <a:prstGeom prst="rect">
            <a:avLst/>
          </a:prstGeom>
        </p:spPr>
        <p:txBody>
          <a:bodyPr vert="horz" wrap="square" lIns="0" tIns="12700" rIns="0" bIns="0" rtlCol="0">
            <a:spAutoFit/>
          </a:bodyPr>
          <a:lstStyle/>
          <a:p>
            <a:pPr marL="12700" marR="5080" indent="327660">
              <a:lnSpc>
                <a:spcPct val="100000"/>
              </a:lnSpc>
              <a:spcBef>
                <a:spcPts val="100"/>
              </a:spcBef>
            </a:pPr>
            <a:r>
              <a:rPr sz="3600" spc="-5" dirty="0">
                <a:latin typeface="Times New Roman"/>
                <a:cs typeface="Times New Roman"/>
              </a:rPr>
              <a:t>MT  VĨ</a:t>
            </a:r>
            <a:r>
              <a:rPr sz="3600" spc="-100" dirty="0">
                <a:latin typeface="Times New Roman"/>
                <a:cs typeface="Times New Roman"/>
              </a:rPr>
              <a:t> </a:t>
            </a:r>
            <a:r>
              <a:rPr sz="3600" spc="-5" dirty="0">
                <a:latin typeface="Times New Roman"/>
                <a:cs typeface="Times New Roman"/>
              </a:rPr>
              <a:t>MÔ</a:t>
            </a:r>
            <a:endParaRPr sz="3600">
              <a:latin typeface="Times New Roman"/>
              <a:cs typeface="Times New Roman"/>
            </a:endParaRPr>
          </a:p>
        </p:txBody>
      </p:sp>
      <p:sp>
        <p:nvSpPr>
          <p:cNvPr id="6" name="object 6"/>
          <p:cNvSpPr/>
          <p:nvPr/>
        </p:nvSpPr>
        <p:spPr>
          <a:xfrm>
            <a:off x="3798759" y="1798022"/>
            <a:ext cx="1600200" cy="1524000"/>
          </a:xfrm>
          <a:custGeom>
            <a:avLst/>
            <a:gdLst/>
            <a:ahLst/>
            <a:cxnLst/>
            <a:rect l="l" t="t" r="r" b="b"/>
            <a:pathLst>
              <a:path w="1600200" h="1524000">
                <a:moveTo>
                  <a:pt x="800100" y="0"/>
                </a:moveTo>
                <a:lnTo>
                  <a:pt x="751365" y="1390"/>
                </a:lnTo>
                <a:lnTo>
                  <a:pt x="703402" y="5508"/>
                </a:lnTo>
                <a:lnTo>
                  <a:pt x="656294" y="12275"/>
                </a:lnTo>
                <a:lnTo>
                  <a:pt x="610125" y="21610"/>
                </a:lnTo>
                <a:lnTo>
                  <a:pt x="564979" y="33435"/>
                </a:lnTo>
                <a:lnTo>
                  <a:pt x="520939" y="47668"/>
                </a:lnTo>
                <a:lnTo>
                  <a:pt x="478089" y="64231"/>
                </a:lnTo>
                <a:lnTo>
                  <a:pt x="436514" y="83044"/>
                </a:lnTo>
                <a:lnTo>
                  <a:pt x="396296" y="104027"/>
                </a:lnTo>
                <a:lnTo>
                  <a:pt x="357520" y="127100"/>
                </a:lnTo>
                <a:lnTo>
                  <a:pt x="320268" y="152185"/>
                </a:lnTo>
                <a:lnTo>
                  <a:pt x="284626" y="179200"/>
                </a:lnTo>
                <a:lnTo>
                  <a:pt x="250676" y="208067"/>
                </a:lnTo>
                <a:lnTo>
                  <a:pt x="218503" y="238706"/>
                </a:lnTo>
                <a:lnTo>
                  <a:pt x="188189" y="271037"/>
                </a:lnTo>
                <a:lnTo>
                  <a:pt x="159820" y="304981"/>
                </a:lnTo>
                <a:lnTo>
                  <a:pt x="133478" y="340457"/>
                </a:lnTo>
                <a:lnTo>
                  <a:pt x="109248" y="377387"/>
                </a:lnTo>
                <a:lnTo>
                  <a:pt x="87212" y="415690"/>
                </a:lnTo>
                <a:lnTo>
                  <a:pt x="67456" y="455287"/>
                </a:lnTo>
                <a:lnTo>
                  <a:pt x="50062" y="496098"/>
                </a:lnTo>
                <a:lnTo>
                  <a:pt x="35114" y="538044"/>
                </a:lnTo>
                <a:lnTo>
                  <a:pt x="22696" y="581044"/>
                </a:lnTo>
                <a:lnTo>
                  <a:pt x="12892" y="625019"/>
                </a:lnTo>
                <a:lnTo>
                  <a:pt x="5785" y="669890"/>
                </a:lnTo>
                <a:lnTo>
                  <a:pt x="1460" y="715577"/>
                </a:lnTo>
                <a:lnTo>
                  <a:pt x="0" y="762000"/>
                </a:lnTo>
                <a:lnTo>
                  <a:pt x="1460" y="808422"/>
                </a:lnTo>
                <a:lnTo>
                  <a:pt x="5785" y="854109"/>
                </a:lnTo>
                <a:lnTo>
                  <a:pt x="12892" y="898980"/>
                </a:lnTo>
                <a:lnTo>
                  <a:pt x="22696" y="942955"/>
                </a:lnTo>
                <a:lnTo>
                  <a:pt x="35114" y="985955"/>
                </a:lnTo>
                <a:lnTo>
                  <a:pt x="50062" y="1027901"/>
                </a:lnTo>
                <a:lnTo>
                  <a:pt x="67456" y="1068712"/>
                </a:lnTo>
                <a:lnTo>
                  <a:pt x="87212" y="1108309"/>
                </a:lnTo>
                <a:lnTo>
                  <a:pt x="109248" y="1146612"/>
                </a:lnTo>
                <a:lnTo>
                  <a:pt x="133478" y="1183542"/>
                </a:lnTo>
                <a:lnTo>
                  <a:pt x="159820" y="1219018"/>
                </a:lnTo>
                <a:lnTo>
                  <a:pt x="188189" y="1252962"/>
                </a:lnTo>
                <a:lnTo>
                  <a:pt x="218503" y="1285293"/>
                </a:lnTo>
                <a:lnTo>
                  <a:pt x="250676" y="1315932"/>
                </a:lnTo>
                <a:lnTo>
                  <a:pt x="284626" y="1344799"/>
                </a:lnTo>
                <a:lnTo>
                  <a:pt x="320268" y="1371814"/>
                </a:lnTo>
                <a:lnTo>
                  <a:pt x="357520" y="1396899"/>
                </a:lnTo>
                <a:lnTo>
                  <a:pt x="396296" y="1419972"/>
                </a:lnTo>
                <a:lnTo>
                  <a:pt x="436514" y="1440955"/>
                </a:lnTo>
                <a:lnTo>
                  <a:pt x="478089" y="1459768"/>
                </a:lnTo>
                <a:lnTo>
                  <a:pt x="520939" y="1476331"/>
                </a:lnTo>
                <a:lnTo>
                  <a:pt x="564979" y="1490564"/>
                </a:lnTo>
                <a:lnTo>
                  <a:pt x="610125" y="1502389"/>
                </a:lnTo>
                <a:lnTo>
                  <a:pt x="656294" y="1511724"/>
                </a:lnTo>
                <a:lnTo>
                  <a:pt x="703402" y="1518491"/>
                </a:lnTo>
                <a:lnTo>
                  <a:pt x="751365" y="1522609"/>
                </a:lnTo>
                <a:lnTo>
                  <a:pt x="800100" y="1524000"/>
                </a:lnTo>
                <a:lnTo>
                  <a:pt x="848834" y="1522609"/>
                </a:lnTo>
                <a:lnTo>
                  <a:pt x="896797" y="1518491"/>
                </a:lnTo>
                <a:lnTo>
                  <a:pt x="943905" y="1511724"/>
                </a:lnTo>
                <a:lnTo>
                  <a:pt x="990074" y="1502389"/>
                </a:lnTo>
                <a:lnTo>
                  <a:pt x="1035220" y="1490564"/>
                </a:lnTo>
                <a:lnTo>
                  <a:pt x="1079260" y="1476331"/>
                </a:lnTo>
                <a:lnTo>
                  <a:pt x="1122110" y="1459768"/>
                </a:lnTo>
                <a:lnTo>
                  <a:pt x="1163685" y="1440955"/>
                </a:lnTo>
                <a:lnTo>
                  <a:pt x="1203903" y="1419972"/>
                </a:lnTo>
                <a:lnTo>
                  <a:pt x="1242679" y="1396899"/>
                </a:lnTo>
                <a:lnTo>
                  <a:pt x="1279931" y="1371814"/>
                </a:lnTo>
                <a:lnTo>
                  <a:pt x="1315573" y="1344799"/>
                </a:lnTo>
                <a:lnTo>
                  <a:pt x="1349523" y="1315932"/>
                </a:lnTo>
                <a:lnTo>
                  <a:pt x="1381696" y="1285293"/>
                </a:lnTo>
                <a:lnTo>
                  <a:pt x="1412010" y="1252962"/>
                </a:lnTo>
                <a:lnTo>
                  <a:pt x="1440379" y="1219018"/>
                </a:lnTo>
                <a:lnTo>
                  <a:pt x="1466721" y="1183542"/>
                </a:lnTo>
                <a:lnTo>
                  <a:pt x="1490951" y="1146612"/>
                </a:lnTo>
                <a:lnTo>
                  <a:pt x="1512987" y="1108309"/>
                </a:lnTo>
                <a:lnTo>
                  <a:pt x="1532743" y="1068712"/>
                </a:lnTo>
                <a:lnTo>
                  <a:pt x="1550137" y="1027901"/>
                </a:lnTo>
                <a:lnTo>
                  <a:pt x="1565085" y="985955"/>
                </a:lnTo>
                <a:lnTo>
                  <a:pt x="1577503" y="942955"/>
                </a:lnTo>
                <a:lnTo>
                  <a:pt x="1587307" y="898980"/>
                </a:lnTo>
                <a:lnTo>
                  <a:pt x="1594414" y="854109"/>
                </a:lnTo>
                <a:lnTo>
                  <a:pt x="1598739" y="808422"/>
                </a:lnTo>
                <a:lnTo>
                  <a:pt x="1600200" y="762000"/>
                </a:lnTo>
                <a:lnTo>
                  <a:pt x="1598739" y="715577"/>
                </a:lnTo>
                <a:lnTo>
                  <a:pt x="1594414" y="669890"/>
                </a:lnTo>
                <a:lnTo>
                  <a:pt x="1587307" y="625019"/>
                </a:lnTo>
                <a:lnTo>
                  <a:pt x="1577503" y="581044"/>
                </a:lnTo>
                <a:lnTo>
                  <a:pt x="1565085" y="538044"/>
                </a:lnTo>
                <a:lnTo>
                  <a:pt x="1550137" y="496098"/>
                </a:lnTo>
                <a:lnTo>
                  <a:pt x="1532743" y="455287"/>
                </a:lnTo>
                <a:lnTo>
                  <a:pt x="1512987" y="415690"/>
                </a:lnTo>
                <a:lnTo>
                  <a:pt x="1490951" y="377387"/>
                </a:lnTo>
                <a:lnTo>
                  <a:pt x="1466721" y="340457"/>
                </a:lnTo>
                <a:lnTo>
                  <a:pt x="1440379" y="304981"/>
                </a:lnTo>
                <a:lnTo>
                  <a:pt x="1412010" y="271037"/>
                </a:lnTo>
                <a:lnTo>
                  <a:pt x="1381696" y="238706"/>
                </a:lnTo>
                <a:lnTo>
                  <a:pt x="1349523" y="208067"/>
                </a:lnTo>
                <a:lnTo>
                  <a:pt x="1315573" y="179200"/>
                </a:lnTo>
                <a:lnTo>
                  <a:pt x="1279931" y="152185"/>
                </a:lnTo>
                <a:lnTo>
                  <a:pt x="1242679" y="127100"/>
                </a:lnTo>
                <a:lnTo>
                  <a:pt x="1203903" y="104027"/>
                </a:lnTo>
                <a:lnTo>
                  <a:pt x="1163685" y="83044"/>
                </a:lnTo>
                <a:lnTo>
                  <a:pt x="1122110" y="64231"/>
                </a:lnTo>
                <a:lnTo>
                  <a:pt x="1079260" y="47668"/>
                </a:lnTo>
                <a:lnTo>
                  <a:pt x="1035220" y="33435"/>
                </a:lnTo>
                <a:lnTo>
                  <a:pt x="990074" y="21610"/>
                </a:lnTo>
                <a:lnTo>
                  <a:pt x="943905" y="12275"/>
                </a:lnTo>
                <a:lnTo>
                  <a:pt x="896797" y="5508"/>
                </a:lnTo>
                <a:lnTo>
                  <a:pt x="848834" y="1390"/>
                </a:lnTo>
                <a:lnTo>
                  <a:pt x="800100" y="0"/>
                </a:lnTo>
                <a:close/>
              </a:path>
            </a:pathLst>
          </a:custGeom>
          <a:solidFill>
            <a:srgbClr val="FFFF66"/>
          </a:solidFill>
        </p:spPr>
        <p:txBody>
          <a:bodyPr wrap="square" lIns="0" tIns="0" rIns="0" bIns="0" rtlCol="0"/>
          <a:lstStyle/>
          <a:p>
            <a:endParaRPr/>
          </a:p>
        </p:txBody>
      </p:sp>
      <p:sp>
        <p:nvSpPr>
          <p:cNvPr id="7" name="object 7"/>
          <p:cNvSpPr txBox="1">
            <a:spLocks noGrp="1"/>
          </p:cNvSpPr>
          <p:nvPr>
            <p:ph type="title"/>
          </p:nvPr>
        </p:nvSpPr>
        <p:spPr>
          <a:xfrm>
            <a:off x="4022597" y="1881886"/>
            <a:ext cx="1152525" cy="1244600"/>
          </a:xfrm>
          <a:prstGeom prst="rect">
            <a:avLst/>
          </a:prstGeom>
          <a:noFill/>
          <a:ln>
            <a:noFill/>
          </a:ln>
        </p:spPr>
        <p:txBody>
          <a:bodyPr vert="horz" wrap="square" lIns="0" tIns="12065" rIns="0" bIns="0" rtlCol="0">
            <a:spAutoFit/>
          </a:bodyPr>
          <a:lstStyle/>
          <a:p>
            <a:pPr marL="208915" marR="5080" indent="-196850">
              <a:lnSpc>
                <a:spcPct val="100000"/>
              </a:lnSpc>
              <a:spcBef>
                <a:spcPts val="95"/>
              </a:spcBef>
            </a:pPr>
            <a:r>
              <a:rPr sz="4000" b="0" spc="-5" dirty="0">
                <a:solidFill>
                  <a:srgbClr val="000000"/>
                </a:solidFill>
                <a:latin typeface="Times New Roman"/>
                <a:cs typeface="Times New Roman"/>
              </a:rPr>
              <a:t>Dân  số</a:t>
            </a:r>
            <a:endParaRPr sz="4000" dirty="0">
              <a:latin typeface="Times New Roman"/>
              <a:cs typeface="Times New Roman"/>
            </a:endParaRPr>
          </a:p>
        </p:txBody>
      </p:sp>
      <p:sp>
        <p:nvSpPr>
          <p:cNvPr id="8" name="object 8"/>
          <p:cNvSpPr/>
          <p:nvPr/>
        </p:nvSpPr>
        <p:spPr>
          <a:xfrm>
            <a:off x="1600200" y="3311525"/>
            <a:ext cx="1600200" cy="1565275"/>
          </a:xfrm>
          <a:custGeom>
            <a:avLst/>
            <a:gdLst/>
            <a:ahLst/>
            <a:cxnLst/>
            <a:rect l="l" t="t" r="r" b="b"/>
            <a:pathLst>
              <a:path w="1600200" h="1565275">
                <a:moveTo>
                  <a:pt x="800100" y="0"/>
                </a:moveTo>
                <a:lnTo>
                  <a:pt x="751365" y="1428"/>
                </a:lnTo>
                <a:lnTo>
                  <a:pt x="703402" y="5658"/>
                </a:lnTo>
                <a:lnTo>
                  <a:pt x="656294" y="12609"/>
                </a:lnTo>
                <a:lnTo>
                  <a:pt x="610125" y="22198"/>
                </a:lnTo>
                <a:lnTo>
                  <a:pt x="564979" y="34343"/>
                </a:lnTo>
                <a:lnTo>
                  <a:pt x="520939" y="48963"/>
                </a:lnTo>
                <a:lnTo>
                  <a:pt x="478089" y="65976"/>
                </a:lnTo>
                <a:lnTo>
                  <a:pt x="436514" y="85300"/>
                </a:lnTo>
                <a:lnTo>
                  <a:pt x="396296" y="106854"/>
                </a:lnTo>
                <a:lnTo>
                  <a:pt x="357520" y="130554"/>
                </a:lnTo>
                <a:lnTo>
                  <a:pt x="320268" y="156320"/>
                </a:lnTo>
                <a:lnTo>
                  <a:pt x="284626" y="184070"/>
                </a:lnTo>
                <a:lnTo>
                  <a:pt x="250676" y="213721"/>
                </a:lnTo>
                <a:lnTo>
                  <a:pt x="218503" y="245193"/>
                </a:lnTo>
                <a:lnTo>
                  <a:pt x="188189" y="278402"/>
                </a:lnTo>
                <a:lnTo>
                  <a:pt x="159820" y="313268"/>
                </a:lnTo>
                <a:lnTo>
                  <a:pt x="133478" y="349708"/>
                </a:lnTo>
                <a:lnTo>
                  <a:pt x="109248" y="387641"/>
                </a:lnTo>
                <a:lnTo>
                  <a:pt x="87212" y="426985"/>
                </a:lnTo>
                <a:lnTo>
                  <a:pt x="67456" y="467657"/>
                </a:lnTo>
                <a:lnTo>
                  <a:pt x="50062" y="509577"/>
                </a:lnTo>
                <a:lnTo>
                  <a:pt x="35114" y="552662"/>
                </a:lnTo>
                <a:lnTo>
                  <a:pt x="22696" y="596830"/>
                </a:lnTo>
                <a:lnTo>
                  <a:pt x="12892" y="642000"/>
                </a:lnTo>
                <a:lnTo>
                  <a:pt x="5785" y="688090"/>
                </a:lnTo>
                <a:lnTo>
                  <a:pt x="1460" y="735017"/>
                </a:lnTo>
                <a:lnTo>
                  <a:pt x="0" y="782701"/>
                </a:lnTo>
                <a:lnTo>
                  <a:pt x="1460" y="830370"/>
                </a:lnTo>
                <a:lnTo>
                  <a:pt x="5785" y="877285"/>
                </a:lnTo>
                <a:lnTo>
                  <a:pt x="12892" y="923363"/>
                </a:lnTo>
                <a:lnTo>
                  <a:pt x="22696" y="968522"/>
                </a:lnTo>
                <a:lnTo>
                  <a:pt x="35114" y="1012681"/>
                </a:lnTo>
                <a:lnTo>
                  <a:pt x="50062" y="1055757"/>
                </a:lnTo>
                <a:lnTo>
                  <a:pt x="67456" y="1097668"/>
                </a:lnTo>
                <a:lnTo>
                  <a:pt x="87212" y="1138333"/>
                </a:lnTo>
                <a:lnTo>
                  <a:pt x="109248" y="1177671"/>
                </a:lnTo>
                <a:lnTo>
                  <a:pt x="133478" y="1215597"/>
                </a:lnTo>
                <a:lnTo>
                  <a:pt x="159820" y="1252032"/>
                </a:lnTo>
                <a:lnTo>
                  <a:pt x="188189" y="1286894"/>
                </a:lnTo>
                <a:lnTo>
                  <a:pt x="218503" y="1320099"/>
                </a:lnTo>
                <a:lnTo>
                  <a:pt x="250676" y="1351567"/>
                </a:lnTo>
                <a:lnTo>
                  <a:pt x="284626" y="1381215"/>
                </a:lnTo>
                <a:lnTo>
                  <a:pt x="320268" y="1408963"/>
                </a:lnTo>
                <a:lnTo>
                  <a:pt x="357520" y="1434726"/>
                </a:lnTo>
                <a:lnTo>
                  <a:pt x="396296" y="1458425"/>
                </a:lnTo>
                <a:lnTo>
                  <a:pt x="436514" y="1479977"/>
                </a:lnTo>
                <a:lnTo>
                  <a:pt x="478089" y="1499300"/>
                </a:lnTo>
                <a:lnTo>
                  <a:pt x="520939" y="1516312"/>
                </a:lnTo>
                <a:lnTo>
                  <a:pt x="564979" y="1530932"/>
                </a:lnTo>
                <a:lnTo>
                  <a:pt x="610125" y="1543077"/>
                </a:lnTo>
                <a:lnTo>
                  <a:pt x="656294" y="1552665"/>
                </a:lnTo>
                <a:lnTo>
                  <a:pt x="703402" y="1559616"/>
                </a:lnTo>
                <a:lnTo>
                  <a:pt x="751365" y="1563846"/>
                </a:lnTo>
                <a:lnTo>
                  <a:pt x="800100" y="1565275"/>
                </a:lnTo>
                <a:lnTo>
                  <a:pt x="848834" y="1563846"/>
                </a:lnTo>
                <a:lnTo>
                  <a:pt x="896797" y="1559616"/>
                </a:lnTo>
                <a:lnTo>
                  <a:pt x="943905" y="1552665"/>
                </a:lnTo>
                <a:lnTo>
                  <a:pt x="990074" y="1543077"/>
                </a:lnTo>
                <a:lnTo>
                  <a:pt x="1035220" y="1530932"/>
                </a:lnTo>
                <a:lnTo>
                  <a:pt x="1079260" y="1516312"/>
                </a:lnTo>
                <a:lnTo>
                  <a:pt x="1122110" y="1499300"/>
                </a:lnTo>
                <a:lnTo>
                  <a:pt x="1163685" y="1479977"/>
                </a:lnTo>
                <a:lnTo>
                  <a:pt x="1203903" y="1458425"/>
                </a:lnTo>
                <a:lnTo>
                  <a:pt x="1242679" y="1434726"/>
                </a:lnTo>
                <a:lnTo>
                  <a:pt x="1279931" y="1408963"/>
                </a:lnTo>
                <a:lnTo>
                  <a:pt x="1315573" y="1381215"/>
                </a:lnTo>
                <a:lnTo>
                  <a:pt x="1349523" y="1351567"/>
                </a:lnTo>
                <a:lnTo>
                  <a:pt x="1381696" y="1320099"/>
                </a:lnTo>
                <a:lnTo>
                  <a:pt x="1412010" y="1286894"/>
                </a:lnTo>
                <a:lnTo>
                  <a:pt x="1440379" y="1252032"/>
                </a:lnTo>
                <a:lnTo>
                  <a:pt x="1466721" y="1215597"/>
                </a:lnTo>
                <a:lnTo>
                  <a:pt x="1490951" y="1177671"/>
                </a:lnTo>
                <a:lnTo>
                  <a:pt x="1512987" y="1138333"/>
                </a:lnTo>
                <a:lnTo>
                  <a:pt x="1532743" y="1097668"/>
                </a:lnTo>
                <a:lnTo>
                  <a:pt x="1550137" y="1055757"/>
                </a:lnTo>
                <a:lnTo>
                  <a:pt x="1565085" y="1012681"/>
                </a:lnTo>
                <a:lnTo>
                  <a:pt x="1577503" y="968522"/>
                </a:lnTo>
                <a:lnTo>
                  <a:pt x="1587307" y="923363"/>
                </a:lnTo>
                <a:lnTo>
                  <a:pt x="1594414" y="877285"/>
                </a:lnTo>
                <a:lnTo>
                  <a:pt x="1598739" y="830370"/>
                </a:lnTo>
                <a:lnTo>
                  <a:pt x="1600200" y="782701"/>
                </a:lnTo>
                <a:lnTo>
                  <a:pt x="1598739" y="735017"/>
                </a:lnTo>
                <a:lnTo>
                  <a:pt x="1594414" y="688090"/>
                </a:lnTo>
                <a:lnTo>
                  <a:pt x="1587307" y="642000"/>
                </a:lnTo>
                <a:lnTo>
                  <a:pt x="1577503" y="596830"/>
                </a:lnTo>
                <a:lnTo>
                  <a:pt x="1565085" y="552662"/>
                </a:lnTo>
                <a:lnTo>
                  <a:pt x="1550137" y="509577"/>
                </a:lnTo>
                <a:lnTo>
                  <a:pt x="1532743" y="467657"/>
                </a:lnTo>
                <a:lnTo>
                  <a:pt x="1512987" y="426985"/>
                </a:lnTo>
                <a:lnTo>
                  <a:pt x="1490951" y="387641"/>
                </a:lnTo>
                <a:lnTo>
                  <a:pt x="1466721" y="349708"/>
                </a:lnTo>
                <a:lnTo>
                  <a:pt x="1440379" y="313268"/>
                </a:lnTo>
                <a:lnTo>
                  <a:pt x="1412010" y="278402"/>
                </a:lnTo>
                <a:lnTo>
                  <a:pt x="1381696" y="245193"/>
                </a:lnTo>
                <a:lnTo>
                  <a:pt x="1349523" y="213721"/>
                </a:lnTo>
                <a:lnTo>
                  <a:pt x="1315573" y="184070"/>
                </a:lnTo>
                <a:lnTo>
                  <a:pt x="1279931" y="156320"/>
                </a:lnTo>
                <a:lnTo>
                  <a:pt x="1242679" y="130554"/>
                </a:lnTo>
                <a:lnTo>
                  <a:pt x="1203903" y="106854"/>
                </a:lnTo>
                <a:lnTo>
                  <a:pt x="1163685" y="85300"/>
                </a:lnTo>
                <a:lnTo>
                  <a:pt x="1122110" y="65976"/>
                </a:lnTo>
                <a:lnTo>
                  <a:pt x="1079260" y="48963"/>
                </a:lnTo>
                <a:lnTo>
                  <a:pt x="1035220" y="34343"/>
                </a:lnTo>
                <a:lnTo>
                  <a:pt x="990074" y="22198"/>
                </a:lnTo>
                <a:lnTo>
                  <a:pt x="943905" y="12609"/>
                </a:lnTo>
                <a:lnTo>
                  <a:pt x="896797" y="5658"/>
                </a:lnTo>
                <a:lnTo>
                  <a:pt x="848834" y="1428"/>
                </a:lnTo>
                <a:lnTo>
                  <a:pt x="800100" y="0"/>
                </a:lnTo>
                <a:close/>
              </a:path>
            </a:pathLst>
          </a:custGeom>
          <a:solidFill>
            <a:srgbClr val="FFFF66"/>
          </a:solidFill>
        </p:spPr>
        <p:txBody>
          <a:bodyPr wrap="square" lIns="0" tIns="0" rIns="0" bIns="0" rtlCol="0"/>
          <a:lstStyle/>
          <a:p>
            <a:endParaRPr/>
          </a:p>
        </p:txBody>
      </p:sp>
      <p:sp>
        <p:nvSpPr>
          <p:cNvPr id="9" name="object 9"/>
          <p:cNvSpPr txBox="1"/>
          <p:nvPr/>
        </p:nvSpPr>
        <p:spPr>
          <a:xfrm>
            <a:off x="1888617" y="3441319"/>
            <a:ext cx="871219" cy="1244600"/>
          </a:xfrm>
          <a:prstGeom prst="rect">
            <a:avLst/>
          </a:prstGeom>
        </p:spPr>
        <p:txBody>
          <a:bodyPr vert="horz" wrap="square" lIns="0" tIns="12065" rIns="0" bIns="0" rtlCol="0">
            <a:spAutoFit/>
          </a:bodyPr>
          <a:lstStyle/>
          <a:p>
            <a:pPr marL="67310" marR="5080" indent="-55244">
              <a:lnSpc>
                <a:spcPct val="100000"/>
              </a:lnSpc>
              <a:spcBef>
                <a:spcPts val="95"/>
              </a:spcBef>
            </a:pPr>
            <a:r>
              <a:rPr sz="4000" spc="-10" dirty="0">
                <a:latin typeface="Times New Roman"/>
                <a:cs typeface="Times New Roman"/>
              </a:rPr>
              <a:t>Văn  </a:t>
            </a:r>
            <a:r>
              <a:rPr sz="4000" dirty="0">
                <a:latin typeface="Times New Roman"/>
                <a:cs typeface="Times New Roman"/>
              </a:rPr>
              <a:t>hóa</a:t>
            </a:r>
            <a:endParaRPr sz="4000">
              <a:latin typeface="Times New Roman"/>
              <a:cs typeface="Times New Roman"/>
            </a:endParaRPr>
          </a:p>
        </p:txBody>
      </p:sp>
      <p:sp>
        <p:nvSpPr>
          <p:cNvPr id="10" name="object 10"/>
          <p:cNvSpPr/>
          <p:nvPr/>
        </p:nvSpPr>
        <p:spPr>
          <a:xfrm>
            <a:off x="2590800" y="5105400"/>
            <a:ext cx="1676400" cy="1565275"/>
          </a:xfrm>
          <a:custGeom>
            <a:avLst/>
            <a:gdLst/>
            <a:ahLst/>
            <a:cxnLst/>
            <a:rect l="l" t="t" r="r" b="b"/>
            <a:pathLst>
              <a:path w="1676400" h="1565275">
                <a:moveTo>
                  <a:pt x="838200" y="0"/>
                </a:moveTo>
                <a:lnTo>
                  <a:pt x="788950" y="1328"/>
                </a:lnTo>
                <a:lnTo>
                  <a:pt x="740450" y="5265"/>
                </a:lnTo>
                <a:lnTo>
                  <a:pt x="692777" y="11736"/>
                </a:lnTo>
                <a:lnTo>
                  <a:pt x="646011" y="20669"/>
                </a:lnTo>
                <a:lnTo>
                  <a:pt x="600230" y="31990"/>
                </a:lnTo>
                <a:lnTo>
                  <a:pt x="555513" y="45626"/>
                </a:lnTo>
                <a:lnTo>
                  <a:pt x="511938" y="61502"/>
                </a:lnTo>
                <a:lnTo>
                  <a:pt x="469585" y="79547"/>
                </a:lnTo>
                <a:lnTo>
                  <a:pt x="428531" y="99686"/>
                </a:lnTo>
                <a:lnTo>
                  <a:pt x="388855" y="121845"/>
                </a:lnTo>
                <a:lnTo>
                  <a:pt x="350636" y="145953"/>
                </a:lnTo>
                <a:lnTo>
                  <a:pt x="313952" y="171934"/>
                </a:lnTo>
                <a:lnTo>
                  <a:pt x="278883" y="199717"/>
                </a:lnTo>
                <a:lnTo>
                  <a:pt x="245506" y="229227"/>
                </a:lnTo>
                <a:lnTo>
                  <a:pt x="213901" y="260390"/>
                </a:lnTo>
                <a:lnTo>
                  <a:pt x="184146" y="293135"/>
                </a:lnTo>
                <a:lnTo>
                  <a:pt x="156319" y="327386"/>
                </a:lnTo>
                <a:lnTo>
                  <a:pt x="130500" y="363072"/>
                </a:lnTo>
                <a:lnTo>
                  <a:pt x="106766" y="400118"/>
                </a:lnTo>
                <a:lnTo>
                  <a:pt x="85197" y="438450"/>
                </a:lnTo>
                <a:lnTo>
                  <a:pt x="65871" y="477997"/>
                </a:lnTo>
                <a:lnTo>
                  <a:pt x="48866" y="518683"/>
                </a:lnTo>
                <a:lnTo>
                  <a:pt x="34263" y="560437"/>
                </a:lnTo>
                <a:lnTo>
                  <a:pt x="22137" y="603184"/>
                </a:lnTo>
                <a:lnTo>
                  <a:pt x="12570" y="646850"/>
                </a:lnTo>
                <a:lnTo>
                  <a:pt x="5639" y="691364"/>
                </a:lnTo>
                <a:lnTo>
                  <a:pt x="1422" y="736651"/>
                </a:lnTo>
                <a:lnTo>
                  <a:pt x="0" y="782637"/>
                </a:lnTo>
                <a:lnTo>
                  <a:pt x="1422" y="828623"/>
                </a:lnTo>
                <a:lnTo>
                  <a:pt x="5639" y="873910"/>
                </a:lnTo>
                <a:lnTo>
                  <a:pt x="12570" y="918424"/>
                </a:lnTo>
                <a:lnTo>
                  <a:pt x="22137" y="962090"/>
                </a:lnTo>
                <a:lnTo>
                  <a:pt x="34263" y="1004837"/>
                </a:lnTo>
                <a:lnTo>
                  <a:pt x="48866" y="1046591"/>
                </a:lnTo>
                <a:lnTo>
                  <a:pt x="65871" y="1087277"/>
                </a:lnTo>
                <a:lnTo>
                  <a:pt x="85197" y="1126824"/>
                </a:lnTo>
                <a:lnTo>
                  <a:pt x="106766" y="1165156"/>
                </a:lnTo>
                <a:lnTo>
                  <a:pt x="130500" y="1202202"/>
                </a:lnTo>
                <a:lnTo>
                  <a:pt x="156319" y="1237888"/>
                </a:lnTo>
                <a:lnTo>
                  <a:pt x="184146" y="1272139"/>
                </a:lnTo>
                <a:lnTo>
                  <a:pt x="213901" y="1304884"/>
                </a:lnTo>
                <a:lnTo>
                  <a:pt x="245506" y="1336047"/>
                </a:lnTo>
                <a:lnTo>
                  <a:pt x="278883" y="1365557"/>
                </a:lnTo>
                <a:lnTo>
                  <a:pt x="313952" y="1393340"/>
                </a:lnTo>
                <a:lnTo>
                  <a:pt x="350636" y="1419321"/>
                </a:lnTo>
                <a:lnTo>
                  <a:pt x="388855" y="1443429"/>
                </a:lnTo>
                <a:lnTo>
                  <a:pt x="428531" y="1465588"/>
                </a:lnTo>
                <a:lnTo>
                  <a:pt x="469585" y="1485727"/>
                </a:lnTo>
                <a:lnTo>
                  <a:pt x="511938" y="1503772"/>
                </a:lnTo>
                <a:lnTo>
                  <a:pt x="555513" y="1519648"/>
                </a:lnTo>
                <a:lnTo>
                  <a:pt x="600230" y="1533284"/>
                </a:lnTo>
                <a:lnTo>
                  <a:pt x="646011" y="1544605"/>
                </a:lnTo>
                <a:lnTo>
                  <a:pt x="692777" y="1553538"/>
                </a:lnTo>
                <a:lnTo>
                  <a:pt x="740450" y="1560009"/>
                </a:lnTo>
                <a:lnTo>
                  <a:pt x="788950" y="1563946"/>
                </a:lnTo>
                <a:lnTo>
                  <a:pt x="838200" y="1565275"/>
                </a:lnTo>
                <a:lnTo>
                  <a:pt x="887449" y="1563946"/>
                </a:lnTo>
                <a:lnTo>
                  <a:pt x="935949" y="1560009"/>
                </a:lnTo>
                <a:lnTo>
                  <a:pt x="983622" y="1553538"/>
                </a:lnTo>
                <a:lnTo>
                  <a:pt x="1030388" y="1544605"/>
                </a:lnTo>
                <a:lnTo>
                  <a:pt x="1076169" y="1533284"/>
                </a:lnTo>
                <a:lnTo>
                  <a:pt x="1120886" y="1519648"/>
                </a:lnTo>
                <a:lnTo>
                  <a:pt x="1164461" y="1503772"/>
                </a:lnTo>
                <a:lnTo>
                  <a:pt x="1206814" y="1485727"/>
                </a:lnTo>
                <a:lnTo>
                  <a:pt x="1247868" y="1465588"/>
                </a:lnTo>
                <a:lnTo>
                  <a:pt x="1287544" y="1443429"/>
                </a:lnTo>
                <a:lnTo>
                  <a:pt x="1325763" y="1419321"/>
                </a:lnTo>
                <a:lnTo>
                  <a:pt x="1362447" y="1393340"/>
                </a:lnTo>
                <a:lnTo>
                  <a:pt x="1397516" y="1365557"/>
                </a:lnTo>
                <a:lnTo>
                  <a:pt x="1430893" y="1336047"/>
                </a:lnTo>
                <a:lnTo>
                  <a:pt x="1462498" y="1304884"/>
                </a:lnTo>
                <a:lnTo>
                  <a:pt x="1492253" y="1272139"/>
                </a:lnTo>
                <a:lnTo>
                  <a:pt x="1520080" y="1237888"/>
                </a:lnTo>
                <a:lnTo>
                  <a:pt x="1545899" y="1202202"/>
                </a:lnTo>
                <a:lnTo>
                  <a:pt x="1569633" y="1165156"/>
                </a:lnTo>
                <a:lnTo>
                  <a:pt x="1591202" y="1126824"/>
                </a:lnTo>
                <a:lnTo>
                  <a:pt x="1610528" y="1087277"/>
                </a:lnTo>
                <a:lnTo>
                  <a:pt x="1627533" y="1046591"/>
                </a:lnTo>
                <a:lnTo>
                  <a:pt x="1642136" y="1004837"/>
                </a:lnTo>
                <a:lnTo>
                  <a:pt x="1654262" y="962090"/>
                </a:lnTo>
                <a:lnTo>
                  <a:pt x="1663829" y="918424"/>
                </a:lnTo>
                <a:lnTo>
                  <a:pt x="1670760" y="873910"/>
                </a:lnTo>
                <a:lnTo>
                  <a:pt x="1674977" y="828623"/>
                </a:lnTo>
                <a:lnTo>
                  <a:pt x="1676400" y="782637"/>
                </a:lnTo>
                <a:lnTo>
                  <a:pt x="1674977" y="736651"/>
                </a:lnTo>
                <a:lnTo>
                  <a:pt x="1670760" y="691364"/>
                </a:lnTo>
                <a:lnTo>
                  <a:pt x="1663829" y="646850"/>
                </a:lnTo>
                <a:lnTo>
                  <a:pt x="1654262" y="603184"/>
                </a:lnTo>
                <a:lnTo>
                  <a:pt x="1642136" y="560437"/>
                </a:lnTo>
                <a:lnTo>
                  <a:pt x="1627533" y="518683"/>
                </a:lnTo>
                <a:lnTo>
                  <a:pt x="1610528" y="477997"/>
                </a:lnTo>
                <a:lnTo>
                  <a:pt x="1591202" y="438450"/>
                </a:lnTo>
                <a:lnTo>
                  <a:pt x="1569633" y="400118"/>
                </a:lnTo>
                <a:lnTo>
                  <a:pt x="1545899" y="363072"/>
                </a:lnTo>
                <a:lnTo>
                  <a:pt x="1520080" y="327386"/>
                </a:lnTo>
                <a:lnTo>
                  <a:pt x="1492253" y="293135"/>
                </a:lnTo>
                <a:lnTo>
                  <a:pt x="1462498" y="260390"/>
                </a:lnTo>
                <a:lnTo>
                  <a:pt x="1430893" y="229227"/>
                </a:lnTo>
                <a:lnTo>
                  <a:pt x="1397516" y="199717"/>
                </a:lnTo>
                <a:lnTo>
                  <a:pt x="1362447" y="171934"/>
                </a:lnTo>
                <a:lnTo>
                  <a:pt x="1325763" y="145953"/>
                </a:lnTo>
                <a:lnTo>
                  <a:pt x="1287544" y="121845"/>
                </a:lnTo>
                <a:lnTo>
                  <a:pt x="1247868" y="99686"/>
                </a:lnTo>
                <a:lnTo>
                  <a:pt x="1206814" y="79547"/>
                </a:lnTo>
                <a:lnTo>
                  <a:pt x="1164461" y="61502"/>
                </a:lnTo>
                <a:lnTo>
                  <a:pt x="1120886" y="45626"/>
                </a:lnTo>
                <a:lnTo>
                  <a:pt x="1076169" y="31990"/>
                </a:lnTo>
                <a:lnTo>
                  <a:pt x="1030388" y="20669"/>
                </a:lnTo>
                <a:lnTo>
                  <a:pt x="983622" y="11736"/>
                </a:lnTo>
                <a:lnTo>
                  <a:pt x="935949" y="5265"/>
                </a:lnTo>
                <a:lnTo>
                  <a:pt x="887449" y="1328"/>
                </a:lnTo>
                <a:lnTo>
                  <a:pt x="838200" y="0"/>
                </a:lnTo>
                <a:close/>
              </a:path>
            </a:pathLst>
          </a:custGeom>
          <a:solidFill>
            <a:srgbClr val="FFFF66"/>
          </a:solidFill>
        </p:spPr>
        <p:txBody>
          <a:bodyPr wrap="square" lIns="0" tIns="0" rIns="0" bIns="0" rtlCol="0"/>
          <a:lstStyle/>
          <a:p>
            <a:endParaRPr/>
          </a:p>
        </p:txBody>
      </p:sp>
      <p:sp>
        <p:nvSpPr>
          <p:cNvPr id="11" name="object 11"/>
          <p:cNvSpPr txBox="1"/>
          <p:nvPr/>
        </p:nvSpPr>
        <p:spPr>
          <a:xfrm>
            <a:off x="2946654" y="5235346"/>
            <a:ext cx="1041400" cy="1244600"/>
          </a:xfrm>
          <a:prstGeom prst="rect">
            <a:avLst/>
          </a:prstGeom>
        </p:spPr>
        <p:txBody>
          <a:bodyPr vert="horz" wrap="square" lIns="0" tIns="12065" rIns="0" bIns="0" rtlCol="0">
            <a:spAutoFit/>
          </a:bodyPr>
          <a:lstStyle/>
          <a:p>
            <a:pPr marL="139065" marR="5080" indent="-127000">
              <a:lnSpc>
                <a:spcPct val="100000"/>
              </a:lnSpc>
              <a:spcBef>
                <a:spcPts val="95"/>
              </a:spcBef>
            </a:pPr>
            <a:r>
              <a:rPr sz="4000" spc="-5" dirty="0">
                <a:latin typeface="Times New Roman"/>
                <a:cs typeface="Times New Roman"/>
              </a:rPr>
              <a:t>Pháp  luật</a:t>
            </a:r>
            <a:endParaRPr sz="4000">
              <a:latin typeface="Times New Roman"/>
              <a:cs typeface="Times New Roman"/>
            </a:endParaRPr>
          </a:p>
        </p:txBody>
      </p:sp>
      <p:sp>
        <p:nvSpPr>
          <p:cNvPr id="12" name="object 12"/>
          <p:cNvSpPr/>
          <p:nvPr/>
        </p:nvSpPr>
        <p:spPr>
          <a:xfrm>
            <a:off x="4724400" y="5105400"/>
            <a:ext cx="1676400" cy="1565275"/>
          </a:xfrm>
          <a:custGeom>
            <a:avLst/>
            <a:gdLst/>
            <a:ahLst/>
            <a:cxnLst/>
            <a:rect l="l" t="t" r="r" b="b"/>
            <a:pathLst>
              <a:path w="1676400" h="1565275">
                <a:moveTo>
                  <a:pt x="838200" y="0"/>
                </a:moveTo>
                <a:lnTo>
                  <a:pt x="788950" y="1328"/>
                </a:lnTo>
                <a:lnTo>
                  <a:pt x="740450" y="5265"/>
                </a:lnTo>
                <a:lnTo>
                  <a:pt x="692777" y="11736"/>
                </a:lnTo>
                <a:lnTo>
                  <a:pt x="646011" y="20669"/>
                </a:lnTo>
                <a:lnTo>
                  <a:pt x="600230" y="31990"/>
                </a:lnTo>
                <a:lnTo>
                  <a:pt x="555513" y="45626"/>
                </a:lnTo>
                <a:lnTo>
                  <a:pt x="511938" y="61502"/>
                </a:lnTo>
                <a:lnTo>
                  <a:pt x="469585" y="79547"/>
                </a:lnTo>
                <a:lnTo>
                  <a:pt x="428531" y="99686"/>
                </a:lnTo>
                <a:lnTo>
                  <a:pt x="388855" y="121845"/>
                </a:lnTo>
                <a:lnTo>
                  <a:pt x="350636" y="145953"/>
                </a:lnTo>
                <a:lnTo>
                  <a:pt x="313952" y="171934"/>
                </a:lnTo>
                <a:lnTo>
                  <a:pt x="278883" y="199717"/>
                </a:lnTo>
                <a:lnTo>
                  <a:pt x="245506" y="229227"/>
                </a:lnTo>
                <a:lnTo>
                  <a:pt x="213901" y="260390"/>
                </a:lnTo>
                <a:lnTo>
                  <a:pt x="184146" y="293135"/>
                </a:lnTo>
                <a:lnTo>
                  <a:pt x="156319" y="327386"/>
                </a:lnTo>
                <a:lnTo>
                  <a:pt x="130500" y="363072"/>
                </a:lnTo>
                <a:lnTo>
                  <a:pt x="106766" y="400118"/>
                </a:lnTo>
                <a:lnTo>
                  <a:pt x="85197" y="438450"/>
                </a:lnTo>
                <a:lnTo>
                  <a:pt x="65871" y="477997"/>
                </a:lnTo>
                <a:lnTo>
                  <a:pt x="48866" y="518683"/>
                </a:lnTo>
                <a:lnTo>
                  <a:pt x="34263" y="560437"/>
                </a:lnTo>
                <a:lnTo>
                  <a:pt x="22137" y="603184"/>
                </a:lnTo>
                <a:lnTo>
                  <a:pt x="12570" y="646850"/>
                </a:lnTo>
                <a:lnTo>
                  <a:pt x="5639" y="691364"/>
                </a:lnTo>
                <a:lnTo>
                  <a:pt x="1422" y="736651"/>
                </a:lnTo>
                <a:lnTo>
                  <a:pt x="0" y="782637"/>
                </a:lnTo>
                <a:lnTo>
                  <a:pt x="1422" y="828623"/>
                </a:lnTo>
                <a:lnTo>
                  <a:pt x="5639" y="873910"/>
                </a:lnTo>
                <a:lnTo>
                  <a:pt x="12570" y="918424"/>
                </a:lnTo>
                <a:lnTo>
                  <a:pt x="22137" y="962090"/>
                </a:lnTo>
                <a:lnTo>
                  <a:pt x="34263" y="1004837"/>
                </a:lnTo>
                <a:lnTo>
                  <a:pt x="48866" y="1046591"/>
                </a:lnTo>
                <a:lnTo>
                  <a:pt x="65871" y="1087277"/>
                </a:lnTo>
                <a:lnTo>
                  <a:pt x="85197" y="1126824"/>
                </a:lnTo>
                <a:lnTo>
                  <a:pt x="106766" y="1165156"/>
                </a:lnTo>
                <a:lnTo>
                  <a:pt x="130500" y="1202202"/>
                </a:lnTo>
                <a:lnTo>
                  <a:pt x="156319" y="1237888"/>
                </a:lnTo>
                <a:lnTo>
                  <a:pt x="184146" y="1272139"/>
                </a:lnTo>
                <a:lnTo>
                  <a:pt x="213901" y="1304884"/>
                </a:lnTo>
                <a:lnTo>
                  <a:pt x="245506" y="1336047"/>
                </a:lnTo>
                <a:lnTo>
                  <a:pt x="278883" y="1365557"/>
                </a:lnTo>
                <a:lnTo>
                  <a:pt x="313952" y="1393340"/>
                </a:lnTo>
                <a:lnTo>
                  <a:pt x="350636" y="1419321"/>
                </a:lnTo>
                <a:lnTo>
                  <a:pt x="388855" y="1443429"/>
                </a:lnTo>
                <a:lnTo>
                  <a:pt x="428531" y="1465588"/>
                </a:lnTo>
                <a:lnTo>
                  <a:pt x="469585" y="1485727"/>
                </a:lnTo>
                <a:lnTo>
                  <a:pt x="511938" y="1503772"/>
                </a:lnTo>
                <a:lnTo>
                  <a:pt x="555513" y="1519648"/>
                </a:lnTo>
                <a:lnTo>
                  <a:pt x="600230" y="1533284"/>
                </a:lnTo>
                <a:lnTo>
                  <a:pt x="646011" y="1544605"/>
                </a:lnTo>
                <a:lnTo>
                  <a:pt x="692777" y="1553538"/>
                </a:lnTo>
                <a:lnTo>
                  <a:pt x="740450" y="1560009"/>
                </a:lnTo>
                <a:lnTo>
                  <a:pt x="788950" y="1563946"/>
                </a:lnTo>
                <a:lnTo>
                  <a:pt x="838200" y="1565275"/>
                </a:lnTo>
                <a:lnTo>
                  <a:pt x="887449" y="1563946"/>
                </a:lnTo>
                <a:lnTo>
                  <a:pt x="935949" y="1560009"/>
                </a:lnTo>
                <a:lnTo>
                  <a:pt x="983622" y="1553538"/>
                </a:lnTo>
                <a:lnTo>
                  <a:pt x="1030388" y="1544605"/>
                </a:lnTo>
                <a:lnTo>
                  <a:pt x="1076169" y="1533284"/>
                </a:lnTo>
                <a:lnTo>
                  <a:pt x="1120886" y="1519648"/>
                </a:lnTo>
                <a:lnTo>
                  <a:pt x="1164461" y="1503772"/>
                </a:lnTo>
                <a:lnTo>
                  <a:pt x="1206814" y="1485727"/>
                </a:lnTo>
                <a:lnTo>
                  <a:pt x="1247868" y="1465588"/>
                </a:lnTo>
                <a:lnTo>
                  <a:pt x="1287544" y="1443429"/>
                </a:lnTo>
                <a:lnTo>
                  <a:pt x="1325763" y="1419321"/>
                </a:lnTo>
                <a:lnTo>
                  <a:pt x="1362447" y="1393340"/>
                </a:lnTo>
                <a:lnTo>
                  <a:pt x="1397516" y="1365557"/>
                </a:lnTo>
                <a:lnTo>
                  <a:pt x="1430893" y="1336047"/>
                </a:lnTo>
                <a:lnTo>
                  <a:pt x="1462498" y="1304884"/>
                </a:lnTo>
                <a:lnTo>
                  <a:pt x="1492253" y="1272139"/>
                </a:lnTo>
                <a:lnTo>
                  <a:pt x="1520080" y="1237888"/>
                </a:lnTo>
                <a:lnTo>
                  <a:pt x="1545899" y="1202202"/>
                </a:lnTo>
                <a:lnTo>
                  <a:pt x="1569633" y="1165156"/>
                </a:lnTo>
                <a:lnTo>
                  <a:pt x="1591202" y="1126824"/>
                </a:lnTo>
                <a:lnTo>
                  <a:pt x="1610528" y="1087277"/>
                </a:lnTo>
                <a:lnTo>
                  <a:pt x="1627533" y="1046591"/>
                </a:lnTo>
                <a:lnTo>
                  <a:pt x="1642136" y="1004837"/>
                </a:lnTo>
                <a:lnTo>
                  <a:pt x="1654262" y="962090"/>
                </a:lnTo>
                <a:lnTo>
                  <a:pt x="1663829" y="918424"/>
                </a:lnTo>
                <a:lnTo>
                  <a:pt x="1670760" y="873910"/>
                </a:lnTo>
                <a:lnTo>
                  <a:pt x="1674977" y="828623"/>
                </a:lnTo>
                <a:lnTo>
                  <a:pt x="1676400" y="782637"/>
                </a:lnTo>
                <a:lnTo>
                  <a:pt x="1674977" y="736651"/>
                </a:lnTo>
                <a:lnTo>
                  <a:pt x="1670760" y="691364"/>
                </a:lnTo>
                <a:lnTo>
                  <a:pt x="1663829" y="646850"/>
                </a:lnTo>
                <a:lnTo>
                  <a:pt x="1654262" y="603184"/>
                </a:lnTo>
                <a:lnTo>
                  <a:pt x="1642136" y="560437"/>
                </a:lnTo>
                <a:lnTo>
                  <a:pt x="1627533" y="518683"/>
                </a:lnTo>
                <a:lnTo>
                  <a:pt x="1610528" y="477997"/>
                </a:lnTo>
                <a:lnTo>
                  <a:pt x="1591202" y="438450"/>
                </a:lnTo>
                <a:lnTo>
                  <a:pt x="1569633" y="400118"/>
                </a:lnTo>
                <a:lnTo>
                  <a:pt x="1545899" y="363072"/>
                </a:lnTo>
                <a:lnTo>
                  <a:pt x="1520080" y="327386"/>
                </a:lnTo>
                <a:lnTo>
                  <a:pt x="1492253" y="293135"/>
                </a:lnTo>
                <a:lnTo>
                  <a:pt x="1462498" y="260390"/>
                </a:lnTo>
                <a:lnTo>
                  <a:pt x="1430893" y="229227"/>
                </a:lnTo>
                <a:lnTo>
                  <a:pt x="1397516" y="199717"/>
                </a:lnTo>
                <a:lnTo>
                  <a:pt x="1362447" y="171934"/>
                </a:lnTo>
                <a:lnTo>
                  <a:pt x="1325763" y="145953"/>
                </a:lnTo>
                <a:lnTo>
                  <a:pt x="1287544" y="121845"/>
                </a:lnTo>
                <a:lnTo>
                  <a:pt x="1247868" y="99686"/>
                </a:lnTo>
                <a:lnTo>
                  <a:pt x="1206814" y="79547"/>
                </a:lnTo>
                <a:lnTo>
                  <a:pt x="1164461" y="61502"/>
                </a:lnTo>
                <a:lnTo>
                  <a:pt x="1120886" y="45626"/>
                </a:lnTo>
                <a:lnTo>
                  <a:pt x="1076169" y="31990"/>
                </a:lnTo>
                <a:lnTo>
                  <a:pt x="1030388" y="20669"/>
                </a:lnTo>
                <a:lnTo>
                  <a:pt x="983622" y="11736"/>
                </a:lnTo>
                <a:lnTo>
                  <a:pt x="935949" y="5265"/>
                </a:lnTo>
                <a:lnTo>
                  <a:pt x="887449" y="1328"/>
                </a:lnTo>
                <a:lnTo>
                  <a:pt x="838200" y="0"/>
                </a:lnTo>
                <a:close/>
              </a:path>
            </a:pathLst>
          </a:custGeom>
          <a:solidFill>
            <a:srgbClr val="FFFF66"/>
          </a:solidFill>
        </p:spPr>
        <p:txBody>
          <a:bodyPr wrap="square" lIns="0" tIns="0" rIns="0" bIns="0" rtlCol="0"/>
          <a:lstStyle/>
          <a:p>
            <a:endParaRPr/>
          </a:p>
        </p:txBody>
      </p:sp>
      <p:sp>
        <p:nvSpPr>
          <p:cNvPr id="13" name="object 13"/>
          <p:cNvSpPr txBox="1"/>
          <p:nvPr/>
        </p:nvSpPr>
        <p:spPr>
          <a:xfrm>
            <a:off x="5037835" y="5246623"/>
            <a:ext cx="1125220" cy="1244600"/>
          </a:xfrm>
          <a:prstGeom prst="rect">
            <a:avLst/>
          </a:prstGeom>
        </p:spPr>
        <p:txBody>
          <a:bodyPr vert="horz" wrap="square" lIns="0" tIns="12065" rIns="0" bIns="0" rtlCol="0">
            <a:spAutoFit/>
          </a:bodyPr>
          <a:lstStyle/>
          <a:p>
            <a:pPr marL="68580" marR="5080" indent="-56515">
              <a:lnSpc>
                <a:spcPct val="100000"/>
              </a:lnSpc>
              <a:spcBef>
                <a:spcPts val="95"/>
              </a:spcBef>
            </a:pPr>
            <a:r>
              <a:rPr sz="4000" spc="-5" dirty="0">
                <a:latin typeface="Times New Roman"/>
                <a:cs typeface="Times New Roman"/>
              </a:rPr>
              <a:t>Công  nghệ</a:t>
            </a:r>
            <a:endParaRPr sz="4000">
              <a:latin typeface="Times New Roman"/>
              <a:cs typeface="Times New Roman"/>
            </a:endParaRPr>
          </a:p>
        </p:txBody>
      </p:sp>
      <p:sp>
        <p:nvSpPr>
          <p:cNvPr id="14" name="object 14"/>
          <p:cNvSpPr/>
          <p:nvPr/>
        </p:nvSpPr>
        <p:spPr>
          <a:xfrm>
            <a:off x="5715000" y="3352800"/>
            <a:ext cx="1600200" cy="1524000"/>
          </a:xfrm>
          <a:custGeom>
            <a:avLst/>
            <a:gdLst/>
            <a:ahLst/>
            <a:cxnLst/>
            <a:rect l="l" t="t" r="r" b="b"/>
            <a:pathLst>
              <a:path w="1600200" h="1524000">
                <a:moveTo>
                  <a:pt x="800100" y="0"/>
                </a:moveTo>
                <a:lnTo>
                  <a:pt x="751365" y="1390"/>
                </a:lnTo>
                <a:lnTo>
                  <a:pt x="703402" y="5508"/>
                </a:lnTo>
                <a:lnTo>
                  <a:pt x="656294" y="12275"/>
                </a:lnTo>
                <a:lnTo>
                  <a:pt x="610125" y="21610"/>
                </a:lnTo>
                <a:lnTo>
                  <a:pt x="564979" y="33435"/>
                </a:lnTo>
                <a:lnTo>
                  <a:pt x="520939" y="47668"/>
                </a:lnTo>
                <a:lnTo>
                  <a:pt x="478089" y="64231"/>
                </a:lnTo>
                <a:lnTo>
                  <a:pt x="436514" y="83044"/>
                </a:lnTo>
                <a:lnTo>
                  <a:pt x="396296" y="104027"/>
                </a:lnTo>
                <a:lnTo>
                  <a:pt x="357520" y="127100"/>
                </a:lnTo>
                <a:lnTo>
                  <a:pt x="320268" y="152185"/>
                </a:lnTo>
                <a:lnTo>
                  <a:pt x="284626" y="179200"/>
                </a:lnTo>
                <a:lnTo>
                  <a:pt x="250676" y="208067"/>
                </a:lnTo>
                <a:lnTo>
                  <a:pt x="218503" y="238706"/>
                </a:lnTo>
                <a:lnTo>
                  <a:pt x="188189" y="271037"/>
                </a:lnTo>
                <a:lnTo>
                  <a:pt x="159820" y="304981"/>
                </a:lnTo>
                <a:lnTo>
                  <a:pt x="133478" y="340457"/>
                </a:lnTo>
                <a:lnTo>
                  <a:pt x="109248" y="377387"/>
                </a:lnTo>
                <a:lnTo>
                  <a:pt x="87212" y="415690"/>
                </a:lnTo>
                <a:lnTo>
                  <a:pt x="67456" y="455287"/>
                </a:lnTo>
                <a:lnTo>
                  <a:pt x="50062" y="496098"/>
                </a:lnTo>
                <a:lnTo>
                  <a:pt x="35114" y="538044"/>
                </a:lnTo>
                <a:lnTo>
                  <a:pt x="22696" y="581044"/>
                </a:lnTo>
                <a:lnTo>
                  <a:pt x="12892" y="625019"/>
                </a:lnTo>
                <a:lnTo>
                  <a:pt x="5785" y="669890"/>
                </a:lnTo>
                <a:lnTo>
                  <a:pt x="1460" y="715577"/>
                </a:lnTo>
                <a:lnTo>
                  <a:pt x="0" y="762000"/>
                </a:lnTo>
                <a:lnTo>
                  <a:pt x="1460" y="808422"/>
                </a:lnTo>
                <a:lnTo>
                  <a:pt x="5785" y="854109"/>
                </a:lnTo>
                <a:lnTo>
                  <a:pt x="12892" y="898980"/>
                </a:lnTo>
                <a:lnTo>
                  <a:pt x="22696" y="942955"/>
                </a:lnTo>
                <a:lnTo>
                  <a:pt x="35114" y="985955"/>
                </a:lnTo>
                <a:lnTo>
                  <a:pt x="50062" y="1027901"/>
                </a:lnTo>
                <a:lnTo>
                  <a:pt x="67456" y="1068712"/>
                </a:lnTo>
                <a:lnTo>
                  <a:pt x="87212" y="1108309"/>
                </a:lnTo>
                <a:lnTo>
                  <a:pt x="109248" y="1146612"/>
                </a:lnTo>
                <a:lnTo>
                  <a:pt x="133478" y="1183542"/>
                </a:lnTo>
                <a:lnTo>
                  <a:pt x="159820" y="1219018"/>
                </a:lnTo>
                <a:lnTo>
                  <a:pt x="188189" y="1252962"/>
                </a:lnTo>
                <a:lnTo>
                  <a:pt x="218503" y="1285293"/>
                </a:lnTo>
                <a:lnTo>
                  <a:pt x="250676" y="1315932"/>
                </a:lnTo>
                <a:lnTo>
                  <a:pt x="284626" y="1344799"/>
                </a:lnTo>
                <a:lnTo>
                  <a:pt x="320268" y="1371814"/>
                </a:lnTo>
                <a:lnTo>
                  <a:pt x="357520" y="1396899"/>
                </a:lnTo>
                <a:lnTo>
                  <a:pt x="396296" y="1419972"/>
                </a:lnTo>
                <a:lnTo>
                  <a:pt x="436514" y="1440955"/>
                </a:lnTo>
                <a:lnTo>
                  <a:pt x="478089" y="1459768"/>
                </a:lnTo>
                <a:lnTo>
                  <a:pt x="520939" y="1476331"/>
                </a:lnTo>
                <a:lnTo>
                  <a:pt x="564979" y="1490564"/>
                </a:lnTo>
                <a:lnTo>
                  <a:pt x="610125" y="1502389"/>
                </a:lnTo>
                <a:lnTo>
                  <a:pt x="656294" y="1511724"/>
                </a:lnTo>
                <a:lnTo>
                  <a:pt x="703402" y="1518491"/>
                </a:lnTo>
                <a:lnTo>
                  <a:pt x="751365" y="1522609"/>
                </a:lnTo>
                <a:lnTo>
                  <a:pt x="800100" y="1524000"/>
                </a:lnTo>
                <a:lnTo>
                  <a:pt x="848834" y="1522609"/>
                </a:lnTo>
                <a:lnTo>
                  <a:pt x="896797" y="1518491"/>
                </a:lnTo>
                <a:lnTo>
                  <a:pt x="943905" y="1511724"/>
                </a:lnTo>
                <a:lnTo>
                  <a:pt x="990074" y="1502389"/>
                </a:lnTo>
                <a:lnTo>
                  <a:pt x="1035220" y="1490564"/>
                </a:lnTo>
                <a:lnTo>
                  <a:pt x="1079260" y="1476331"/>
                </a:lnTo>
                <a:lnTo>
                  <a:pt x="1122110" y="1459768"/>
                </a:lnTo>
                <a:lnTo>
                  <a:pt x="1163685" y="1440955"/>
                </a:lnTo>
                <a:lnTo>
                  <a:pt x="1203903" y="1419972"/>
                </a:lnTo>
                <a:lnTo>
                  <a:pt x="1242679" y="1396899"/>
                </a:lnTo>
                <a:lnTo>
                  <a:pt x="1279931" y="1371814"/>
                </a:lnTo>
                <a:lnTo>
                  <a:pt x="1315573" y="1344799"/>
                </a:lnTo>
                <a:lnTo>
                  <a:pt x="1349523" y="1315932"/>
                </a:lnTo>
                <a:lnTo>
                  <a:pt x="1381696" y="1285293"/>
                </a:lnTo>
                <a:lnTo>
                  <a:pt x="1412010" y="1252962"/>
                </a:lnTo>
                <a:lnTo>
                  <a:pt x="1440379" y="1219018"/>
                </a:lnTo>
                <a:lnTo>
                  <a:pt x="1466721" y="1183542"/>
                </a:lnTo>
                <a:lnTo>
                  <a:pt x="1490951" y="1146612"/>
                </a:lnTo>
                <a:lnTo>
                  <a:pt x="1512987" y="1108309"/>
                </a:lnTo>
                <a:lnTo>
                  <a:pt x="1532743" y="1068712"/>
                </a:lnTo>
                <a:lnTo>
                  <a:pt x="1550137" y="1027901"/>
                </a:lnTo>
                <a:lnTo>
                  <a:pt x="1565085" y="985955"/>
                </a:lnTo>
                <a:lnTo>
                  <a:pt x="1577503" y="942955"/>
                </a:lnTo>
                <a:lnTo>
                  <a:pt x="1587307" y="898980"/>
                </a:lnTo>
                <a:lnTo>
                  <a:pt x="1594414" y="854109"/>
                </a:lnTo>
                <a:lnTo>
                  <a:pt x="1598739" y="808422"/>
                </a:lnTo>
                <a:lnTo>
                  <a:pt x="1600200" y="762000"/>
                </a:lnTo>
                <a:lnTo>
                  <a:pt x="1598739" y="715577"/>
                </a:lnTo>
                <a:lnTo>
                  <a:pt x="1594414" y="669890"/>
                </a:lnTo>
                <a:lnTo>
                  <a:pt x="1587307" y="625019"/>
                </a:lnTo>
                <a:lnTo>
                  <a:pt x="1577503" y="581044"/>
                </a:lnTo>
                <a:lnTo>
                  <a:pt x="1565085" y="538044"/>
                </a:lnTo>
                <a:lnTo>
                  <a:pt x="1550137" y="496098"/>
                </a:lnTo>
                <a:lnTo>
                  <a:pt x="1532743" y="455287"/>
                </a:lnTo>
                <a:lnTo>
                  <a:pt x="1512987" y="415690"/>
                </a:lnTo>
                <a:lnTo>
                  <a:pt x="1490951" y="377387"/>
                </a:lnTo>
                <a:lnTo>
                  <a:pt x="1466721" y="340457"/>
                </a:lnTo>
                <a:lnTo>
                  <a:pt x="1440379" y="304981"/>
                </a:lnTo>
                <a:lnTo>
                  <a:pt x="1412010" y="271037"/>
                </a:lnTo>
                <a:lnTo>
                  <a:pt x="1381696" y="238706"/>
                </a:lnTo>
                <a:lnTo>
                  <a:pt x="1349523" y="208067"/>
                </a:lnTo>
                <a:lnTo>
                  <a:pt x="1315573" y="179200"/>
                </a:lnTo>
                <a:lnTo>
                  <a:pt x="1279931" y="152185"/>
                </a:lnTo>
                <a:lnTo>
                  <a:pt x="1242679" y="127100"/>
                </a:lnTo>
                <a:lnTo>
                  <a:pt x="1203903" y="104027"/>
                </a:lnTo>
                <a:lnTo>
                  <a:pt x="1163685" y="83044"/>
                </a:lnTo>
                <a:lnTo>
                  <a:pt x="1122110" y="64231"/>
                </a:lnTo>
                <a:lnTo>
                  <a:pt x="1079260" y="47668"/>
                </a:lnTo>
                <a:lnTo>
                  <a:pt x="1035220" y="33435"/>
                </a:lnTo>
                <a:lnTo>
                  <a:pt x="990074" y="21610"/>
                </a:lnTo>
                <a:lnTo>
                  <a:pt x="943905" y="12275"/>
                </a:lnTo>
                <a:lnTo>
                  <a:pt x="896797" y="5508"/>
                </a:lnTo>
                <a:lnTo>
                  <a:pt x="848834" y="1390"/>
                </a:lnTo>
                <a:lnTo>
                  <a:pt x="800100" y="0"/>
                </a:lnTo>
                <a:close/>
              </a:path>
            </a:pathLst>
          </a:custGeom>
          <a:solidFill>
            <a:srgbClr val="FFFF66"/>
          </a:solidFill>
        </p:spPr>
        <p:txBody>
          <a:bodyPr wrap="square" lIns="0" tIns="0" rIns="0" bIns="0" rtlCol="0"/>
          <a:lstStyle/>
          <a:p>
            <a:endParaRPr/>
          </a:p>
        </p:txBody>
      </p:sp>
      <p:sp>
        <p:nvSpPr>
          <p:cNvPr id="15" name="object 15"/>
          <p:cNvSpPr txBox="1"/>
          <p:nvPr/>
        </p:nvSpPr>
        <p:spPr>
          <a:xfrm>
            <a:off x="6033008" y="3482466"/>
            <a:ext cx="1040765" cy="1244600"/>
          </a:xfrm>
          <a:prstGeom prst="rect">
            <a:avLst/>
          </a:prstGeom>
        </p:spPr>
        <p:txBody>
          <a:bodyPr vert="horz" wrap="square" lIns="0" tIns="12065" rIns="0" bIns="0" rtlCol="0">
            <a:spAutoFit/>
          </a:bodyPr>
          <a:lstStyle/>
          <a:p>
            <a:pPr marL="337185" marR="5080" indent="-325120">
              <a:lnSpc>
                <a:spcPct val="100000"/>
              </a:lnSpc>
              <a:spcBef>
                <a:spcPts val="95"/>
              </a:spcBef>
            </a:pPr>
            <a:r>
              <a:rPr sz="4000" spc="-5" dirty="0">
                <a:latin typeface="Times New Roman"/>
                <a:cs typeface="Times New Roman"/>
              </a:rPr>
              <a:t>Kinh  tế</a:t>
            </a:r>
            <a:endParaRPr sz="400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40293"/>
            <a:ext cx="8077200" cy="412934"/>
          </a:xfrm>
          <a:prstGeom prst="rect">
            <a:avLst/>
          </a:prstGeom>
        </p:spPr>
        <p:txBody>
          <a:bodyPr vert="horz" wrap="square" lIns="0" tIns="12700" rIns="0" bIns="0" rtlCol="0">
            <a:spAutoFit/>
          </a:bodyPr>
          <a:lstStyle/>
          <a:p>
            <a:pPr marL="320675">
              <a:lnSpc>
                <a:spcPct val="100000"/>
              </a:lnSpc>
              <a:spcBef>
                <a:spcPts val="100"/>
              </a:spcBef>
            </a:pPr>
            <a:r>
              <a:rPr dirty="0">
                <a:latin typeface="Times New Roman" panose="02020603050405020304" pitchFamily="18" charset="0"/>
                <a:cs typeface="Times New Roman" panose="02020603050405020304" pitchFamily="18" charset="0"/>
              </a:rPr>
              <a:t>2.2. Môi </a:t>
            </a:r>
            <a:r>
              <a:rPr spc="-5" dirty="0">
                <a:latin typeface="Times New Roman" panose="02020603050405020304" pitchFamily="18" charset="0"/>
                <a:cs typeface="Times New Roman" panose="02020603050405020304" pitchFamily="18" charset="0"/>
              </a:rPr>
              <a:t>trường </a:t>
            </a:r>
            <a:r>
              <a:rPr dirty="0">
                <a:latin typeface="Times New Roman" panose="02020603050405020304" pitchFamily="18" charset="0"/>
                <a:cs typeface="Times New Roman" panose="02020603050405020304" pitchFamily="18" charset="0"/>
              </a:rPr>
              <a:t>Marketing </a:t>
            </a:r>
            <a:r>
              <a:rPr spc="-5" dirty="0">
                <a:latin typeface="Times New Roman" panose="02020603050405020304" pitchFamily="18" charset="0"/>
                <a:cs typeface="Times New Roman" panose="02020603050405020304" pitchFamily="18" charset="0"/>
              </a:rPr>
              <a:t>ngân</a:t>
            </a:r>
            <a:r>
              <a:rPr spc="-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
        <p:nvSpPr>
          <p:cNvPr id="3" name="object 3"/>
          <p:cNvSpPr/>
          <p:nvPr/>
        </p:nvSpPr>
        <p:spPr>
          <a:xfrm>
            <a:off x="5513451" y="3048000"/>
            <a:ext cx="3352800" cy="253365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600" y="1066800"/>
            <a:ext cx="7086600" cy="5008166"/>
          </a:xfrm>
          <a:prstGeom prst="rect">
            <a:avLst/>
          </a:prstGeom>
        </p:spPr>
        <p:txBody>
          <a:bodyPr vert="horz" wrap="square" lIns="0" tIns="64135" rIns="0" bIns="0" rtlCol="0">
            <a:spAutoFit/>
          </a:bodyPr>
          <a:lstStyle/>
          <a:p>
            <a:pPr marL="12700">
              <a:lnSpc>
                <a:spcPct val="100000"/>
              </a:lnSpc>
              <a:spcBef>
                <a:spcPts val="505"/>
              </a:spcBef>
            </a:pPr>
            <a:r>
              <a:rPr sz="2600" b="1" dirty="0">
                <a:solidFill>
                  <a:srgbClr val="FF0000"/>
                </a:solidFill>
                <a:latin typeface="Times New Roman"/>
                <a:cs typeface="Times New Roman"/>
              </a:rPr>
              <a:t>2.2.1. Môi </a:t>
            </a:r>
            <a:r>
              <a:rPr sz="2600" b="1" spc="-5" dirty="0">
                <a:solidFill>
                  <a:srgbClr val="FF0000"/>
                </a:solidFill>
                <a:latin typeface="Times New Roman"/>
                <a:cs typeface="Times New Roman"/>
              </a:rPr>
              <a:t>trường </a:t>
            </a:r>
            <a:r>
              <a:rPr sz="2600" b="1" dirty="0">
                <a:solidFill>
                  <a:srgbClr val="FF0000"/>
                </a:solidFill>
                <a:latin typeface="Times New Roman"/>
                <a:cs typeface="Times New Roman"/>
              </a:rPr>
              <a:t>vĩ</a:t>
            </a:r>
            <a:r>
              <a:rPr sz="2600" b="1" spc="-50" dirty="0">
                <a:solidFill>
                  <a:srgbClr val="FF0000"/>
                </a:solidFill>
                <a:latin typeface="Times New Roman"/>
                <a:cs typeface="Times New Roman"/>
              </a:rPr>
              <a:t> </a:t>
            </a:r>
            <a:r>
              <a:rPr sz="2600" b="1" dirty="0">
                <a:solidFill>
                  <a:srgbClr val="FF0000"/>
                </a:solidFill>
                <a:latin typeface="Times New Roman"/>
                <a:cs typeface="Times New Roman"/>
              </a:rPr>
              <a:t>mô</a:t>
            </a:r>
            <a:endParaRPr sz="2600" dirty="0">
              <a:latin typeface="Times New Roman"/>
              <a:cs typeface="Times New Roman"/>
            </a:endParaRPr>
          </a:p>
          <a:p>
            <a:pPr marL="355600" indent="-342900">
              <a:lnSpc>
                <a:spcPct val="100000"/>
              </a:lnSpc>
              <a:spcBef>
                <a:spcPts val="409"/>
              </a:spcBef>
              <a:buFont typeface="Wingdings"/>
              <a:buChar char=""/>
              <a:tabLst>
                <a:tab pos="355600" algn="l"/>
              </a:tabLst>
            </a:pPr>
            <a:r>
              <a:rPr sz="2600" dirty="0">
                <a:solidFill>
                  <a:srgbClr val="FF0000"/>
                </a:solidFill>
                <a:latin typeface="Times New Roman"/>
                <a:cs typeface="Times New Roman"/>
              </a:rPr>
              <a:t>Nhân</a:t>
            </a:r>
            <a:r>
              <a:rPr sz="2600" spc="-25" dirty="0">
                <a:solidFill>
                  <a:srgbClr val="FF0000"/>
                </a:solidFill>
                <a:latin typeface="Times New Roman"/>
                <a:cs typeface="Times New Roman"/>
              </a:rPr>
              <a:t> </a:t>
            </a:r>
            <a:r>
              <a:rPr sz="2600" dirty="0">
                <a:solidFill>
                  <a:srgbClr val="FF0000"/>
                </a:solidFill>
                <a:latin typeface="Times New Roman"/>
                <a:cs typeface="Times New Roman"/>
              </a:rPr>
              <a:t>khẩu</a:t>
            </a:r>
            <a:endParaRPr sz="2600" dirty="0">
              <a:latin typeface="Times New Roman"/>
              <a:cs typeface="Times New Roman"/>
            </a:endParaRPr>
          </a:p>
          <a:p>
            <a:pPr marL="355600" indent="-342900">
              <a:lnSpc>
                <a:spcPct val="100000"/>
              </a:lnSpc>
              <a:spcBef>
                <a:spcPts val="525"/>
              </a:spcBef>
              <a:buChar char="-"/>
              <a:tabLst>
                <a:tab pos="354965" algn="l"/>
                <a:tab pos="355600" algn="l"/>
              </a:tabLst>
            </a:pPr>
            <a:r>
              <a:rPr sz="2600" dirty="0">
                <a:latin typeface="Times New Roman"/>
                <a:cs typeface="Times New Roman"/>
              </a:rPr>
              <a:t>Con người hợp thành thị trường cho ngân</a:t>
            </a:r>
            <a:r>
              <a:rPr sz="2600" spc="-110" dirty="0">
                <a:latin typeface="Times New Roman"/>
                <a:cs typeface="Times New Roman"/>
              </a:rPr>
              <a:t> </a:t>
            </a:r>
            <a:r>
              <a:rPr sz="2600" dirty="0">
                <a:latin typeface="Times New Roman"/>
                <a:cs typeface="Times New Roman"/>
              </a:rPr>
              <a:t>hàng</a:t>
            </a:r>
          </a:p>
          <a:p>
            <a:pPr marL="12700">
              <a:lnSpc>
                <a:spcPct val="100000"/>
              </a:lnSpc>
              <a:spcBef>
                <a:spcPts val="1545"/>
              </a:spcBef>
            </a:pPr>
            <a:r>
              <a:rPr sz="2600" dirty="0">
                <a:latin typeface="Wingdings"/>
                <a:cs typeface="Wingdings"/>
              </a:rPr>
              <a:t></a:t>
            </a:r>
            <a:r>
              <a:rPr sz="2600" dirty="0">
                <a:latin typeface="Times New Roman"/>
                <a:cs typeface="Times New Roman"/>
              </a:rPr>
              <a:t> Mối quan tâm lớn của </a:t>
            </a:r>
            <a:r>
              <a:rPr sz="2600" dirty="0" err="1">
                <a:latin typeface="Times New Roman"/>
                <a:cs typeface="Times New Roman"/>
              </a:rPr>
              <a:t>ngân</a:t>
            </a:r>
            <a:r>
              <a:rPr sz="2600" spc="-70" dirty="0">
                <a:latin typeface="Times New Roman"/>
                <a:cs typeface="Times New Roman"/>
              </a:rPr>
              <a:t> </a:t>
            </a:r>
            <a:r>
              <a:rPr sz="2600" dirty="0" err="1" smtClean="0">
                <a:latin typeface="Times New Roman"/>
                <a:cs typeface="Times New Roman"/>
              </a:rPr>
              <a:t>hàng</a:t>
            </a:r>
            <a:r>
              <a:rPr lang="en-US" sz="2600" dirty="0" smtClean="0">
                <a:latin typeface="Times New Roman"/>
                <a:cs typeface="Times New Roman"/>
              </a:rPr>
              <a:t>:</a:t>
            </a:r>
            <a:endParaRPr sz="2600" dirty="0">
              <a:latin typeface="Times New Roman"/>
              <a:cs typeface="Times New Roman"/>
            </a:endParaRPr>
          </a:p>
          <a:p>
            <a:pPr marL="756285" lvl="1" indent="-287020">
              <a:lnSpc>
                <a:spcPct val="100000"/>
              </a:lnSpc>
              <a:spcBef>
                <a:spcPts val="975"/>
              </a:spcBef>
              <a:buFont typeface="Wingdings"/>
              <a:buChar char=""/>
              <a:tabLst>
                <a:tab pos="756285" algn="l"/>
                <a:tab pos="756920" algn="l"/>
              </a:tabLst>
            </a:pPr>
            <a:r>
              <a:rPr sz="2600" spc="-5" dirty="0" err="1" smtClean="0">
                <a:latin typeface="Times New Roman"/>
                <a:cs typeface="Times New Roman"/>
              </a:rPr>
              <a:t>Quy</a:t>
            </a:r>
            <a:r>
              <a:rPr sz="2600" spc="-5" dirty="0" smtClean="0">
                <a:latin typeface="Times New Roman"/>
                <a:cs typeface="Times New Roman"/>
              </a:rPr>
              <a:t> </a:t>
            </a:r>
            <a:r>
              <a:rPr sz="2600" spc="-15" dirty="0" err="1" smtClean="0">
                <a:latin typeface="Times New Roman"/>
                <a:cs typeface="Times New Roman"/>
              </a:rPr>
              <a:t>mô</a:t>
            </a:r>
            <a:r>
              <a:rPr sz="2600" spc="-15" dirty="0" smtClean="0">
                <a:latin typeface="Times New Roman"/>
                <a:cs typeface="Times New Roman"/>
              </a:rPr>
              <a:t> </a:t>
            </a:r>
            <a:r>
              <a:rPr sz="2600" dirty="0" err="1" smtClean="0">
                <a:latin typeface="Times New Roman"/>
                <a:cs typeface="Times New Roman"/>
              </a:rPr>
              <a:t>dân</a:t>
            </a:r>
            <a:r>
              <a:rPr sz="2600" dirty="0" smtClean="0">
                <a:latin typeface="Times New Roman"/>
                <a:cs typeface="Times New Roman"/>
              </a:rPr>
              <a:t> </a:t>
            </a:r>
            <a:r>
              <a:rPr sz="2600" dirty="0" err="1" smtClean="0">
                <a:latin typeface="Times New Roman"/>
                <a:cs typeface="Times New Roman"/>
              </a:rPr>
              <a:t>số</a:t>
            </a:r>
            <a:r>
              <a:rPr sz="2600" dirty="0" smtClean="0">
                <a:latin typeface="Times New Roman"/>
                <a:cs typeface="Times New Roman"/>
              </a:rPr>
              <a:t>, </a:t>
            </a:r>
            <a:r>
              <a:rPr sz="2600" dirty="0" err="1" smtClean="0">
                <a:latin typeface="Times New Roman"/>
                <a:cs typeface="Times New Roman"/>
              </a:rPr>
              <a:t>cơ</a:t>
            </a:r>
            <a:r>
              <a:rPr sz="2600" dirty="0" smtClean="0">
                <a:latin typeface="Times New Roman"/>
                <a:cs typeface="Times New Roman"/>
              </a:rPr>
              <a:t> </a:t>
            </a:r>
            <a:r>
              <a:rPr sz="2600" dirty="0" err="1" smtClean="0">
                <a:latin typeface="Times New Roman"/>
                <a:cs typeface="Times New Roman"/>
              </a:rPr>
              <a:t>cấu</a:t>
            </a:r>
            <a:r>
              <a:rPr sz="2600" dirty="0" smtClean="0">
                <a:latin typeface="Times New Roman"/>
                <a:cs typeface="Times New Roman"/>
              </a:rPr>
              <a:t> </a:t>
            </a:r>
            <a:r>
              <a:rPr sz="2600" dirty="0" err="1" smtClean="0">
                <a:latin typeface="Times New Roman"/>
                <a:cs typeface="Times New Roman"/>
              </a:rPr>
              <a:t>dân</a:t>
            </a:r>
            <a:r>
              <a:rPr sz="2600" spc="-20" dirty="0" smtClean="0">
                <a:latin typeface="Times New Roman"/>
                <a:cs typeface="Times New Roman"/>
              </a:rPr>
              <a:t> </a:t>
            </a:r>
            <a:r>
              <a:rPr sz="2600" spc="-5" dirty="0" err="1" smtClean="0">
                <a:latin typeface="Times New Roman"/>
                <a:cs typeface="Times New Roman"/>
              </a:rPr>
              <a:t>sô</a:t>
            </a:r>
            <a:r>
              <a:rPr sz="2600" spc="-5" dirty="0" smtClean="0">
                <a:latin typeface="Times New Roman"/>
                <a:cs typeface="Times New Roman"/>
              </a:rPr>
              <a:t>́</a:t>
            </a:r>
            <a:endParaRPr sz="2600" dirty="0" smtClean="0">
              <a:latin typeface="Times New Roman"/>
              <a:cs typeface="Times New Roman"/>
            </a:endParaRPr>
          </a:p>
          <a:p>
            <a:pPr marL="756285" lvl="1" indent="-287020">
              <a:lnSpc>
                <a:spcPct val="100000"/>
              </a:lnSpc>
              <a:spcBef>
                <a:spcPts val="980"/>
              </a:spcBef>
              <a:buFont typeface="Wingdings"/>
              <a:buChar char=""/>
              <a:tabLst>
                <a:tab pos="756285" algn="l"/>
                <a:tab pos="756920" algn="l"/>
              </a:tabLst>
            </a:pPr>
            <a:r>
              <a:rPr sz="2600" dirty="0" smtClean="0">
                <a:latin typeface="Times New Roman"/>
                <a:cs typeface="Times New Roman"/>
              </a:rPr>
              <a:t>Thu </a:t>
            </a:r>
            <a:r>
              <a:rPr sz="2600" dirty="0">
                <a:latin typeface="Times New Roman"/>
                <a:cs typeface="Times New Roman"/>
              </a:rPr>
              <a:t>nhập, </a:t>
            </a:r>
            <a:r>
              <a:rPr sz="2600" spc="-10" dirty="0">
                <a:latin typeface="Times New Roman"/>
                <a:cs typeface="Times New Roman"/>
              </a:rPr>
              <a:t>mức</a:t>
            </a:r>
            <a:r>
              <a:rPr sz="2600" spc="-5" dirty="0">
                <a:latin typeface="Times New Roman"/>
                <a:cs typeface="Times New Roman"/>
              </a:rPr>
              <a:t> sống</a:t>
            </a:r>
            <a:endParaRPr sz="2600" dirty="0">
              <a:latin typeface="Times New Roman"/>
              <a:cs typeface="Times New Roman"/>
            </a:endParaRPr>
          </a:p>
          <a:p>
            <a:pPr marL="756285" marR="1875155" lvl="1" indent="-287020">
              <a:lnSpc>
                <a:spcPct val="113900"/>
              </a:lnSpc>
              <a:spcBef>
                <a:spcPts val="585"/>
              </a:spcBef>
              <a:buFont typeface="Wingdings"/>
              <a:buChar char=""/>
              <a:tabLst>
                <a:tab pos="756285" algn="l"/>
                <a:tab pos="756920" algn="l"/>
                <a:tab pos="1402715" algn="l"/>
                <a:tab pos="2115820" algn="l"/>
                <a:tab pos="2559685" algn="l"/>
                <a:tab pos="3018155" algn="l"/>
                <a:tab pos="3673475" algn="l"/>
                <a:tab pos="4403725" algn="l"/>
              </a:tabLst>
            </a:pPr>
            <a:r>
              <a:rPr sz="2600" spc="-5" dirty="0">
                <a:latin typeface="Times New Roman"/>
                <a:cs typeface="Times New Roman"/>
              </a:rPr>
              <a:t>Qu</a:t>
            </a:r>
            <a:r>
              <a:rPr sz="2600" dirty="0">
                <a:latin typeface="Times New Roman"/>
                <a:cs typeface="Times New Roman"/>
              </a:rPr>
              <a:t>á	tr</a:t>
            </a:r>
            <a:r>
              <a:rPr sz="2600" spc="-10" dirty="0">
                <a:latin typeface="Times New Roman"/>
                <a:cs typeface="Times New Roman"/>
              </a:rPr>
              <a:t>ì</a:t>
            </a:r>
            <a:r>
              <a:rPr sz="2600" dirty="0">
                <a:latin typeface="Times New Roman"/>
                <a:cs typeface="Times New Roman"/>
              </a:rPr>
              <a:t>nh	đô	t</a:t>
            </a:r>
            <a:r>
              <a:rPr sz="2600" spc="-10" dirty="0">
                <a:latin typeface="Times New Roman"/>
                <a:cs typeface="Times New Roman"/>
              </a:rPr>
              <a:t>h</a:t>
            </a:r>
            <a:r>
              <a:rPr sz="2600" dirty="0">
                <a:latin typeface="Times New Roman"/>
                <a:cs typeface="Times New Roman"/>
              </a:rPr>
              <a:t>ị	hóa,	</a:t>
            </a:r>
            <a:r>
              <a:rPr sz="2600" spc="-15" dirty="0">
                <a:latin typeface="Times New Roman"/>
                <a:cs typeface="Times New Roman"/>
              </a:rPr>
              <a:t>p</a:t>
            </a:r>
            <a:r>
              <a:rPr sz="2600" dirty="0">
                <a:latin typeface="Times New Roman"/>
                <a:cs typeface="Times New Roman"/>
              </a:rPr>
              <a:t>hân	b</a:t>
            </a:r>
            <a:r>
              <a:rPr sz="2600" spc="-25" dirty="0">
                <a:latin typeface="Times New Roman"/>
                <a:cs typeface="Times New Roman"/>
              </a:rPr>
              <a:t>ô</a:t>
            </a:r>
            <a:r>
              <a:rPr sz="2600" dirty="0">
                <a:latin typeface="Times New Roman"/>
                <a:cs typeface="Times New Roman"/>
              </a:rPr>
              <a:t>̉  lại dân</a:t>
            </a:r>
            <a:r>
              <a:rPr sz="2600" spc="-40" dirty="0">
                <a:latin typeface="Times New Roman"/>
                <a:cs typeface="Times New Roman"/>
              </a:rPr>
              <a:t> </a:t>
            </a:r>
            <a:r>
              <a:rPr sz="2600" dirty="0">
                <a:latin typeface="Times New Roman"/>
                <a:cs typeface="Times New Roman"/>
              </a:rPr>
              <a:t>cư</a:t>
            </a:r>
          </a:p>
          <a:p>
            <a:pPr marL="756285" marR="1876425" lvl="1" indent="-287020">
              <a:lnSpc>
                <a:spcPct val="113799"/>
              </a:lnSpc>
              <a:spcBef>
                <a:spcPts val="585"/>
              </a:spcBef>
              <a:buFont typeface="Wingdings"/>
              <a:buChar char=""/>
              <a:tabLst>
                <a:tab pos="756285" algn="l"/>
                <a:tab pos="756920" algn="l"/>
              </a:tabLst>
            </a:pPr>
            <a:r>
              <a:rPr sz="2600" dirty="0">
                <a:latin typeface="Times New Roman"/>
                <a:cs typeface="Times New Roman"/>
              </a:rPr>
              <a:t>Chính </a:t>
            </a:r>
            <a:r>
              <a:rPr sz="2600" spc="-5" dirty="0">
                <a:latin typeface="Times New Roman"/>
                <a:cs typeface="Times New Roman"/>
              </a:rPr>
              <a:t>sách </a:t>
            </a:r>
            <a:r>
              <a:rPr sz="2600" dirty="0">
                <a:latin typeface="Times New Roman"/>
                <a:cs typeface="Times New Roman"/>
              </a:rPr>
              <a:t>dân số của </a:t>
            </a:r>
            <a:r>
              <a:rPr sz="2600" spc="-5" dirty="0">
                <a:latin typeface="Times New Roman"/>
                <a:cs typeface="Times New Roman"/>
              </a:rPr>
              <a:t>quốc gia,  </a:t>
            </a:r>
            <a:r>
              <a:rPr sz="2600" dirty="0">
                <a:latin typeface="Times New Roman"/>
                <a:cs typeface="Times New Roman"/>
              </a:rPr>
              <a:t>vùng</a:t>
            </a:r>
            <a:r>
              <a:rPr sz="2600" spc="-5" dirty="0">
                <a:latin typeface="Times New Roman"/>
                <a:cs typeface="Times New Roman"/>
              </a:rPr>
              <a:t> miền…</a:t>
            </a:r>
            <a:endParaRPr sz="2600" dirty="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143000"/>
            <a:ext cx="7695869" cy="5193030"/>
          </a:xfrm>
          <a:prstGeom prst="rect">
            <a:avLst/>
          </a:prstGeom>
        </p:spPr>
        <p:txBody>
          <a:bodyPr vert="horz" wrap="square" lIns="0" tIns="107315" rIns="0" bIns="0" rtlCol="0">
            <a:spAutoFit/>
          </a:bodyPr>
          <a:lstStyle/>
          <a:p>
            <a:pPr marL="12700" algn="just">
              <a:lnSpc>
                <a:spcPct val="100000"/>
              </a:lnSpc>
              <a:spcBef>
                <a:spcPts val="845"/>
              </a:spcBef>
            </a:pPr>
            <a:r>
              <a:rPr sz="2800" b="1" spc="-5" dirty="0">
                <a:solidFill>
                  <a:srgbClr val="FF0000"/>
                </a:solidFill>
                <a:latin typeface="Times New Roman"/>
                <a:cs typeface="Times New Roman"/>
              </a:rPr>
              <a:t>2.2.1. Môi trường </a:t>
            </a:r>
            <a:r>
              <a:rPr sz="2800" b="1" dirty="0">
                <a:solidFill>
                  <a:srgbClr val="FF0000"/>
                </a:solidFill>
                <a:latin typeface="Times New Roman"/>
                <a:cs typeface="Times New Roman"/>
              </a:rPr>
              <a:t>vĩ </a:t>
            </a:r>
            <a:r>
              <a:rPr sz="2800" b="1" spc="-10" dirty="0">
                <a:solidFill>
                  <a:srgbClr val="FF0000"/>
                </a:solidFill>
                <a:latin typeface="Times New Roman"/>
                <a:cs typeface="Times New Roman"/>
              </a:rPr>
              <a:t>mô</a:t>
            </a:r>
            <a:endParaRPr sz="2800" dirty="0">
              <a:latin typeface="Times New Roman"/>
              <a:cs typeface="Times New Roman"/>
            </a:endParaRPr>
          </a:p>
          <a:p>
            <a:pPr marL="354965" indent="-342900" algn="just">
              <a:lnSpc>
                <a:spcPct val="100000"/>
              </a:lnSpc>
              <a:spcBef>
                <a:spcPts val="740"/>
              </a:spcBef>
              <a:buFont typeface="Wingdings"/>
              <a:buChar char=""/>
              <a:tabLst>
                <a:tab pos="355600" algn="l"/>
              </a:tabLst>
            </a:pPr>
            <a:r>
              <a:rPr sz="2800" spc="-5" dirty="0">
                <a:solidFill>
                  <a:srgbClr val="FF0000"/>
                </a:solidFill>
                <a:latin typeface="Times New Roman"/>
                <a:cs typeface="Times New Roman"/>
              </a:rPr>
              <a:t>Môi trường kinh</a:t>
            </a:r>
            <a:r>
              <a:rPr sz="2800" spc="-10" dirty="0">
                <a:solidFill>
                  <a:srgbClr val="FF0000"/>
                </a:solidFill>
                <a:latin typeface="Times New Roman"/>
                <a:cs typeface="Times New Roman"/>
              </a:rPr>
              <a:t> </a:t>
            </a:r>
            <a:r>
              <a:rPr sz="2800" spc="-5" dirty="0">
                <a:solidFill>
                  <a:srgbClr val="FF0000"/>
                </a:solidFill>
                <a:latin typeface="Times New Roman"/>
                <a:cs typeface="Times New Roman"/>
              </a:rPr>
              <a:t>tế</a:t>
            </a:r>
            <a:endParaRPr sz="2800" dirty="0">
              <a:latin typeface="Times New Roman"/>
              <a:cs typeface="Times New Roman"/>
            </a:endParaRPr>
          </a:p>
          <a:p>
            <a:pPr marL="12700" marR="5080" algn="just">
              <a:lnSpc>
                <a:spcPct val="103899"/>
              </a:lnSpc>
              <a:spcBef>
                <a:spcPts val="1205"/>
              </a:spcBef>
              <a:buChar char="-"/>
              <a:tabLst>
                <a:tab pos="337820" algn="l"/>
              </a:tabLst>
            </a:pPr>
            <a:r>
              <a:rPr sz="2800" spc="-5" dirty="0">
                <a:latin typeface="Times New Roman"/>
                <a:cs typeface="Times New Roman"/>
              </a:rPr>
              <a:t>Gồm </a:t>
            </a:r>
            <a:r>
              <a:rPr sz="2800" spc="-10" dirty="0" err="1">
                <a:latin typeface="Times New Roman"/>
                <a:cs typeface="Times New Roman"/>
              </a:rPr>
              <a:t>các</a:t>
            </a:r>
            <a:r>
              <a:rPr sz="2800" spc="-10" dirty="0">
                <a:latin typeface="Times New Roman"/>
                <a:cs typeface="Times New Roman"/>
              </a:rPr>
              <a:t> </a:t>
            </a:r>
            <a:r>
              <a:rPr sz="2800" spc="-5" dirty="0">
                <a:latin typeface="Times New Roman"/>
                <a:cs typeface="Times New Roman"/>
              </a:rPr>
              <a:t>yếu tố tác động </a:t>
            </a:r>
            <a:r>
              <a:rPr sz="2800" spc="-10" dirty="0">
                <a:latin typeface="Times New Roman"/>
                <a:cs typeface="Times New Roman"/>
              </a:rPr>
              <a:t>đến </a:t>
            </a:r>
            <a:r>
              <a:rPr sz="2800" spc="-5" dirty="0">
                <a:latin typeface="Times New Roman"/>
                <a:cs typeface="Times New Roman"/>
              </a:rPr>
              <a:t>thu nhập, khả năng  thanh toán, chi tiêu, </a:t>
            </a:r>
            <a:r>
              <a:rPr sz="2800" dirty="0">
                <a:latin typeface="Times New Roman"/>
                <a:cs typeface="Times New Roman"/>
              </a:rPr>
              <a:t>nhu </a:t>
            </a:r>
            <a:r>
              <a:rPr sz="2800" spc="-10" dirty="0">
                <a:latin typeface="Times New Roman"/>
                <a:cs typeface="Times New Roman"/>
              </a:rPr>
              <a:t>cầu về </a:t>
            </a:r>
            <a:r>
              <a:rPr sz="2800" dirty="0">
                <a:latin typeface="Times New Roman"/>
                <a:cs typeface="Times New Roman"/>
              </a:rPr>
              <a:t>vốn, </a:t>
            </a:r>
            <a:r>
              <a:rPr sz="2800" spc="-10" dirty="0">
                <a:latin typeface="Times New Roman"/>
                <a:cs typeface="Times New Roman"/>
              </a:rPr>
              <a:t>tiền gửi </a:t>
            </a:r>
            <a:r>
              <a:rPr sz="2800" spc="-5" dirty="0">
                <a:latin typeface="Times New Roman"/>
                <a:cs typeface="Times New Roman"/>
              </a:rPr>
              <a:t>của  khách</a:t>
            </a:r>
            <a:r>
              <a:rPr sz="2800" dirty="0">
                <a:latin typeface="Times New Roman"/>
                <a:cs typeface="Times New Roman"/>
              </a:rPr>
              <a:t> </a:t>
            </a:r>
            <a:r>
              <a:rPr sz="2800" spc="-5" dirty="0">
                <a:latin typeface="Times New Roman"/>
                <a:cs typeface="Times New Roman"/>
              </a:rPr>
              <a:t>hàng…</a:t>
            </a:r>
            <a:endParaRPr sz="2800" dirty="0">
              <a:latin typeface="Times New Roman"/>
              <a:cs typeface="Times New Roman"/>
            </a:endParaRPr>
          </a:p>
          <a:p>
            <a:pPr marL="248920" indent="-236220" algn="just">
              <a:lnSpc>
                <a:spcPct val="100000"/>
              </a:lnSpc>
              <a:spcBef>
                <a:spcPts val="1320"/>
              </a:spcBef>
              <a:buChar char="-"/>
              <a:tabLst>
                <a:tab pos="248920" algn="l"/>
              </a:tabLst>
            </a:pPr>
            <a:r>
              <a:rPr sz="3200" dirty="0">
                <a:latin typeface="Times New Roman"/>
                <a:cs typeface="Times New Roman"/>
              </a:rPr>
              <a:t>Nghiên cứu sự biến </a:t>
            </a:r>
            <a:r>
              <a:rPr sz="3200" spc="5" dirty="0">
                <a:latin typeface="Times New Roman"/>
                <a:cs typeface="Times New Roman"/>
              </a:rPr>
              <a:t>động của </a:t>
            </a:r>
            <a:r>
              <a:rPr sz="3200" spc="5" dirty="0" err="1">
                <a:latin typeface="Times New Roman"/>
                <a:cs typeface="Times New Roman"/>
              </a:rPr>
              <a:t>các</a:t>
            </a:r>
            <a:r>
              <a:rPr sz="3200" spc="5" dirty="0">
                <a:latin typeface="Times New Roman"/>
                <a:cs typeface="Times New Roman"/>
              </a:rPr>
              <a:t> yếu</a:t>
            </a:r>
            <a:r>
              <a:rPr sz="3200" spc="-130" dirty="0">
                <a:latin typeface="Times New Roman"/>
                <a:cs typeface="Times New Roman"/>
              </a:rPr>
              <a:t> </a:t>
            </a:r>
            <a:r>
              <a:rPr sz="3200" spc="-5" dirty="0">
                <a:latin typeface="Times New Roman"/>
                <a:cs typeface="Times New Roman"/>
              </a:rPr>
              <a:t>tố</a:t>
            </a:r>
            <a:endParaRPr sz="3200" dirty="0">
              <a:latin typeface="Times New Roman"/>
              <a:cs typeface="Times New Roman"/>
            </a:endParaRPr>
          </a:p>
          <a:p>
            <a:pPr marL="756285" lvl="1" indent="-287655">
              <a:lnSpc>
                <a:spcPct val="100000"/>
              </a:lnSpc>
              <a:spcBef>
                <a:spcPts val="1190"/>
              </a:spcBef>
              <a:buFont typeface="Wingdings"/>
              <a:buChar char=""/>
              <a:tabLst>
                <a:tab pos="756920" algn="l"/>
              </a:tabLst>
            </a:pPr>
            <a:r>
              <a:rPr sz="2800" spc="-5" dirty="0">
                <a:latin typeface="Times New Roman"/>
                <a:cs typeface="Times New Roman"/>
              </a:rPr>
              <a:t>Thu nhập bình quân đầu</a:t>
            </a:r>
            <a:r>
              <a:rPr sz="2800" dirty="0">
                <a:latin typeface="Times New Roman"/>
                <a:cs typeface="Times New Roman"/>
              </a:rPr>
              <a:t> </a:t>
            </a:r>
            <a:r>
              <a:rPr sz="2800" spc="-5" dirty="0">
                <a:latin typeface="Times New Roman"/>
                <a:cs typeface="Times New Roman"/>
              </a:rPr>
              <a:t>người</a:t>
            </a:r>
            <a:endParaRPr sz="2800" dirty="0">
              <a:latin typeface="Times New Roman"/>
              <a:cs typeface="Times New Roman"/>
            </a:endParaRPr>
          </a:p>
          <a:p>
            <a:pPr marL="756285" lvl="1" indent="-287655">
              <a:lnSpc>
                <a:spcPct val="100000"/>
              </a:lnSpc>
              <a:spcBef>
                <a:spcPts val="335"/>
              </a:spcBef>
              <a:buFont typeface="Wingdings"/>
              <a:buChar char=""/>
              <a:tabLst>
                <a:tab pos="756920" algn="l"/>
              </a:tabLst>
            </a:pPr>
            <a:r>
              <a:rPr sz="2800" spc="-5" dirty="0">
                <a:latin typeface="Times New Roman"/>
                <a:cs typeface="Times New Roman"/>
              </a:rPr>
              <a:t>Tỷ lệ xuất nhập khẩu</a:t>
            </a:r>
            <a:endParaRPr sz="2800" dirty="0">
              <a:latin typeface="Times New Roman"/>
              <a:cs typeface="Times New Roman"/>
            </a:endParaRPr>
          </a:p>
          <a:p>
            <a:pPr marL="756285" lvl="1" indent="-287655">
              <a:lnSpc>
                <a:spcPct val="100000"/>
              </a:lnSpc>
              <a:spcBef>
                <a:spcPts val="340"/>
              </a:spcBef>
              <a:buFont typeface="Wingdings"/>
              <a:buChar char=""/>
              <a:tabLst>
                <a:tab pos="756920" algn="l"/>
              </a:tabLst>
            </a:pPr>
            <a:r>
              <a:rPr sz="2800" spc="-5" dirty="0">
                <a:latin typeface="Times New Roman"/>
                <a:cs typeface="Times New Roman"/>
              </a:rPr>
              <a:t>Tốc </a:t>
            </a:r>
            <a:r>
              <a:rPr sz="2800" dirty="0">
                <a:latin typeface="Times New Roman"/>
                <a:cs typeface="Times New Roman"/>
              </a:rPr>
              <a:t>độ </a:t>
            </a:r>
            <a:r>
              <a:rPr sz="2800" spc="-5" dirty="0">
                <a:latin typeface="Times New Roman"/>
                <a:cs typeface="Times New Roman"/>
              </a:rPr>
              <a:t>tặng trường của nền kinh</a:t>
            </a:r>
            <a:r>
              <a:rPr sz="2800" spc="-10" dirty="0">
                <a:latin typeface="Times New Roman"/>
                <a:cs typeface="Times New Roman"/>
              </a:rPr>
              <a:t> </a:t>
            </a:r>
            <a:r>
              <a:rPr sz="2800" spc="-5" dirty="0">
                <a:latin typeface="Times New Roman"/>
                <a:cs typeface="Times New Roman"/>
              </a:rPr>
              <a:t>tế</a:t>
            </a:r>
            <a:endParaRPr sz="2800" dirty="0">
              <a:latin typeface="Times New Roman"/>
              <a:cs typeface="Times New Roman"/>
            </a:endParaRPr>
          </a:p>
          <a:p>
            <a:pPr marL="756285" lvl="1" indent="-287655">
              <a:lnSpc>
                <a:spcPct val="100000"/>
              </a:lnSpc>
              <a:spcBef>
                <a:spcPts val="335"/>
              </a:spcBef>
              <a:buFont typeface="Wingdings"/>
              <a:buChar char=""/>
              <a:tabLst>
                <a:tab pos="756920" algn="l"/>
              </a:tabLst>
            </a:pPr>
            <a:r>
              <a:rPr sz="2800" spc="-5" dirty="0">
                <a:latin typeface="Times New Roman"/>
                <a:cs typeface="Times New Roman"/>
              </a:rPr>
              <a:t>…</a:t>
            </a:r>
            <a:endParaRPr sz="2800" dirty="0">
              <a:latin typeface="Times New Roman"/>
              <a:cs typeface="Times New Roman"/>
            </a:endParaRPr>
          </a:p>
        </p:txBody>
      </p:sp>
      <p:sp>
        <p:nvSpPr>
          <p:cNvPr id="3" name="object 3"/>
          <p:cNvSpPr txBox="1">
            <a:spLocks noGrp="1"/>
          </p:cNvSpPr>
          <p:nvPr>
            <p:ph type="title"/>
          </p:nvPr>
        </p:nvSpPr>
        <p:spPr>
          <a:xfrm>
            <a:off x="381000" y="478324"/>
            <a:ext cx="8305800" cy="412934"/>
          </a:xfrm>
          <a:prstGeom prst="rect">
            <a:avLst/>
          </a:prstGeom>
        </p:spPr>
        <p:txBody>
          <a:bodyPr vert="horz" wrap="square" lIns="0" tIns="12700" rIns="0" bIns="0" rtlCol="0">
            <a:spAutoFit/>
          </a:bodyPr>
          <a:lstStyle/>
          <a:p>
            <a:pPr marL="320675">
              <a:lnSpc>
                <a:spcPct val="100000"/>
              </a:lnSpc>
              <a:spcBef>
                <a:spcPts val="100"/>
              </a:spcBef>
            </a:pPr>
            <a:r>
              <a:rPr dirty="0">
                <a:latin typeface="Times New Roman" panose="02020603050405020304" pitchFamily="18" charset="0"/>
                <a:cs typeface="Times New Roman" panose="02020603050405020304" pitchFamily="18" charset="0"/>
              </a:rPr>
              <a:t>2.2. Môi </a:t>
            </a:r>
            <a:r>
              <a:rPr spc="-5" dirty="0">
                <a:latin typeface="Times New Roman" panose="02020603050405020304" pitchFamily="18" charset="0"/>
                <a:cs typeface="Times New Roman" panose="02020603050405020304" pitchFamily="18" charset="0"/>
              </a:rPr>
              <a:t>trường </a:t>
            </a:r>
            <a:r>
              <a:rPr dirty="0">
                <a:latin typeface="Times New Roman" panose="02020603050405020304" pitchFamily="18" charset="0"/>
                <a:cs typeface="Times New Roman" panose="02020603050405020304" pitchFamily="18" charset="0"/>
              </a:rPr>
              <a:t>Marketing </a:t>
            </a:r>
            <a:r>
              <a:rPr spc="-5" dirty="0">
                <a:latin typeface="Times New Roman" panose="02020603050405020304" pitchFamily="18" charset="0"/>
                <a:cs typeface="Times New Roman" panose="02020603050405020304" pitchFamily="18" charset="0"/>
              </a:rPr>
              <a:t>ngân</a:t>
            </a:r>
            <a:r>
              <a:rPr spc="-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1276247"/>
            <a:ext cx="7309484" cy="5120005"/>
          </a:xfrm>
          <a:prstGeom prst="rect">
            <a:avLst/>
          </a:prstGeom>
        </p:spPr>
        <p:txBody>
          <a:bodyPr vert="horz" wrap="square" lIns="0" tIns="149860" rIns="0" bIns="0" rtlCol="0">
            <a:spAutoFit/>
          </a:bodyPr>
          <a:lstStyle/>
          <a:p>
            <a:pPr marL="12700" algn="just">
              <a:lnSpc>
                <a:spcPct val="100000"/>
              </a:lnSpc>
              <a:spcBef>
                <a:spcPts val="1180"/>
              </a:spcBef>
            </a:pPr>
            <a:r>
              <a:rPr sz="2800" b="1" spc="-5" dirty="0">
                <a:solidFill>
                  <a:srgbClr val="FF0000"/>
                </a:solidFill>
                <a:latin typeface="Times New Roman"/>
                <a:cs typeface="Times New Roman"/>
              </a:rPr>
              <a:t>2.2.1. Môi trường </a:t>
            </a:r>
            <a:r>
              <a:rPr sz="2800" b="1" dirty="0">
                <a:solidFill>
                  <a:srgbClr val="FF0000"/>
                </a:solidFill>
                <a:latin typeface="Times New Roman"/>
                <a:cs typeface="Times New Roman"/>
              </a:rPr>
              <a:t>vĩ</a:t>
            </a:r>
            <a:r>
              <a:rPr sz="2800" b="1" spc="-20" dirty="0">
                <a:solidFill>
                  <a:srgbClr val="FF0000"/>
                </a:solidFill>
                <a:latin typeface="Times New Roman"/>
                <a:cs typeface="Times New Roman"/>
              </a:rPr>
              <a:t> </a:t>
            </a:r>
            <a:r>
              <a:rPr sz="2800" b="1" spc="-5" dirty="0">
                <a:solidFill>
                  <a:srgbClr val="FF0000"/>
                </a:solidFill>
                <a:latin typeface="Times New Roman"/>
                <a:cs typeface="Times New Roman"/>
              </a:rPr>
              <a:t>mô</a:t>
            </a:r>
            <a:endParaRPr sz="2800" dirty="0">
              <a:latin typeface="Times New Roman"/>
              <a:cs typeface="Times New Roman"/>
            </a:endParaRPr>
          </a:p>
          <a:p>
            <a:pPr marL="355600" indent="-343535" algn="just">
              <a:lnSpc>
                <a:spcPct val="100000"/>
              </a:lnSpc>
              <a:spcBef>
                <a:spcPts val="1080"/>
              </a:spcBef>
              <a:buFont typeface="Wingdings"/>
              <a:buChar char=""/>
              <a:tabLst>
                <a:tab pos="356235" algn="l"/>
              </a:tabLst>
            </a:pPr>
            <a:r>
              <a:rPr sz="2800" spc="-5" dirty="0">
                <a:solidFill>
                  <a:srgbClr val="FF0000"/>
                </a:solidFill>
                <a:latin typeface="Times New Roman"/>
                <a:cs typeface="Times New Roman"/>
              </a:rPr>
              <a:t>Môi trường văn hóa, </a:t>
            </a:r>
            <a:r>
              <a:rPr sz="2800" dirty="0">
                <a:solidFill>
                  <a:srgbClr val="FF0000"/>
                </a:solidFill>
                <a:latin typeface="Times New Roman"/>
                <a:cs typeface="Times New Roman"/>
              </a:rPr>
              <a:t>xã</a:t>
            </a:r>
            <a:r>
              <a:rPr sz="2800" spc="-30" dirty="0">
                <a:solidFill>
                  <a:srgbClr val="FF0000"/>
                </a:solidFill>
                <a:latin typeface="Times New Roman"/>
                <a:cs typeface="Times New Roman"/>
              </a:rPr>
              <a:t> </a:t>
            </a:r>
            <a:r>
              <a:rPr sz="2800" dirty="0">
                <a:solidFill>
                  <a:srgbClr val="FF0000"/>
                </a:solidFill>
                <a:latin typeface="Times New Roman"/>
                <a:cs typeface="Times New Roman"/>
              </a:rPr>
              <a:t>hội</a:t>
            </a:r>
            <a:endParaRPr sz="2800" dirty="0">
              <a:latin typeface="Times New Roman"/>
              <a:cs typeface="Times New Roman"/>
            </a:endParaRPr>
          </a:p>
          <a:p>
            <a:pPr marL="12700" marR="5080" algn="just">
              <a:lnSpc>
                <a:spcPct val="113999"/>
              </a:lnSpc>
              <a:spcBef>
                <a:spcPts val="1270"/>
              </a:spcBef>
              <a:buChar char="-"/>
              <a:tabLst>
                <a:tab pos="249554" algn="l"/>
              </a:tabLst>
            </a:pPr>
            <a:r>
              <a:rPr sz="2800" spc="-10" dirty="0">
                <a:latin typeface="Times New Roman"/>
                <a:cs typeface="Times New Roman"/>
              </a:rPr>
              <a:t>Văn </a:t>
            </a:r>
            <a:r>
              <a:rPr sz="2800" dirty="0">
                <a:latin typeface="Times New Roman"/>
                <a:cs typeface="Times New Roman"/>
              </a:rPr>
              <a:t>hóa </a:t>
            </a:r>
            <a:r>
              <a:rPr sz="2800" spc="-5" dirty="0">
                <a:latin typeface="Times New Roman"/>
                <a:cs typeface="Times New Roman"/>
              </a:rPr>
              <a:t>tác </a:t>
            </a:r>
            <a:r>
              <a:rPr sz="2800" dirty="0">
                <a:latin typeface="Times New Roman"/>
                <a:cs typeface="Times New Roman"/>
              </a:rPr>
              <a:t>động </a:t>
            </a:r>
            <a:r>
              <a:rPr sz="2800" spc="-10" dirty="0">
                <a:latin typeface="Times New Roman"/>
                <a:cs typeface="Times New Roman"/>
              </a:rPr>
              <a:t>đến </a:t>
            </a:r>
            <a:r>
              <a:rPr sz="2800" dirty="0">
                <a:latin typeface="Times New Roman"/>
                <a:cs typeface="Times New Roman"/>
              </a:rPr>
              <a:t>nhu </a:t>
            </a:r>
            <a:r>
              <a:rPr sz="2800" spc="-10" dirty="0">
                <a:latin typeface="Times New Roman"/>
                <a:cs typeface="Times New Roman"/>
              </a:rPr>
              <a:t>cầu </a:t>
            </a:r>
            <a:r>
              <a:rPr sz="2800" dirty="0">
                <a:latin typeface="Times New Roman"/>
                <a:cs typeface="Times New Roman"/>
              </a:rPr>
              <a:t>và </a:t>
            </a:r>
            <a:r>
              <a:rPr sz="2800" spc="-5" dirty="0">
                <a:latin typeface="Times New Roman"/>
                <a:cs typeface="Times New Roman"/>
              </a:rPr>
              <a:t>hành </a:t>
            </a:r>
            <a:r>
              <a:rPr sz="2800" dirty="0">
                <a:latin typeface="Times New Roman"/>
                <a:cs typeface="Times New Roman"/>
              </a:rPr>
              <a:t>vi </a:t>
            </a:r>
            <a:r>
              <a:rPr sz="2800" spc="-5" dirty="0">
                <a:latin typeface="Times New Roman"/>
                <a:cs typeface="Times New Roman"/>
              </a:rPr>
              <a:t>của  </a:t>
            </a:r>
            <a:r>
              <a:rPr sz="2800" dirty="0">
                <a:latin typeface="Times New Roman"/>
                <a:cs typeface="Times New Roman"/>
              </a:rPr>
              <a:t>khách </a:t>
            </a:r>
            <a:r>
              <a:rPr sz="2800" spc="-5" dirty="0">
                <a:latin typeface="Times New Roman"/>
                <a:cs typeface="Times New Roman"/>
              </a:rPr>
              <a:t>hàng </a:t>
            </a:r>
            <a:r>
              <a:rPr sz="2800" dirty="0">
                <a:latin typeface="Times New Roman"/>
                <a:cs typeface="Times New Roman"/>
              </a:rPr>
              <a:t>đối </a:t>
            </a:r>
            <a:r>
              <a:rPr sz="2800" spc="-5" dirty="0">
                <a:latin typeface="Times New Roman"/>
                <a:cs typeface="Times New Roman"/>
              </a:rPr>
              <a:t>với việc </a:t>
            </a:r>
            <a:r>
              <a:rPr sz="2800" dirty="0">
                <a:latin typeface="Times New Roman"/>
                <a:cs typeface="Times New Roman"/>
              </a:rPr>
              <a:t>sử dụng </a:t>
            </a:r>
            <a:r>
              <a:rPr sz="2800" spc="-10" dirty="0" err="1">
                <a:latin typeface="Times New Roman"/>
                <a:cs typeface="Times New Roman"/>
              </a:rPr>
              <a:t>các</a:t>
            </a:r>
            <a:r>
              <a:rPr sz="2800" spc="-10" dirty="0">
                <a:latin typeface="Times New Roman"/>
                <a:cs typeface="Times New Roman"/>
              </a:rPr>
              <a:t> sản </a:t>
            </a:r>
            <a:r>
              <a:rPr sz="2800" dirty="0">
                <a:latin typeface="Times New Roman"/>
                <a:cs typeface="Times New Roman"/>
              </a:rPr>
              <a:t>phẩm </a:t>
            </a:r>
            <a:r>
              <a:rPr sz="2800" spc="-5" dirty="0">
                <a:latin typeface="Times New Roman"/>
                <a:cs typeface="Times New Roman"/>
              </a:rPr>
              <a:t>của  </a:t>
            </a:r>
            <a:r>
              <a:rPr sz="2800" dirty="0">
                <a:latin typeface="Times New Roman"/>
                <a:cs typeface="Times New Roman"/>
              </a:rPr>
              <a:t>ngân</a:t>
            </a:r>
            <a:r>
              <a:rPr sz="2800" spc="-25" dirty="0">
                <a:latin typeface="Times New Roman"/>
                <a:cs typeface="Times New Roman"/>
              </a:rPr>
              <a:t> </a:t>
            </a:r>
            <a:r>
              <a:rPr sz="2800" dirty="0">
                <a:latin typeface="Times New Roman"/>
                <a:cs typeface="Times New Roman"/>
              </a:rPr>
              <a:t>hàng</a:t>
            </a:r>
          </a:p>
          <a:p>
            <a:pPr marL="248920" indent="-236854" algn="just">
              <a:lnSpc>
                <a:spcPct val="100000"/>
              </a:lnSpc>
              <a:spcBef>
                <a:spcPts val="1670"/>
              </a:spcBef>
              <a:buChar char="-"/>
              <a:tabLst>
                <a:tab pos="249554" algn="l"/>
              </a:tabLst>
            </a:pPr>
            <a:r>
              <a:rPr sz="2800" spc="-10" dirty="0">
                <a:latin typeface="Times New Roman"/>
                <a:cs typeface="Times New Roman"/>
              </a:rPr>
              <a:t>Các </a:t>
            </a:r>
            <a:r>
              <a:rPr sz="2800" spc="-5" dirty="0">
                <a:latin typeface="Times New Roman"/>
                <a:cs typeface="Times New Roman"/>
              </a:rPr>
              <a:t>yếu tố tác</a:t>
            </a:r>
            <a:r>
              <a:rPr sz="2800" spc="-15" dirty="0">
                <a:latin typeface="Times New Roman"/>
                <a:cs typeface="Times New Roman"/>
              </a:rPr>
              <a:t> </a:t>
            </a:r>
            <a:r>
              <a:rPr sz="2800" dirty="0">
                <a:latin typeface="Times New Roman"/>
                <a:cs typeface="Times New Roman"/>
              </a:rPr>
              <a:t>động:</a:t>
            </a:r>
          </a:p>
          <a:p>
            <a:pPr marL="756285" lvl="1" indent="-287020">
              <a:lnSpc>
                <a:spcPct val="100000"/>
              </a:lnSpc>
              <a:spcBef>
                <a:spcPts val="1080"/>
              </a:spcBef>
              <a:buFont typeface="Wingdings"/>
              <a:buChar char=""/>
              <a:tabLst>
                <a:tab pos="756920" algn="l"/>
              </a:tabLst>
            </a:pPr>
            <a:r>
              <a:rPr sz="2800" dirty="0">
                <a:latin typeface="Times New Roman"/>
                <a:cs typeface="Times New Roman"/>
              </a:rPr>
              <a:t>Trình độ </a:t>
            </a:r>
            <a:r>
              <a:rPr sz="2800" spc="-5" dirty="0">
                <a:latin typeface="Times New Roman"/>
                <a:cs typeface="Times New Roman"/>
              </a:rPr>
              <a:t>văn</a:t>
            </a:r>
            <a:r>
              <a:rPr sz="2800" spc="-10" dirty="0">
                <a:latin typeface="Times New Roman"/>
                <a:cs typeface="Times New Roman"/>
              </a:rPr>
              <a:t> </a:t>
            </a:r>
            <a:r>
              <a:rPr sz="2800" dirty="0">
                <a:latin typeface="Times New Roman"/>
                <a:cs typeface="Times New Roman"/>
              </a:rPr>
              <a:t>hóa</a:t>
            </a:r>
          </a:p>
          <a:p>
            <a:pPr marL="756285" lvl="1" indent="-287020">
              <a:lnSpc>
                <a:spcPct val="100000"/>
              </a:lnSpc>
              <a:spcBef>
                <a:spcPts val="1145"/>
              </a:spcBef>
              <a:buFont typeface="Wingdings"/>
              <a:buChar char=""/>
              <a:tabLst>
                <a:tab pos="756920" algn="l"/>
              </a:tabLst>
            </a:pPr>
            <a:r>
              <a:rPr sz="2800" dirty="0">
                <a:latin typeface="Times New Roman"/>
                <a:cs typeface="Times New Roman"/>
              </a:rPr>
              <a:t>Thói quen </a:t>
            </a:r>
            <a:r>
              <a:rPr sz="2800" spc="-5" dirty="0">
                <a:latin typeface="Times New Roman"/>
                <a:cs typeface="Times New Roman"/>
              </a:rPr>
              <a:t>tiêu</a:t>
            </a:r>
            <a:r>
              <a:rPr sz="2800" spc="-40" dirty="0">
                <a:latin typeface="Times New Roman"/>
                <a:cs typeface="Times New Roman"/>
              </a:rPr>
              <a:t> </a:t>
            </a:r>
            <a:r>
              <a:rPr sz="2800" dirty="0">
                <a:latin typeface="Times New Roman"/>
                <a:cs typeface="Times New Roman"/>
              </a:rPr>
              <a:t>dùng</a:t>
            </a:r>
          </a:p>
          <a:p>
            <a:pPr marL="756285" lvl="1" indent="-287020">
              <a:lnSpc>
                <a:spcPct val="100000"/>
              </a:lnSpc>
              <a:spcBef>
                <a:spcPts val="1140"/>
              </a:spcBef>
              <a:buFont typeface="Wingdings"/>
              <a:buChar char=""/>
              <a:tabLst>
                <a:tab pos="756920" algn="l"/>
              </a:tabLst>
            </a:pPr>
            <a:r>
              <a:rPr sz="2800" spc="-5" dirty="0">
                <a:latin typeface="Times New Roman"/>
                <a:cs typeface="Times New Roman"/>
              </a:rPr>
              <a:t>Tâm</a:t>
            </a:r>
            <a:r>
              <a:rPr sz="2800" spc="-10" dirty="0">
                <a:latin typeface="Times New Roman"/>
                <a:cs typeface="Times New Roman"/>
              </a:rPr>
              <a:t> </a:t>
            </a:r>
            <a:r>
              <a:rPr sz="2800" spc="-5" dirty="0">
                <a:latin typeface="Times New Roman"/>
                <a:cs typeface="Times New Roman"/>
              </a:rPr>
              <a:t>lý</a:t>
            </a:r>
            <a:endParaRPr sz="2800" dirty="0">
              <a:latin typeface="Times New Roman"/>
              <a:cs typeface="Times New Roman"/>
            </a:endParaRPr>
          </a:p>
        </p:txBody>
      </p:sp>
      <p:sp>
        <p:nvSpPr>
          <p:cNvPr id="3" name="object 3"/>
          <p:cNvSpPr txBox="1">
            <a:spLocks noGrp="1"/>
          </p:cNvSpPr>
          <p:nvPr>
            <p:ph type="title"/>
          </p:nvPr>
        </p:nvSpPr>
        <p:spPr>
          <a:xfrm>
            <a:off x="304800" y="525712"/>
            <a:ext cx="8099425" cy="412934"/>
          </a:xfrm>
          <a:prstGeom prst="rect">
            <a:avLst/>
          </a:prstGeom>
        </p:spPr>
        <p:txBody>
          <a:bodyPr vert="horz" wrap="square" lIns="0" tIns="12700" rIns="0" bIns="0" rtlCol="0">
            <a:spAutoFit/>
          </a:bodyPr>
          <a:lstStyle/>
          <a:p>
            <a:pPr marL="320675">
              <a:lnSpc>
                <a:spcPct val="100000"/>
              </a:lnSpc>
              <a:spcBef>
                <a:spcPts val="100"/>
              </a:spcBef>
            </a:pPr>
            <a:r>
              <a:rPr dirty="0">
                <a:latin typeface="Times New Roman" panose="02020603050405020304" pitchFamily="18" charset="0"/>
                <a:cs typeface="Times New Roman" panose="02020603050405020304" pitchFamily="18" charset="0"/>
              </a:rPr>
              <a:t>2.2. Môi </a:t>
            </a:r>
            <a:r>
              <a:rPr spc="-5" dirty="0">
                <a:latin typeface="Times New Roman" panose="02020603050405020304" pitchFamily="18" charset="0"/>
                <a:cs typeface="Times New Roman" panose="02020603050405020304" pitchFamily="18" charset="0"/>
              </a:rPr>
              <a:t>trường </a:t>
            </a:r>
            <a:r>
              <a:rPr dirty="0">
                <a:latin typeface="Times New Roman" panose="02020603050405020304" pitchFamily="18" charset="0"/>
                <a:cs typeface="Times New Roman" panose="02020603050405020304" pitchFamily="18" charset="0"/>
              </a:rPr>
              <a:t>Marketing </a:t>
            </a:r>
            <a:r>
              <a:rPr spc="-5" dirty="0">
                <a:latin typeface="Times New Roman" panose="02020603050405020304" pitchFamily="18" charset="0"/>
                <a:cs typeface="Times New Roman" panose="02020603050405020304" pitchFamily="18" charset="0"/>
              </a:rPr>
              <a:t>ngân</a:t>
            </a:r>
            <a:r>
              <a:rPr spc="-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
        <p:nvSpPr>
          <p:cNvPr id="4" name="object 4"/>
          <p:cNvSpPr/>
          <p:nvPr/>
        </p:nvSpPr>
        <p:spPr>
          <a:xfrm>
            <a:off x="4724400" y="3882961"/>
            <a:ext cx="3984625" cy="26464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366657" y="4800599"/>
            <a:ext cx="3777343" cy="2079585"/>
          </a:xfrm>
          <a:prstGeom prst="rect">
            <a:avLst/>
          </a:prstGeom>
          <a:blipFill>
            <a:blip r:embed="rId2" cstate="print"/>
            <a:stretch>
              <a:fillRect/>
            </a:stretch>
          </a:blipFill>
        </p:spPr>
        <p:txBody>
          <a:bodyPr wrap="square" lIns="0" tIns="0" rIns="0" bIns="0" rtlCol="0"/>
          <a:lstStyle/>
          <a:p>
            <a:endParaRPr/>
          </a:p>
        </p:txBody>
      </p:sp>
      <p:sp>
        <p:nvSpPr>
          <p:cNvPr id="2" name="object 2"/>
          <p:cNvSpPr txBox="1"/>
          <p:nvPr/>
        </p:nvSpPr>
        <p:spPr>
          <a:xfrm>
            <a:off x="381000" y="990600"/>
            <a:ext cx="8153400" cy="4404411"/>
          </a:xfrm>
          <a:prstGeom prst="rect">
            <a:avLst/>
          </a:prstGeom>
        </p:spPr>
        <p:txBody>
          <a:bodyPr vert="horz" wrap="square" lIns="0" tIns="140335" rIns="0" bIns="0" rtlCol="0">
            <a:spAutoFit/>
          </a:bodyPr>
          <a:lstStyle/>
          <a:p>
            <a:pPr marL="12700" algn="just">
              <a:lnSpc>
                <a:spcPct val="150000"/>
              </a:lnSpc>
              <a:spcBef>
                <a:spcPts val="1105"/>
              </a:spcBef>
            </a:pPr>
            <a:r>
              <a:rPr sz="2400" b="1" spc="-5" dirty="0">
                <a:solidFill>
                  <a:srgbClr val="FF0000"/>
                </a:solidFill>
                <a:latin typeface="Times New Roman"/>
                <a:cs typeface="Times New Roman"/>
              </a:rPr>
              <a:t>2.2.1. </a:t>
            </a:r>
            <a:r>
              <a:rPr sz="2400" b="1" dirty="0">
                <a:solidFill>
                  <a:srgbClr val="FF0000"/>
                </a:solidFill>
                <a:latin typeface="Times New Roman"/>
                <a:cs typeface="Times New Roman"/>
              </a:rPr>
              <a:t>Môi </a:t>
            </a:r>
            <a:r>
              <a:rPr sz="2400" b="1" spc="-5" dirty="0">
                <a:solidFill>
                  <a:srgbClr val="FF0000"/>
                </a:solidFill>
                <a:latin typeface="Times New Roman"/>
                <a:cs typeface="Times New Roman"/>
              </a:rPr>
              <a:t>trường </a:t>
            </a:r>
            <a:r>
              <a:rPr sz="2400" b="1" dirty="0">
                <a:solidFill>
                  <a:srgbClr val="FF0000"/>
                </a:solidFill>
                <a:latin typeface="Times New Roman"/>
                <a:cs typeface="Times New Roman"/>
              </a:rPr>
              <a:t>vĩ</a:t>
            </a:r>
            <a:r>
              <a:rPr sz="2400" b="1" spc="-35" dirty="0">
                <a:solidFill>
                  <a:srgbClr val="FF0000"/>
                </a:solidFill>
                <a:latin typeface="Times New Roman"/>
                <a:cs typeface="Times New Roman"/>
              </a:rPr>
              <a:t> </a:t>
            </a:r>
            <a:r>
              <a:rPr sz="2400" b="1" spc="5" dirty="0">
                <a:solidFill>
                  <a:srgbClr val="FF0000"/>
                </a:solidFill>
                <a:latin typeface="Times New Roman"/>
                <a:cs typeface="Times New Roman"/>
              </a:rPr>
              <a:t>mô</a:t>
            </a:r>
            <a:endParaRPr sz="2400" dirty="0">
              <a:latin typeface="Times New Roman"/>
              <a:cs typeface="Times New Roman"/>
            </a:endParaRPr>
          </a:p>
          <a:p>
            <a:pPr marL="355600" indent="-343535" algn="just">
              <a:lnSpc>
                <a:spcPct val="150000"/>
              </a:lnSpc>
              <a:spcBef>
                <a:spcPts val="1010"/>
              </a:spcBef>
              <a:buFont typeface="Wingdings"/>
              <a:buChar char=""/>
              <a:tabLst>
                <a:tab pos="356235" algn="l"/>
              </a:tabLst>
            </a:pPr>
            <a:r>
              <a:rPr sz="2400" spc="-5" dirty="0">
                <a:solidFill>
                  <a:srgbClr val="FF0000"/>
                </a:solidFill>
                <a:latin typeface="Times New Roman"/>
                <a:cs typeface="Times New Roman"/>
              </a:rPr>
              <a:t>Môi </a:t>
            </a:r>
            <a:r>
              <a:rPr sz="2400" dirty="0">
                <a:solidFill>
                  <a:srgbClr val="FF0000"/>
                </a:solidFill>
                <a:latin typeface="Times New Roman"/>
                <a:cs typeface="Times New Roman"/>
              </a:rPr>
              <a:t>trường chính trị, </a:t>
            </a:r>
            <a:r>
              <a:rPr sz="2400" spc="-5" dirty="0">
                <a:solidFill>
                  <a:srgbClr val="FF0000"/>
                </a:solidFill>
                <a:latin typeface="Times New Roman"/>
                <a:cs typeface="Times New Roman"/>
              </a:rPr>
              <a:t>pháp</a:t>
            </a:r>
            <a:r>
              <a:rPr sz="2400" spc="-70" dirty="0">
                <a:solidFill>
                  <a:srgbClr val="FF0000"/>
                </a:solidFill>
                <a:latin typeface="Times New Roman"/>
                <a:cs typeface="Times New Roman"/>
              </a:rPr>
              <a:t> </a:t>
            </a:r>
            <a:r>
              <a:rPr sz="2400" dirty="0">
                <a:solidFill>
                  <a:srgbClr val="FF0000"/>
                </a:solidFill>
                <a:latin typeface="Times New Roman"/>
                <a:cs typeface="Times New Roman"/>
              </a:rPr>
              <a:t>luật</a:t>
            </a:r>
            <a:endParaRPr sz="2400" dirty="0">
              <a:latin typeface="Times New Roman"/>
              <a:cs typeface="Times New Roman"/>
            </a:endParaRPr>
          </a:p>
          <a:p>
            <a:pPr marL="248920" indent="-236854" algn="just">
              <a:lnSpc>
                <a:spcPct val="150000"/>
              </a:lnSpc>
              <a:spcBef>
                <a:spcPts val="1000"/>
              </a:spcBef>
              <a:buChar char="-"/>
              <a:tabLst>
                <a:tab pos="248920" algn="l"/>
                <a:tab pos="249554" algn="l"/>
              </a:tabLst>
            </a:pPr>
            <a:r>
              <a:rPr sz="2400" dirty="0">
                <a:latin typeface="Times New Roman"/>
                <a:cs typeface="Times New Roman"/>
              </a:rPr>
              <a:t>Ngân</a:t>
            </a:r>
            <a:r>
              <a:rPr sz="2400" spc="355" dirty="0">
                <a:latin typeface="Times New Roman"/>
                <a:cs typeface="Times New Roman"/>
              </a:rPr>
              <a:t> </a:t>
            </a:r>
            <a:r>
              <a:rPr sz="2400" dirty="0">
                <a:latin typeface="Times New Roman"/>
                <a:cs typeface="Times New Roman"/>
              </a:rPr>
              <a:t>hàng</a:t>
            </a:r>
            <a:r>
              <a:rPr sz="2400" spc="365" dirty="0">
                <a:latin typeface="Times New Roman"/>
                <a:cs typeface="Times New Roman"/>
              </a:rPr>
              <a:t> </a:t>
            </a:r>
            <a:r>
              <a:rPr sz="2400" dirty="0">
                <a:latin typeface="Times New Roman"/>
                <a:cs typeface="Times New Roman"/>
              </a:rPr>
              <a:t>chịu</a:t>
            </a:r>
            <a:r>
              <a:rPr sz="2400" spc="350" dirty="0">
                <a:latin typeface="Times New Roman"/>
                <a:cs typeface="Times New Roman"/>
              </a:rPr>
              <a:t> </a:t>
            </a:r>
            <a:r>
              <a:rPr sz="2400" dirty="0">
                <a:latin typeface="Times New Roman"/>
                <a:cs typeface="Times New Roman"/>
              </a:rPr>
              <a:t>ảnh</a:t>
            </a:r>
            <a:r>
              <a:rPr sz="2400" spc="365" dirty="0">
                <a:latin typeface="Times New Roman"/>
                <a:cs typeface="Times New Roman"/>
              </a:rPr>
              <a:t> </a:t>
            </a:r>
            <a:r>
              <a:rPr sz="2400" dirty="0">
                <a:latin typeface="Times New Roman"/>
                <a:cs typeface="Times New Roman"/>
              </a:rPr>
              <a:t>hưởng</a:t>
            </a:r>
            <a:r>
              <a:rPr sz="2400" spc="360" dirty="0">
                <a:latin typeface="Times New Roman"/>
                <a:cs typeface="Times New Roman"/>
              </a:rPr>
              <a:t> </a:t>
            </a:r>
            <a:r>
              <a:rPr sz="2400" dirty="0">
                <a:latin typeface="Times New Roman"/>
                <a:cs typeface="Times New Roman"/>
              </a:rPr>
              <a:t>lớn</a:t>
            </a:r>
            <a:r>
              <a:rPr sz="2400" spc="360" dirty="0">
                <a:latin typeface="Times New Roman"/>
                <a:cs typeface="Times New Roman"/>
              </a:rPr>
              <a:t> </a:t>
            </a:r>
            <a:r>
              <a:rPr sz="2400" dirty="0">
                <a:latin typeface="Times New Roman"/>
                <a:cs typeface="Times New Roman"/>
              </a:rPr>
              <a:t>từ</a:t>
            </a:r>
            <a:r>
              <a:rPr sz="2400" spc="360" dirty="0">
                <a:latin typeface="Times New Roman"/>
                <a:cs typeface="Times New Roman"/>
              </a:rPr>
              <a:t> </a:t>
            </a:r>
            <a:r>
              <a:rPr sz="2400" dirty="0">
                <a:latin typeface="Times New Roman"/>
                <a:cs typeface="Times New Roman"/>
              </a:rPr>
              <a:t>những</a:t>
            </a:r>
            <a:r>
              <a:rPr sz="2400" spc="355" dirty="0">
                <a:latin typeface="Times New Roman"/>
                <a:cs typeface="Times New Roman"/>
              </a:rPr>
              <a:t> </a:t>
            </a:r>
            <a:r>
              <a:rPr sz="2400" dirty="0">
                <a:latin typeface="Times New Roman"/>
                <a:cs typeface="Times New Roman"/>
              </a:rPr>
              <a:t>tác</a:t>
            </a:r>
            <a:r>
              <a:rPr sz="2400" spc="365" dirty="0">
                <a:latin typeface="Times New Roman"/>
                <a:cs typeface="Times New Roman"/>
              </a:rPr>
              <a:t> </a:t>
            </a:r>
            <a:r>
              <a:rPr sz="2400" spc="-5" dirty="0">
                <a:latin typeface="Times New Roman"/>
                <a:cs typeface="Times New Roman"/>
              </a:rPr>
              <a:t>động</a:t>
            </a:r>
            <a:r>
              <a:rPr sz="2400" spc="365" dirty="0">
                <a:latin typeface="Times New Roman"/>
                <a:cs typeface="Times New Roman"/>
              </a:rPr>
              <a:t> </a:t>
            </a:r>
            <a:r>
              <a:rPr sz="2400" dirty="0">
                <a:latin typeface="Times New Roman"/>
                <a:cs typeface="Times New Roman"/>
              </a:rPr>
              <a:t>của</a:t>
            </a:r>
          </a:p>
          <a:p>
            <a:pPr marL="12700" algn="just">
              <a:lnSpc>
                <a:spcPct val="150000"/>
              </a:lnSpc>
              <a:spcBef>
                <a:spcPts val="405"/>
              </a:spcBef>
            </a:pPr>
            <a:r>
              <a:rPr sz="2400" dirty="0">
                <a:latin typeface="Times New Roman"/>
                <a:cs typeface="Times New Roman"/>
              </a:rPr>
              <a:t>chính </a:t>
            </a:r>
            <a:r>
              <a:rPr sz="2400" spc="-5" dirty="0">
                <a:latin typeface="Times New Roman"/>
                <a:cs typeface="Times New Roman"/>
              </a:rPr>
              <a:t>sách </a:t>
            </a:r>
            <a:r>
              <a:rPr sz="2400" dirty="0">
                <a:latin typeface="Times New Roman"/>
                <a:cs typeface="Times New Roman"/>
              </a:rPr>
              <a:t>nhà nước và luật pháp</a:t>
            </a:r>
            <a:r>
              <a:rPr sz="2400" spc="-75" dirty="0">
                <a:latin typeface="Times New Roman"/>
                <a:cs typeface="Times New Roman"/>
              </a:rPr>
              <a:t> </a:t>
            </a:r>
            <a:r>
              <a:rPr sz="2400" spc="-5" dirty="0">
                <a:latin typeface="Times New Roman"/>
                <a:cs typeface="Times New Roman"/>
              </a:rPr>
              <a:t>như:</a:t>
            </a:r>
            <a:endParaRPr sz="2400" dirty="0">
              <a:latin typeface="Times New Roman"/>
              <a:cs typeface="Times New Roman"/>
            </a:endParaRPr>
          </a:p>
          <a:p>
            <a:pPr marL="756285" lvl="1" indent="-287020" algn="just">
              <a:lnSpc>
                <a:spcPct val="150000"/>
              </a:lnSpc>
              <a:spcBef>
                <a:spcPts val="409"/>
              </a:spcBef>
              <a:buFont typeface="Wingdings"/>
              <a:buChar char=""/>
              <a:tabLst>
                <a:tab pos="756285" algn="l"/>
                <a:tab pos="756920" algn="l"/>
              </a:tabLst>
            </a:pPr>
            <a:r>
              <a:rPr sz="2400" spc="-5" dirty="0">
                <a:latin typeface="Times New Roman"/>
                <a:cs typeface="Times New Roman"/>
              </a:rPr>
              <a:t>Các </a:t>
            </a:r>
            <a:r>
              <a:rPr sz="2400" dirty="0">
                <a:latin typeface="Times New Roman"/>
                <a:cs typeface="Times New Roman"/>
              </a:rPr>
              <a:t>quy định của ngân hàng nhà</a:t>
            </a:r>
            <a:r>
              <a:rPr sz="2400" spc="-80" dirty="0">
                <a:latin typeface="Times New Roman"/>
                <a:cs typeface="Times New Roman"/>
              </a:rPr>
              <a:t> </a:t>
            </a:r>
            <a:r>
              <a:rPr sz="2400" spc="-5" dirty="0">
                <a:latin typeface="Times New Roman"/>
                <a:cs typeface="Times New Roman"/>
              </a:rPr>
              <a:t>nước</a:t>
            </a:r>
            <a:endParaRPr sz="2400" dirty="0">
              <a:latin typeface="Times New Roman"/>
              <a:cs typeface="Times New Roman"/>
            </a:endParaRPr>
          </a:p>
          <a:p>
            <a:pPr marL="469900" marR="5080" lvl="1" algn="just">
              <a:lnSpc>
                <a:spcPct val="150000"/>
              </a:lnSpc>
              <a:spcBef>
                <a:spcPts val="165"/>
              </a:spcBef>
              <a:buFont typeface="Wingdings"/>
              <a:buChar char=""/>
              <a:tabLst>
                <a:tab pos="755015" algn="l"/>
                <a:tab pos="755650" algn="l"/>
              </a:tabLst>
            </a:pPr>
            <a:r>
              <a:rPr lang="en-US" sz="2400" dirty="0" smtClean="0">
                <a:latin typeface="Times New Roman"/>
                <a:cs typeface="Times New Roman"/>
              </a:rPr>
              <a:t>  </a:t>
            </a:r>
            <a:r>
              <a:rPr sz="2400" dirty="0" err="1" smtClean="0">
                <a:latin typeface="Times New Roman"/>
                <a:cs typeface="Times New Roman"/>
              </a:rPr>
              <a:t>Các</a:t>
            </a:r>
            <a:r>
              <a:rPr sz="2400" dirty="0" smtClean="0">
                <a:latin typeface="Times New Roman"/>
                <a:cs typeface="Times New Roman"/>
              </a:rPr>
              <a:t> </a:t>
            </a:r>
            <a:r>
              <a:rPr sz="2400" spc="-5" dirty="0">
                <a:latin typeface="Times New Roman"/>
                <a:cs typeface="Times New Roman"/>
              </a:rPr>
              <a:t>qui định </a:t>
            </a:r>
            <a:r>
              <a:rPr sz="2400" dirty="0">
                <a:latin typeface="Times New Roman"/>
                <a:cs typeface="Times New Roman"/>
              </a:rPr>
              <a:t>của </a:t>
            </a:r>
            <a:r>
              <a:rPr sz="2400" spc="-5" dirty="0" err="1">
                <a:latin typeface="Times New Roman"/>
                <a:cs typeface="Times New Roman"/>
              </a:rPr>
              <a:t>các</a:t>
            </a:r>
            <a:r>
              <a:rPr sz="2400" spc="-5" dirty="0">
                <a:latin typeface="Times New Roman"/>
                <a:cs typeface="Times New Roman"/>
              </a:rPr>
              <a:t> </a:t>
            </a:r>
            <a:r>
              <a:rPr sz="2400" dirty="0">
                <a:latin typeface="Times New Roman"/>
                <a:cs typeface="Times New Roman"/>
              </a:rPr>
              <a:t>tổ chức tài </a:t>
            </a:r>
            <a:r>
              <a:rPr sz="2400" spc="-5" dirty="0">
                <a:latin typeface="Times New Roman"/>
                <a:cs typeface="Times New Roman"/>
              </a:rPr>
              <a:t>chính, </a:t>
            </a:r>
            <a:r>
              <a:rPr sz="2400" dirty="0">
                <a:latin typeface="Times New Roman"/>
                <a:cs typeface="Times New Roman"/>
              </a:rPr>
              <a:t>thương </a:t>
            </a:r>
            <a:r>
              <a:rPr sz="2400" spc="-10" dirty="0">
                <a:latin typeface="Times New Roman"/>
                <a:cs typeface="Times New Roman"/>
              </a:rPr>
              <a:t>mại  </a:t>
            </a:r>
            <a:r>
              <a:rPr sz="2400" dirty="0">
                <a:latin typeface="Times New Roman"/>
                <a:cs typeface="Times New Roman"/>
              </a:rPr>
              <a:t>khu vực và quốc tế như </a:t>
            </a:r>
            <a:r>
              <a:rPr sz="2400" spc="-5" dirty="0">
                <a:latin typeface="Times New Roman"/>
                <a:cs typeface="Times New Roman"/>
              </a:rPr>
              <a:t>AFTA, </a:t>
            </a:r>
            <a:r>
              <a:rPr sz="2400" spc="-10" dirty="0">
                <a:latin typeface="Times New Roman"/>
                <a:cs typeface="Times New Roman"/>
              </a:rPr>
              <a:t>WTO,</a:t>
            </a:r>
            <a:r>
              <a:rPr sz="2400" spc="-30" dirty="0">
                <a:latin typeface="Times New Roman"/>
                <a:cs typeface="Times New Roman"/>
              </a:rPr>
              <a:t> </a:t>
            </a:r>
            <a:r>
              <a:rPr sz="2400" spc="-5" dirty="0">
                <a:latin typeface="Times New Roman"/>
                <a:cs typeface="Times New Roman"/>
              </a:rPr>
              <a:t>IMF…</a:t>
            </a:r>
            <a:endParaRPr sz="2400" dirty="0">
              <a:latin typeface="Times New Roman"/>
              <a:cs typeface="Times New Roman"/>
            </a:endParaRPr>
          </a:p>
        </p:txBody>
      </p:sp>
      <p:sp>
        <p:nvSpPr>
          <p:cNvPr id="3" name="object 3"/>
          <p:cNvSpPr txBox="1">
            <a:spLocks noGrp="1"/>
          </p:cNvSpPr>
          <p:nvPr>
            <p:ph type="title"/>
          </p:nvPr>
        </p:nvSpPr>
        <p:spPr>
          <a:xfrm>
            <a:off x="381000" y="540292"/>
            <a:ext cx="8458200" cy="412934"/>
          </a:xfrm>
          <a:prstGeom prst="rect">
            <a:avLst/>
          </a:prstGeom>
        </p:spPr>
        <p:txBody>
          <a:bodyPr vert="horz" wrap="square" lIns="0" tIns="12700" rIns="0" bIns="0" rtlCol="0">
            <a:spAutoFit/>
          </a:bodyPr>
          <a:lstStyle/>
          <a:p>
            <a:pPr marL="320675">
              <a:lnSpc>
                <a:spcPct val="100000"/>
              </a:lnSpc>
              <a:spcBef>
                <a:spcPts val="100"/>
              </a:spcBef>
            </a:pPr>
            <a:r>
              <a:rPr dirty="0">
                <a:latin typeface="Times New Roman" panose="02020603050405020304" pitchFamily="18" charset="0"/>
                <a:cs typeface="Times New Roman" panose="02020603050405020304" pitchFamily="18" charset="0"/>
              </a:rPr>
              <a:t>2.2. Môi </a:t>
            </a:r>
            <a:r>
              <a:rPr spc="-5" dirty="0">
                <a:latin typeface="Times New Roman" panose="02020603050405020304" pitchFamily="18" charset="0"/>
                <a:cs typeface="Times New Roman" panose="02020603050405020304" pitchFamily="18" charset="0"/>
              </a:rPr>
              <a:t>trường </a:t>
            </a:r>
            <a:r>
              <a:rPr dirty="0">
                <a:latin typeface="Times New Roman" panose="02020603050405020304" pitchFamily="18" charset="0"/>
                <a:cs typeface="Times New Roman" panose="02020603050405020304" pitchFamily="18" charset="0"/>
              </a:rPr>
              <a:t>Marketing </a:t>
            </a:r>
            <a:r>
              <a:rPr spc="-5" dirty="0">
                <a:latin typeface="Times New Roman" panose="02020603050405020304" pitchFamily="18" charset="0"/>
                <a:cs typeface="Times New Roman" panose="02020603050405020304" pitchFamily="18" charset="0"/>
              </a:rPr>
              <a:t>ngân</a:t>
            </a:r>
            <a:r>
              <a:rPr spc="-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9470"/>
            <a:ext cx="7845423" cy="412934"/>
          </a:xfrm>
          <a:prstGeom prst="rect">
            <a:avLst/>
          </a:prstGeom>
        </p:spPr>
        <p:txBody>
          <a:bodyPr vert="horz" wrap="square" lIns="0" tIns="12700" rIns="0" bIns="0" rtlCol="0">
            <a:spAutoFit/>
          </a:bodyPr>
          <a:lstStyle/>
          <a:p>
            <a:pPr marL="12700">
              <a:lnSpc>
                <a:spcPct val="100000"/>
              </a:lnSpc>
              <a:spcBef>
                <a:spcPts val="100"/>
              </a:spcBef>
            </a:pPr>
            <a:r>
              <a:rPr spc="-5" dirty="0">
                <a:latin typeface="Times New Roman" panose="02020603050405020304" pitchFamily="18" charset="0"/>
                <a:cs typeface="Times New Roman" panose="02020603050405020304" pitchFamily="18" charset="0"/>
              </a:rPr>
              <a:t>2.2. </a:t>
            </a:r>
            <a:r>
              <a:rPr dirty="0">
                <a:latin typeface="Times New Roman" panose="02020603050405020304" pitchFamily="18" charset="0"/>
                <a:cs typeface="Times New Roman" panose="02020603050405020304" pitchFamily="18" charset="0"/>
              </a:rPr>
              <a:t>Môi trường </a:t>
            </a:r>
            <a:r>
              <a:rPr spc="-5" dirty="0">
                <a:latin typeface="Times New Roman" panose="02020603050405020304" pitchFamily="18" charset="0"/>
                <a:cs typeface="Times New Roman" panose="02020603050405020304" pitchFamily="18" charset="0"/>
              </a:rPr>
              <a:t>Marketing </a:t>
            </a:r>
            <a:r>
              <a:rPr dirty="0">
                <a:latin typeface="Times New Roman" panose="02020603050405020304" pitchFamily="18" charset="0"/>
                <a:cs typeface="Times New Roman" panose="02020603050405020304" pitchFamily="18" charset="0"/>
              </a:rPr>
              <a:t>ngân</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hàng</a:t>
            </a:r>
          </a:p>
        </p:txBody>
      </p:sp>
      <p:sp>
        <p:nvSpPr>
          <p:cNvPr id="3" name="object 3"/>
          <p:cNvSpPr txBox="1"/>
          <p:nvPr/>
        </p:nvSpPr>
        <p:spPr>
          <a:xfrm>
            <a:off x="609600" y="838200"/>
            <a:ext cx="7616823" cy="5470728"/>
          </a:xfrm>
          <a:prstGeom prst="rect">
            <a:avLst/>
          </a:prstGeom>
        </p:spPr>
        <p:txBody>
          <a:bodyPr vert="horz" wrap="square" lIns="0" tIns="149860" rIns="0" bIns="0" rtlCol="0">
            <a:spAutoFit/>
          </a:bodyPr>
          <a:lstStyle/>
          <a:p>
            <a:pPr marL="12700" algn="just">
              <a:lnSpc>
                <a:spcPct val="150000"/>
              </a:lnSpc>
              <a:spcBef>
                <a:spcPts val="1180"/>
              </a:spcBef>
            </a:pPr>
            <a:r>
              <a:rPr sz="2400" b="1" spc="-5" dirty="0">
                <a:solidFill>
                  <a:srgbClr val="FF0000"/>
                </a:solidFill>
                <a:latin typeface="Times New Roman"/>
                <a:cs typeface="Times New Roman"/>
              </a:rPr>
              <a:t>2.2.1. Môi trường </a:t>
            </a:r>
            <a:r>
              <a:rPr sz="2400" b="1" dirty="0">
                <a:solidFill>
                  <a:srgbClr val="FF0000"/>
                </a:solidFill>
                <a:latin typeface="Times New Roman"/>
                <a:cs typeface="Times New Roman"/>
              </a:rPr>
              <a:t>vĩ</a:t>
            </a:r>
            <a:r>
              <a:rPr sz="2400" b="1" spc="-20" dirty="0">
                <a:solidFill>
                  <a:srgbClr val="FF0000"/>
                </a:solidFill>
                <a:latin typeface="Times New Roman"/>
                <a:cs typeface="Times New Roman"/>
              </a:rPr>
              <a:t> </a:t>
            </a:r>
            <a:r>
              <a:rPr sz="2400" b="1" spc="-5" dirty="0">
                <a:solidFill>
                  <a:srgbClr val="FF0000"/>
                </a:solidFill>
                <a:latin typeface="Times New Roman"/>
                <a:cs typeface="Times New Roman"/>
              </a:rPr>
              <a:t>mô</a:t>
            </a:r>
            <a:endParaRPr sz="2400" dirty="0">
              <a:latin typeface="Times New Roman"/>
              <a:cs typeface="Times New Roman"/>
            </a:endParaRPr>
          </a:p>
          <a:p>
            <a:pPr marL="355600" indent="-343535" algn="just">
              <a:lnSpc>
                <a:spcPct val="150000"/>
              </a:lnSpc>
              <a:spcBef>
                <a:spcPts val="1080"/>
              </a:spcBef>
              <a:buFont typeface="Wingdings"/>
              <a:buChar char=""/>
              <a:tabLst>
                <a:tab pos="356235" algn="l"/>
              </a:tabLst>
            </a:pPr>
            <a:r>
              <a:rPr sz="2400" spc="-5" dirty="0">
                <a:solidFill>
                  <a:srgbClr val="FF0000"/>
                </a:solidFill>
                <a:latin typeface="Times New Roman"/>
                <a:cs typeface="Times New Roman"/>
              </a:rPr>
              <a:t>Môi trường </a:t>
            </a:r>
            <a:r>
              <a:rPr sz="2400" dirty="0">
                <a:solidFill>
                  <a:srgbClr val="FF0000"/>
                </a:solidFill>
                <a:latin typeface="Times New Roman"/>
                <a:cs typeface="Times New Roman"/>
              </a:rPr>
              <a:t>công</a:t>
            </a:r>
            <a:r>
              <a:rPr sz="2400" spc="-15" dirty="0">
                <a:solidFill>
                  <a:srgbClr val="FF0000"/>
                </a:solidFill>
                <a:latin typeface="Times New Roman"/>
                <a:cs typeface="Times New Roman"/>
              </a:rPr>
              <a:t> </a:t>
            </a:r>
            <a:r>
              <a:rPr sz="2400" spc="-5" dirty="0">
                <a:solidFill>
                  <a:srgbClr val="FF0000"/>
                </a:solidFill>
                <a:latin typeface="Times New Roman"/>
                <a:cs typeface="Times New Roman"/>
              </a:rPr>
              <a:t>nghệ</a:t>
            </a:r>
            <a:endParaRPr sz="2400" dirty="0">
              <a:latin typeface="Times New Roman"/>
              <a:cs typeface="Times New Roman"/>
            </a:endParaRPr>
          </a:p>
          <a:p>
            <a:pPr marL="12700" marR="5080" algn="just">
              <a:lnSpc>
                <a:spcPct val="150000"/>
              </a:lnSpc>
              <a:spcBef>
                <a:spcPts val="1205"/>
              </a:spcBef>
              <a:buChar char="-"/>
              <a:tabLst>
                <a:tab pos="249554" algn="l"/>
                <a:tab pos="1085215" algn="l"/>
                <a:tab pos="1943735" algn="l"/>
                <a:tab pos="2582545" algn="l"/>
                <a:tab pos="3420745" algn="l"/>
                <a:tab pos="4258945" algn="l"/>
                <a:tab pos="4917440" algn="l"/>
                <a:tab pos="5596890" algn="l"/>
                <a:tab pos="6206490" algn="l"/>
                <a:tab pos="6684009" algn="l"/>
              </a:tabLst>
            </a:pPr>
            <a:r>
              <a:rPr sz="2400" spc="-10" dirty="0">
                <a:latin typeface="Times New Roman"/>
                <a:cs typeface="Times New Roman"/>
              </a:rPr>
              <a:t>Ho</a:t>
            </a:r>
            <a:r>
              <a:rPr sz="2400" spc="5" dirty="0">
                <a:latin typeface="Times New Roman"/>
                <a:cs typeface="Times New Roman"/>
              </a:rPr>
              <a:t>ạ</a:t>
            </a:r>
            <a:r>
              <a:rPr sz="2400" spc="-5" dirty="0">
                <a:latin typeface="Times New Roman"/>
                <a:cs typeface="Times New Roman"/>
              </a:rPr>
              <a:t>t</a:t>
            </a:r>
            <a:r>
              <a:rPr sz="2400" dirty="0">
                <a:latin typeface="Times New Roman"/>
                <a:cs typeface="Times New Roman"/>
              </a:rPr>
              <a:t>	đ</a:t>
            </a:r>
            <a:r>
              <a:rPr sz="2400" spc="-5" dirty="0">
                <a:latin typeface="Times New Roman"/>
                <a:cs typeface="Times New Roman"/>
              </a:rPr>
              <a:t>ộ</a:t>
            </a:r>
            <a:r>
              <a:rPr sz="2400" dirty="0">
                <a:latin typeface="Times New Roman"/>
                <a:cs typeface="Times New Roman"/>
              </a:rPr>
              <a:t>n</a:t>
            </a:r>
            <a:r>
              <a:rPr sz="2400" spc="-5" dirty="0">
                <a:latin typeface="Times New Roman"/>
                <a:cs typeface="Times New Roman"/>
              </a:rPr>
              <a:t>g</a:t>
            </a:r>
            <a:r>
              <a:rPr sz="2400" dirty="0">
                <a:latin typeface="Times New Roman"/>
                <a:cs typeface="Times New Roman"/>
              </a:rPr>
              <a:t>	</a:t>
            </a:r>
            <a:r>
              <a:rPr sz="2400" spc="-10" dirty="0">
                <a:latin typeface="Times New Roman"/>
                <a:cs typeface="Times New Roman"/>
              </a:rPr>
              <a:t>c</a:t>
            </a:r>
            <a:r>
              <a:rPr sz="2400" dirty="0">
                <a:latin typeface="Times New Roman"/>
                <a:cs typeface="Times New Roman"/>
              </a:rPr>
              <a:t>ủ</a:t>
            </a:r>
            <a:r>
              <a:rPr sz="2400" spc="-5" dirty="0">
                <a:latin typeface="Times New Roman"/>
                <a:cs typeface="Times New Roman"/>
              </a:rPr>
              <a:t>a</a:t>
            </a:r>
            <a:r>
              <a:rPr sz="2400" dirty="0">
                <a:latin typeface="Times New Roman"/>
                <a:cs typeface="Times New Roman"/>
              </a:rPr>
              <a:t>	ng</a:t>
            </a:r>
            <a:r>
              <a:rPr sz="2400" spc="-5" dirty="0">
                <a:latin typeface="Times New Roman"/>
                <a:cs typeface="Times New Roman"/>
              </a:rPr>
              <a:t>ân</a:t>
            </a:r>
            <a:r>
              <a:rPr sz="2400" dirty="0">
                <a:latin typeface="Times New Roman"/>
                <a:cs typeface="Times New Roman"/>
              </a:rPr>
              <a:t>	h</a:t>
            </a:r>
            <a:r>
              <a:rPr sz="2400" spc="-15" dirty="0">
                <a:latin typeface="Times New Roman"/>
                <a:cs typeface="Times New Roman"/>
              </a:rPr>
              <a:t>à</a:t>
            </a:r>
            <a:r>
              <a:rPr sz="2400" dirty="0">
                <a:latin typeface="Times New Roman"/>
                <a:cs typeface="Times New Roman"/>
              </a:rPr>
              <a:t>n</a:t>
            </a:r>
            <a:r>
              <a:rPr sz="2400" spc="-5" dirty="0">
                <a:latin typeface="Times New Roman"/>
                <a:cs typeface="Times New Roman"/>
              </a:rPr>
              <a:t>g</a:t>
            </a:r>
            <a:r>
              <a:rPr sz="2400" dirty="0">
                <a:latin typeface="Times New Roman"/>
                <a:cs typeface="Times New Roman"/>
              </a:rPr>
              <a:t>	g</a:t>
            </a:r>
            <a:r>
              <a:rPr sz="2400" spc="-5" dirty="0">
                <a:latin typeface="Times New Roman"/>
                <a:cs typeface="Times New Roman"/>
              </a:rPr>
              <a:t>ă</a:t>
            </a:r>
            <a:r>
              <a:rPr sz="2400" spc="-15" dirty="0">
                <a:latin typeface="Times New Roman"/>
                <a:cs typeface="Times New Roman"/>
              </a:rPr>
              <a:t>́</a:t>
            </a:r>
            <a:r>
              <a:rPr sz="2400" spc="-5" dirty="0">
                <a:latin typeface="Times New Roman"/>
                <a:cs typeface="Times New Roman"/>
              </a:rPr>
              <a:t>n</a:t>
            </a:r>
            <a:r>
              <a:rPr sz="2400" dirty="0">
                <a:latin typeface="Times New Roman"/>
                <a:cs typeface="Times New Roman"/>
              </a:rPr>
              <a:t>	</a:t>
            </a:r>
            <a:r>
              <a:rPr sz="2400" spc="-5" dirty="0">
                <a:latin typeface="Times New Roman"/>
                <a:cs typeface="Times New Roman"/>
              </a:rPr>
              <a:t>li</a:t>
            </a:r>
            <a:r>
              <a:rPr sz="2400" spc="-10" dirty="0">
                <a:latin typeface="Times New Roman"/>
                <a:cs typeface="Times New Roman"/>
              </a:rPr>
              <a:t>ề</a:t>
            </a:r>
            <a:r>
              <a:rPr sz="2400" spc="-5" dirty="0">
                <a:latin typeface="Times New Roman"/>
                <a:cs typeface="Times New Roman"/>
              </a:rPr>
              <a:t>n</a:t>
            </a:r>
            <a:r>
              <a:rPr sz="2400" dirty="0">
                <a:latin typeface="Times New Roman"/>
                <a:cs typeface="Times New Roman"/>
              </a:rPr>
              <a:t>	v</a:t>
            </a:r>
            <a:r>
              <a:rPr sz="2400" spc="-25" dirty="0">
                <a:latin typeface="Times New Roman"/>
                <a:cs typeface="Times New Roman"/>
              </a:rPr>
              <a:t>ớ</a:t>
            </a:r>
            <a:r>
              <a:rPr sz="2400" spc="-5" dirty="0">
                <a:latin typeface="Times New Roman"/>
                <a:cs typeface="Times New Roman"/>
              </a:rPr>
              <a:t>i</a:t>
            </a:r>
            <a:r>
              <a:rPr sz="2400" dirty="0">
                <a:latin typeface="Times New Roman"/>
                <a:cs typeface="Times New Roman"/>
              </a:rPr>
              <a:t>	s</a:t>
            </a:r>
            <a:r>
              <a:rPr sz="2400" spc="-10" dirty="0">
                <a:latin typeface="Times New Roman"/>
                <a:cs typeface="Times New Roman"/>
              </a:rPr>
              <a:t>ư</a:t>
            </a:r>
            <a:r>
              <a:rPr sz="2400" dirty="0">
                <a:latin typeface="Times New Roman"/>
                <a:cs typeface="Times New Roman"/>
              </a:rPr>
              <a:t>̣	ph</a:t>
            </a:r>
            <a:r>
              <a:rPr sz="2400" spc="-15" dirty="0">
                <a:latin typeface="Times New Roman"/>
                <a:cs typeface="Times New Roman"/>
              </a:rPr>
              <a:t>á</a:t>
            </a:r>
            <a:r>
              <a:rPr sz="2400" spc="-5" dirty="0">
                <a:latin typeface="Times New Roman"/>
                <a:cs typeface="Times New Roman"/>
              </a:rPr>
              <a:t>t  triển của </a:t>
            </a:r>
            <a:r>
              <a:rPr sz="2400" dirty="0">
                <a:latin typeface="Times New Roman"/>
                <a:cs typeface="Times New Roman"/>
              </a:rPr>
              <a:t>khoa học </a:t>
            </a:r>
            <a:r>
              <a:rPr sz="2400" dirty="0" err="1">
                <a:latin typeface="Times New Roman"/>
                <a:cs typeface="Times New Roman"/>
              </a:rPr>
              <a:t>công</a:t>
            </a:r>
            <a:r>
              <a:rPr sz="2400" spc="-65" dirty="0">
                <a:latin typeface="Times New Roman"/>
                <a:cs typeface="Times New Roman"/>
              </a:rPr>
              <a:t> </a:t>
            </a:r>
            <a:r>
              <a:rPr sz="2400" spc="-5" dirty="0" err="1" smtClean="0">
                <a:latin typeface="Times New Roman"/>
                <a:cs typeface="Times New Roman"/>
              </a:rPr>
              <a:t>nghê</a:t>
            </a:r>
            <a:r>
              <a:rPr sz="2400" spc="-5" dirty="0" smtClean="0">
                <a:latin typeface="Times New Roman"/>
                <a:cs typeface="Times New Roman"/>
              </a:rPr>
              <a:t>̣</a:t>
            </a:r>
            <a:r>
              <a:rPr lang="en-US" sz="2400" spc="-5" dirty="0" smtClean="0">
                <a:latin typeface="Times New Roman"/>
                <a:cs typeface="Times New Roman"/>
              </a:rPr>
              <a:t>.</a:t>
            </a:r>
            <a:endParaRPr sz="2400" dirty="0">
              <a:latin typeface="Times New Roman"/>
              <a:cs typeface="Times New Roman"/>
            </a:endParaRPr>
          </a:p>
          <a:p>
            <a:pPr marL="39370" marR="3585210" algn="just">
              <a:lnSpc>
                <a:spcPct val="150000"/>
              </a:lnSpc>
              <a:spcBef>
                <a:spcPts val="270"/>
              </a:spcBef>
              <a:buChar char="-"/>
              <a:tabLst>
                <a:tab pos="276225" algn="l"/>
              </a:tabLst>
            </a:pPr>
            <a:r>
              <a:rPr sz="2400" spc="-10" dirty="0">
                <a:latin typeface="Times New Roman"/>
                <a:cs typeface="Times New Roman"/>
              </a:rPr>
              <a:t>Khả </a:t>
            </a:r>
            <a:r>
              <a:rPr sz="2400" spc="-5" dirty="0">
                <a:latin typeface="Times New Roman"/>
                <a:cs typeface="Times New Roman"/>
              </a:rPr>
              <a:t>năng lớn </a:t>
            </a:r>
            <a:r>
              <a:rPr sz="2400" spc="-10" dirty="0">
                <a:latin typeface="Times New Roman"/>
                <a:cs typeface="Times New Roman"/>
              </a:rPr>
              <a:t>mạnh </a:t>
            </a:r>
            <a:r>
              <a:rPr sz="2400" dirty="0">
                <a:latin typeface="Times New Roman"/>
                <a:cs typeface="Times New Roman"/>
              </a:rPr>
              <a:t>và  </a:t>
            </a:r>
            <a:r>
              <a:rPr sz="2400" spc="-10" dirty="0">
                <a:latin typeface="Times New Roman"/>
                <a:cs typeface="Times New Roman"/>
              </a:rPr>
              <a:t>lợi </a:t>
            </a:r>
            <a:r>
              <a:rPr sz="2400" dirty="0">
                <a:latin typeface="Times New Roman"/>
                <a:cs typeface="Times New Roman"/>
              </a:rPr>
              <a:t>thế </a:t>
            </a:r>
            <a:r>
              <a:rPr sz="2400" spc="-10" dirty="0">
                <a:latin typeface="Times New Roman"/>
                <a:cs typeface="Times New Roman"/>
              </a:rPr>
              <a:t>cạnh </a:t>
            </a:r>
            <a:r>
              <a:rPr sz="2400" spc="-5" dirty="0">
                <a:latin typeface="Times New Roman"/>
                <a:cs typeface="Times New Roman"/>
              </a:rPr>
              <a:t>tranh của  </a:t>
            </a:r>
            <a:r>
              <a:rPr sz="2400" spc="-10" dirty="0">
                <a:latin typeface="Times New Roman"/>
                <a:cs typeface="Times New Roman"/>
              </a:rPr>
              <a:t>một </a:t>
            </a:r>
            <a:r>
              <a:rPr sz="2400" spc="-5" dirty="0">
                <a:latin typeface="Times New Roman"/>
                <a:cs typeface="Times New Roman"/>
              </a:rPr>
              <a:t>ngân hàng dựa vào 3  trụ cột chính: </a:t>
            </a:r>
            <a:r>
              <a:rPr sz="2400" dirty="0">
                <a:latin typeface="Times New Roman"/>
                <a:cs typeface="Times New Roman"/>
              </a:rPr>
              <a:t>vốn, </a:t>
            </a:r>
            <a:r>
              <a:rPr sz="2400" spc="-5" dirty="0">
                <a:latin typeface="Times New Roman"/>
                <a:cs typeface="Times New Roman"/>
              </a:rPr>
              <a:t>công  nghệ-sản phẩm </a:t>
            </a:r>
            <a:r>
              <a:rPr sz="2400" dirty="0">
                <a:latin typeface="Times New Roman"/>
                <a:cs typeface="Times New Roman"/>
              </a:rPr>
              <a:t>và </a:t>
            </a:r>
            <a:r>
              <a:rPr sz="2400" spc="-5" dirty="0">
                <a:latin typeface="Times New Roman"/>
                <a:cs typeface="Times New Roman"/>
              </a:rPr>
              <a:t>chất  lượng </a:t>
            </a:r>
            <a:r>
              <a:rPr sz="2400" dirty="0">
                <a:latin typeface="Times New Roman"/>
                <a:cs typeface="Times New Roman"/>
              </a:rPr>
              <a:t>nguồn </a:t>
            </a:r>
            <a:r>
              <a:rPr sz="2400" spc="-5" dirty="0">
                <a:latin typeface="Times New Roman"/>
                <a:cs typeface="Times New Roman"/>
              </a:rPr>
              <a:t>nhân</a:t>
            </a:r>
            <a:r>
              <a:rPr sz="2400" spc="-50" dirty="0">
                <a:latin typeface="Times New Roman"/>
                <a:cs typeface="Times New Roman"/>
              </a:rPr>
              <a:t> </a:t>
            </a:r>
            <a:r>
              <a:rPr sz="2400" spc="-5" dirty="0">
                <a:latin typeface="Times New Roman"/>
                <a:cs typeface="Times New Roman"/>
              </a:rPr>
              <a:t>lực.</a:t>
            </a:r>
            <a:endParaRPr sz="2400" dirty="0">
              <a:latin typeface="Times New Roman"/>
              <a:cs typeface="Times New Roman"/>
            </a:endParaRPr>
          </a:p>
        </p:txBody>
      </p:sp>
      <p:sp>
        <p:nvSpPr>
          <p:cNvPr id="4" name="object 4"/>
          <p:cNvSpPr/>
          <p:nvPr/>
        </p:nvSpPr>
        <p:spPr>
          <a:xfrm>
            <a:off x="4876800" y="3581400"/>
            <a:ext cx="3959225" cy="2819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9952" y="468833"/>
            <a:ext cx="5323840" cy="757555"/>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006FC0"/>
                </a:solidFill>
                <a:latin typeface="Times New Roman" panose="02020603050405020304" pitchFamily="18" charset="0"/>
                <a:cs typeface="Times New Roman" panose="02020603050405020304" pitchFamily="18" charset="0"/>
              </a:rPr>
              <a:t>NHẮC </a:t>
            </a:r>
            <a:r>
              <a:rPr sz="4800" dirty="0">
                <a:solidFill>
                  <a:srgbClr val="006FC0"/>
                </a:solidFill>
                <a:latin typeface="Times New Roman" panose="02020603050405020304" pitchFamily="18" charset="0"/>
                <a:cs typeface="Times New Roman" panose="02020603050405020304" pitchFamily="18" charset="0"/>
              </a:rPr>
              <a:t>LẠI BÀI</a:t>
            </a:r>
            <a:r>
              <a:rPr sz="4800" spc="-110" dirty="0">
                <a:solidFill>
                  <a:srgbClr val="006FC0"/>
                </a:solidFill>
                <a:latin typeface="Times New Roman" panose="02020603050405020304" pitchFamily="18" charset="0"/>
                <a:cs typeface="Times New Roman" panose="02020603050405020304" pitchFamily="18" charset="0"/>
              </a:rPr>
              <a:t> </a:t>
            </a:r>
            <a:r>
              <a:rPr sz="4800" spc="-5" dirty="0">
                <a:solidFill>
                  <a:srgbClr val="006FC0"/>
                </a:solidFill>
                <a:latin typeface="Times New Roman" panose="02020603050405020304" pitchFamily="18" charset="0"/>
                <a:cs typeface="Times New Roman" panose="02020603050405020304" pitchFamily="18" charset="0"/>
              </a:rPr>
              <a:t>CŨ</a:t>
            </a:r>
            <a:endParaRPr sz="4800">
              <a:latin typeface="Times New Roman" panose="02020603050405020304" pitchFamily="18" charset="0"/>
              <a:cs typeface="Times New Roman" panose="02020603050405020304" pitchFamily="18" charset="0"/>
            </a:endParaRPr>
          </a:p>
        </p:txBody>
      </p:sp>
      <p:sp>
        <p:nvSpPr>
          <p:cNvPr id="3" name="object 3"/>
          <p:cNvSpPr txBox="1"/>
          <p:nvPr/>
        </p:nvSpPr>
        <p:spPr>
          <a:xfrm>
            <a:off x="764540" y="1436370"/>
            <a:ext cx="7793355" cy="4180204"/>
          </a:xfrm>
          <a:prstGeom prst="rect">
            <a:avLst/>
          </a:prstGeom>
        </p:spPr>
        <p:txBody>
          <a:bodyPr vert="horz" wrap="square" lIns="0" tIns="12700" rIns="0" bIns="0" rtlCol="0">
            <a:spAutoFit/>
          </a:bodyPr>
          <a:lstStyle/>
          <a:p>
            <a:pPr marL="1106170" marR="5080" indent="-1045844">
              <a:lnSpc>
                <a:spcPct val="113900"/>
              </a:lnSpc>
              <a:spcBef>
                <a:spcPts val="100"/>
              </a:spcBef>
            </a:pPr>
            <a:r>
              <a:rPr sz="3600" spc="-5" dirty="0">
                <a:solidFill>
                  <a:srgbClr val="FF0000"/>
                </a:solidFill>
                <a:latin typeface="Times New Roman"/>
                <a:cs typeface="Times New Roman"/>
              </a:rPr>
              <a:t>Yếu </a:t>
            </a:r>
            <a:r>
              <a:rPr sz="3600" dirty="0">
                <a:solidFill>
                  <a:srgbClr val="FF0000"/>
                </a:solidFill>
                <a:latin typeface="Times New Roman"/>
                <a:cs typeface="Times New Roman"/>
              </a:rPr>
              <a:t>tố nào sau đây </a:t>
            </a:r>
            <a:r>
              <a:rPr sz="3600" spc="-5" dirty="0">
                <a:solidFill>
                  <a:srgbClr val="FF0000"/>
                </a:solidFill>
                <a:latin typeface="Times New Roman"/>
                <a:cs typeface="Times New Roman"/>
              </a:rPr>
              <a:t>KHÔNG </a:t>
            </a:r>
            <a:r>
              <a:rPr sz="3600" dirty="0">
                <a:solidFill>
                  <a:srgbClr val="FF0000"/>
                </a:solidFill>
                <a:latin typeface="Times New Roman"/>
                <a:cs typeface="Times New Roman"/>
              </a:rPr>
              <a:t>tác động</a:t>
            </a:r>
            <a:r>
              <a:rPr sz="3600" spc="-85" dirty="0">
                <a:solidFill>
                  <a:srgbClr val="FF0000"/>
                </a:solidFill>
                <a:latin typeface="Times New Roman"/>
                <a:cs typeface="Times New Roman"/>
              </a:rPr>
              <a:t> </a:t>
            </a:r>
            <a:r>
              <a:rPr sz="3600" dirty="0">
                <a:solidFill>
                  <a:srgbClr val="FF0000"/>
                </a:solidFill>
                <a:latin typeface="Times New Roman"/>
                <a:cs typeface="Times New Roman"/>
              </a:rPr>
              <a:t>đến  chất lượng </a:t>
            </a:r>
            <a:r>
              <a:rPr sz="3600" spc="-5" dirty="0">
                <a:solidFill>
                  <a:srgbClr val="FF0000"/>
                </a:solidFill>
                <a:latin typeface="Times New Roman"/>
                <a:cs typeface="Times New Roman"/>
              </a:rPr>
              <a:t>dịch </a:t>
            </a:r>
            <a:r>
              <a:rPr sz="3600" dirty="0">
                <a:solidFill>
                  <a:srgbClr val="FF0000"/>
                </a:solidFill>
                <a:latin typeface="Times New Roman"/>
                <a:cs typeface="Times New Roman"/>
              </a:rPr>
              <a:t>vụ ngân</a:t>
            </a:r>
            <a:r>
              <a:rPr sz="3600" spc="-30" dirty="0">
                <a:solidFill>
                  <a:srgbClr val="FF0000"/>
                </a:solidFill>
                <a:latin typeface="Times New Roman"/>
                <a:cs typeface="Times New Roman"/>
              </a:rPr>
              <a:t> </a:t>
            </a:r>
            <a:r>
              <a:rPr sz="3600" dirty="0">
                <a:solidFill>
                  <a:srgbClr val="FF0000"/>
                </a:solidFill>
                <a:latin typeface="Times New Roman"/>
                <a:cs typeface="Times New Roman"/>
              </a:rPr>
              <a:t>hàng?</a:t>
            </a:r>
            <a:endParaRPr sz="3600" dirty="0">
              <a:latin typeface="Times New Roman"/>
              <a:cs typeface="Times New Roman"/>
            </a:endParaRPr>
          </a:p>
          <a:p>
            <a:pPr marL="756285" indent="-744220">
              <a:lnSpc>
                <a:spcPct val="100000"/>
              </a:lnSpc>
              <a:spcBef>
                <a:spcPts val="2995"/>
              </a:spcBef>
              <a:buAutoNum type="alphaUcPeriod"/>
              <a:tabLst>
                <a:tab pos="756285" algn="l"/>
                <a:tab pos="756920" algn="l"/>
              </a:tabLst>
            </a:pPr>
            <a:r>
              <a:rPr sz="3600" dirty="0">
                <a:latin typeface="Times New Roman"/>
                <a:cs typeface="Times New Roman"/>
              </a:rPr>
              <a:t>Cơ </a:t>
            </a:r>
            <a:r>
              <a:rPr sz="3600" spc="-5" dirty="0">
                <a:latin typeface="Times New Roman"/>
                <a:cs typeface="Times New Roman"/>
              </a:rPr>
              <a:t>sở </a:t>
            </a:r>
            <a:r>
              <a:rPr sz="3600" dirty="0">
                <a:latin typeface="Times New Roman"/>
                <a:cs typeface="Times New Roman"/>
              </a:rPr>
              <a:t>vật chất kỹ thuật công</a:t>
            </a:r>
            <a:r>
              <a:rPr sz="3600" spc="-65" dirty="0">
                <a:latin typeface="Times New Roman"/>
                <a:cs typeface="Times New Roman"/>
              </a:rPr>
              <a:t> </a:t>
            </a:r>
            <a:r>
              <a:rPr sz="3600" dirty="0">
                <a:latin typeface="Times New Roman"/>
                <a:cs typeface="Times New Roman"/>
              </a:rPr>
              <a:t>nghệ.</a:t>
            </a:r>
          </a:p>
          <a:p>
            <a:pPr marL="756285" indent="-744220">
              <a:lnSpc>
                <a:spcPct val="100000"/>
              </a:lnSpc>
              <a:spcBef>
                <a:spcPts val="865"/>
              </a:spcBef>
              <a:buAutoNum type="alphaUcPeriod"/>
              <a:tabLst>
                <a:tab pos="756285" algn="l"/>
                <a:tab pos="756920" algn="l"/>
              </a:tabLst>
            </a:pPr>
            <a:r>
              <a:rPr sz="3600" spc="-5" dirty="0">
                <a:latin typeface="Times New Roman"/>
                <a:cs typeface="Times New Roman"/>
              </a:rPr>
              <a:t>Đội </a:t>
            </a:r>
            <a:r>
              <a:rPr sz="3600" dirty="0">
                <a:latin typeface="Times New Roman"/>
                <a:cs typeface="Times New Roman"/>
              </a:rPr>
              <a:t>ngũ </a:t>
            </a:r>
            <a:r>
              <a:rPr sz="3600" spc="-5" dirty="0">
                <a:latin typeface="Times New Roman"/>
                <a:cs typeface="Times New Roman"/>
              </a:rPr>
              <a:t>nhân viên </a:t>
            </a:r>
            <a:r>
              <a:rPr sz="3600" dirty="0">
                <a:latin typeface="Times New Roman"/>
                <a:cs typeface="Times New Roman"/>
              </a:rPr>
              <a:t>trực</a:t>
            </a:r>
            <a:r>
              <a:rPr sz="3600" spc="-5" dirty="0">
                <a:latin typeface="Times New Roman"/>
                <a:cs typeface="Times New Roman"/>
              </a:rPr>
              <a:t> tiếp.</a:t>
            </a:r>
            <a:endParaRPr sz="3600" dirty="0">
              <a:latin typeface="Times New Roman"/>
              <a:cs typeface="Times New Roman"/>
            </a:endParaRPr>
          </a:p>
          <a:p>
            <a:pPr marL="756285" indent="-744220">
              <a:lnSpc>
                <a:spcPct val="100000"/>
              </a:lnSpc>
              <a:spcBef>
                <a:spcPts val="865"/>
              </a:spcBef>
              <a:buAutoNum type="alphaUcPeriod"/>
              <a:tabLst>
                <a:tab pos="756285" algn="l"/>
                <a:tab pos="756920" algn="l"/>
              </a:tabLst>
            </a:pPr>
            <a:r>
              <a:rPr sz="3600" dirty="0">
                <a:latin typeface="Times New Roman"/>
                <a:cs typeface="Times New Roman"/>
              </a:rPr>
              <a:t>Khách</a:t>
            </a:r>
            <a:r>
              <a:rPr sz="3600" spc="-5" dirty="0">
                <a:latin typeface="Times New Roman"/>
                <a:cs typeface="Times New Roman"/>
              </a:rPr>
              <a:t> </a:t>
            </a:r>
            <a:r>
              <a:rPr sz="3600" dirty="0">
                <a:latin typeface="Times New Roman"/>
                <a:cs typeface="Times New Roman"/>
              </a:rPr>
              <a:t>hàng.</a:t>
            </a:r>
          </a:p>
          <a:p>
            <a:pPr marL="756285" indent="-744220">
              <a:lnSpc>
                <a:spcPct val="100000"/>
              </a:lnSpc>
              <a:spcBef>
                <a:spcPts val="865"/>
              </a:spcBef>
              <a:buAutoNum type="alphaUcPeriod"/>
              <a:tabLst>
                <a:tab pos="756285" algn="l"/>
                <a:tab pos="756920" algn="l"/>
              </a:tabLst>
            </a:pPr>
            <a:r>
              <a:rPr sz="3600" spc="-5" dirty="0">
                <a:latin typeface="Times New Roman"/>
                <a:cs typeface="Times New Roman"/>
              </a:rPr>
              <a:t>Đội </a:t>
            </a:r>
            <a:r>
              <a:rPr sz="3600" dirty="0">
                <a:latin typeface="Times New Roman"/>
                <a:cs typeface="Times New Roman"/>
              </a:rPr>
              <a:t>ngũ nhân viên gián</a:t>
            </a:r>
            <a:r>
              <a:rPr sz="3600" spc="-25" dirty="0">
                <a:latin typeface="Times New Roman"/>
                <a:cs typeface="Times New Roman"/>
              </a:rPr>
              <a:t> </a:t>
            </a:r>
            <a:r>
              <a:rPr sz="3600" dirty="0">
                <a:latin typeface="Times New Roman"/>
                <a:cs typeface="Times New Roman"/>
              </a:rPr>
              <a:t>tiếp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6348" y="388778"/>
            <a:ext cx="6203652" cy="625971"/>
          </a:xfrm>
          <a:prstGeom prst="rect">
            <a:avLst/>
          </a:prstGeom>
        </p:spPr>
        <p:txBody>
          <a:bodyPr vert="horz" wrap="square" lIns="0" tIns="10317" rIns="0" bIns="0" rtlCol="0" anchor="ctr">
            <a:spAutoFit/>
          </a:bodyPr>
          <a:lstStyle/>
          <a:p>
            <a:pPr marL="10860">
              <a:lnSpc>
                <a:spcPct val="100000"/>
              </a:lnSpc>
              <a:spcBef>
                <a:spcPts val="81"/>
              </a:spcBef>
            </a:pPr>
            <a:r>
              <a:rPr sz="4000" spc="-4" dirty="0">
                <a:latin typeface="Times New Roman" panose="02020603050405020304" pitchFamily="18" charset="0"/>
                <a:cs typeface="Times New Roman" panose="02020603050405020304" pitchFamily="18" charset="0"/>
              </a:rPr>
              <a:t>CÂU HỎI THẢO</a:t>
            </a:r>
            <a:r>
              <a:rPr sz="4000" spc="-38" dirty="0">
                <a:latin typeface="Times New Roman" panose="02020603050405020304" pitchFamily="18" charset="0"/>
                <a:cs typeface="Times New Roman" panose="02020603050405020304" pitchFamily="18" charset="0"/>
              </a:rPr>
              <a:t> </a:t>
            </a:r>
            <a:r>
              <a:rPr sz="4000" spc="-4" dirty="0">
                <a:latin typeface="Times New Roman" panose="02020603050405020304" pitchFamily="18" charset="0"/>
                <a:cs typeface="Times New Roman" panose="02020603050405020304" pitchFamily="18" charset="0"/>
              </a:rPr>
              <a:t>LUẬN</a:t>
            </a:r>
          </a:p>
        </p:txBody>
      </p:sp>
      <p:sp>
        <p:nvSpPr>
          <p:cNvPr id="3" name="object 3"/>
          <p:cNvSpPr/>
          <p:nvPr/>
        </p:nvSpPr>
        <p:spPr>
          <a:xfrm>
            <a:off x="923207" y="3686704"/>
            <a:ext cx="7362983" cy="961496"/>
          </a:xfrm>
          <a:custGeom>
            <a:avLst/>
            <a:gdLst/>
            <a:ahLst/>
            <a:cxnLst/>
            <a:rect l="l" t="t" r="r" b="b"/>
            <a:pathLst>
              <a:path w="8610600" h="914400">
                <a:moveTo>
                  <a:pt x="8610600" y="762000"/>
                </a:moveTo>
                <a:lnTo>
                  <a:pt x="8610600" y="152400"/>
                </a:lnTo>
                <a:lnTo>
                  <a:pt x="8602797" y="104363"/>
                </a:lnTo>
                <a:lnTo>
                  <a:pt x="8581095" y="62544"/>
                </a:lnTo>
                <a:lnTo>
                  <a:pt x="8548055" y="29504"/>
                </a:lnTo>
                <a:lnTo>
                  <a:pt x="8506236" y="7802"/>
                </a:lnTo>
                <a:lnTo>
                  <a:pt x="8458200" y="0"/>
                </a:lnTo>
                <a:lnTo>
                  <a:pt x="152400" y="0"/>
                </a:lnTo>
                <a:lnTo>
                  <a:pt x="104363" y="7802"/>
                </a:lnTo>
                <a:lnTo>
                  <a:pt x="62544" y="29504"/>
                </a:lnTo>
                <a:lnTo>
                  <a:pt x="29504" y="62544"/>
                </a:lnTo>
                <a:lnTo>
                  <a:pt x="7802" y="104363"/>
                </a:lnTo>
                <a:lnTo>
                  <a:pt x="0" y="152400"/>
                </a:lnTo>
                <a:lnTo>
                  <a:pt x="0" y="762000"/>
                </a:lnTo>
                <a:lnTo>
                  <a:pt x="7802" y="810036"/>
                </a:lnTo>
                <a:lnTo>
                  <a:pt x="29504" y="851855"/>
                </a:lnTo>
                <a:lnTo>
                  <a:pt x="62544" y="884895"/>
                </a:lnTo>
                <a:lnTo>
                  <a:pt x="104363" y="906597"/>
                </a:lnTo>
                <a:lnTo>
                  <a:pt x="152400" y="914400"/>
                </a:lnTo>
                <a:lnTo>
                  <a:pt x="8458200" y="914400"/>
                </a:lnTo>
                <a:lnTo>
                  <a:pt x="8506236" y="906597"/>
                </a:lnTo>
                <a:lnTo>
                  <a:pt x="8548055" y="884895"/>
                </a:lnTo>
                <a:lnTo>
                  <a:pt x="8581095" y="851855"/>
                </a:lnTo>
                <a:lnTo>
                  <a:pt x="8602797" y="810036"/>
                </a:lnTo>
                <a:lnTo>
                  <a:pt x="8610600" y="762000"/>
                </a:lnTo>
                <a:close/>
              </a:path>
            </a:pathLst>
          </a:custGeom>
          <a:solidFill>
            <a:srgbClr val="810C15"/>
          </a:solidFill>
        </p:spPr>
        <p:txBody>
          <a:bodyPr wrap="square" lIns="0" tIns="0" rIns="0" bIns="0" rtlCol="0"/>
          <a:lstStyle/>
          <a:p>
            <a:endParaRPr sz="1539"/>
          </a:p>
        </p:txBody>
      </p:sp>
      <p:sp>
        <p:nvSpPr>
          <p:cNvPr id="4" name="object 4"/>
          <p:cNvSpPr/>
          <p:nvPr/>
        </p:nvSpPr>
        <p:spPr>
          <a:xfrm>
            <a:off x="923207" y="3686704"/>
            <a:ext cx="7362983" cy="961496"/>
          </a:xfrm>
          <a:custGeom>
            <a:avLst/>
            <a:gdLst/>
            <a:ahLst/>
            <a:cxnLst/>
            <a:rect l="l" t="t" r="r" b="b"/>
            <a:pathLst>
              <a:path w="8610600" h="914400">
                <a:moveTo>
                  <a:pt x="152400" y="0"/>
                </a:moveTo>
                <a:lnTo>
                  <a:pt x="104363" y="7802"/>
                </a:lnTo>
                <a:lnTo>
                  <a:pt x="62544" y="29504"/>
                </a:lnTo>
                <a:lnTo>
                  <a:pt x="29504" y="62544"/>
                </a:lnTo>
                <a:lnTo>
                  <a:pt x="7802" y="104363"/>
                </a:lnTo>
                <a:lnTo>
                  <a:pt x="0" y="152400"/>
                </a:lnTo>
                <a:lnTo>
                  <a:pt x="0" y="762000"/>
                </a:lnTo>
                <a:lnTo>
                  <a:pt x="7802" y="810036"/>
                </a:lnTo>
                <a:lnTo>
                  <a:pt x="29504" y="851855"/>
                </a:lnTo>
                <a:lnTo>
                  <a:pt x="62544" y="884895"/>
                </a:lnTo>
                <a:lnTo>
                  <a:pt x="104363" y="906597"/>
                </a:lnTo>
                <a:lnTo>
                  <a:pt x="152400" y="914400"/>
                </a:lnTo>
                <a:lnTo>
                  <a:pt x="8458200" y="914400"/>
                </a:lnTo>
                <a:lnTo>
                  <a:pt x="8506236" y="906597"/>
                </a:lnTo>
                <a:lnTo>
                  <a:pt x="8548055" y="884895"/>
                </a:lnTo>
                <a:lnTo>
                  <a:pt x="8581095" y="851855"/>
                </a:lnTo>
                <a:lnTo>
                  <a:pt x="8602797" y="810036"/>
                </a:lnTo>
                <a:lnTo>
                  <a:pt x="8610600" y="762000"/>
                </a:lnTo>
                <a:lnTo>
                  <a:pt x="8610600" y="152400"/>
                </a:lnTo>
                <a:lnTo>
                  <a:pt x="8602797" y="104363"/>
                </a:lnTo>
                <a:lnTo>
                  <a:pt x="8581095" y="62544"/>
                </a:lnTo>
                <a:lnTo>
                  <a:pt x="8548055" y="29504"/>
                </a:lnTo>
                <a:lnTo>
                  <a:pt x="8506236" y="7802"/>
                </a:lnTo>
                <a:lnTo>
                  <a:pt x="8458200" y="0"/>
                </a:lnTo>
                <a:lnTo>
                  <a:pt x="152400" y="0"/>
                </a:lnTo>
                <a:close/>
              </a:path>
            </a:pathLst>
          </a:custGeom>
          <a:ln w="9525">
            <a:solidFill>
              <a:srgbClr val="800000"/>
            </a:solidFill>
          </a:ln>
        </p:spPr>
        <p:txBody>
          <a:bodyPr wrap="square" lIns="0" tIns="0" rIns="0" bIns="0" rtlCol="0"/>
          <a:lstStyle/>
          <a:p>
            <a:endParaRPr sz="1539"/>
          </a:p>
        </p:txBody>
      </p:sp>
      <p:sp>
        <p:nvSpPr>
          <p:cNvPr id="5" name="object 5"/>
          <p:cNvSpPr txBox="1"/>
          <p:nvPr/>
        </p:nvSpPr>
        <p:spPr>
          <a:xfrm>
            <a:off x="1028977" y="3810000"/>
            <a:ext cx="7257213" cy="695834"/>
          </a:xfrm>
          <a:prstGeom prst="rect">
            <a:avLst/>
          </a:prstGeom>
        </p:spPr>
        <p:txBody>
          <a:bodyPr vert="horz" wrap="square" lIns="0" tIns="10860" rIns="0" bIns="0" rtlCol="0">
            <a:spAutoFit/>
          </a:bodyPr>
          <a:lstStyle/>
          <a:p>
            <a:pPr marL="10860" marR="4344">
              <a:lnSpc>
                <a:spcPct val="115799"/>
              </a:lnSpc>
              <a:spcBef>
                <a:spcPts val="86"/>
              </a:spcBef>
            </a:pPr>
            <a:r>
              <a:rPr sz="2000" spc="-4" dirty="0">
                <a:solidFill>
                  <a:srgbClr val="FFFFFF"/>
                </a:solidFill>
                <a:latin typeface="Times New Roman" panose="02020603050405020304" pitchFamily="18" charset="0"/>
                <a:cs typeface="Times New Roman" panose="02020603050405020304" pitchFamily="18" charset="0"/>
              </a:rPr>
              <a:t>Trong môi trường vĩ </a:t>
            </a:r>
            <a:r>
              <a:rPr sz="2000" dirty="0">
                <a:solidFill>
                  <a:srgbClr val="FFFFFF"/>
                </a:solidFill>
                <a:latin typeface="Times New Roman" panose="02020603050405020304" pitchFamily="18" charset="0"/>
                <a:cs typeface="Times New Roman" panose="02020603050405020304" pitchFamily="18" charset="0"/>
              </a:rPr>
              <a:t>mô, </a:t>
            </a:r>
            <a:r>
              <a:rPr sz="2000" spc="-4" dirty="0">
                <a:solidFill>
                  <a:srgbClr val="FFFFFF"/>
                </a:solidFill>
                <a:latin typeface="Times New Roman" panose="02020603050405020304" pitchFamily="18" charset="0"/>
                <a:cs typeface="Times New Roman" panose="02020603050405020304" pitchFamily="18" charset="0"/>
              </a:rPr>
              <a:t>môi trường nào </a:t>
            </a:r>
            <a:r>
              <a:rPr sz="2000" dirty="0">
                <a:solidFill>
                  <a:srgbClr val="FFFFFF"/>
                </a:solidFill>
                <a:latin typeface="Times New Roman" panose="02020603050405020304" pitchFamily="18" charset="0"/>
                <a:cs typeface="Times New Roman" panose="02020603050405020304" pitchFamily="18" charset="0"/>
              </a:rPr>
              <a:t>là </a:t>
            </a:r>
            <a:r>
              <a:rPr sz="2000" spc="-4" dirty="0">
                <a:solidFill>
                  <a:srgbClr val="FFFFFF"/>
                </a:solidFill>
                <a:latin typeface="Times New Roman" panose="02020603050405020304" pitchFamily="18" charset="0"/>
                <a:cs typeface="Times New Roman" panose="02020603050405020304" pitchFamily="18" charset="0"/>
              </a:rPr>
              <a:t>mối quan </a:t>
            </a:r>
            <a:r>
              <a:rPr sz="2000" dirty="0">
                <a:solidFill>
                  <a:srgbClr val="FFFFFF"/>
                </a:solidFill>
                <a:latin typeface="Times New Roman" panose="02020603050405020304" pitchFamily="18" charset="0"/>
                <a:cs typeface="Times New Roman" panose="02020603050405020304" pitchFamily="18" charset="0"/>
              </a:rPr>
              <a:t>tâm </a:t>
            </a:r>
            <a:r>
              <a:rPr sz="2000" spc="-4" dirty="0">
                <a:solidFill>
                  <a:srgbClr val="FFFFFF"/>
                </a:solidFill>
                <a:latin typeface="Times New Roman" panose="02020603050405020304" pitchFamily="18" charset="0"/>
                <a:cs typeface="Times New Roman" panose="02020603050405020304" pitchFamily="18" charset="0"/>
              </a:rPr>
              <a:t>lớn nhất của marketing  </a:t>
            </a:r>
            <a:r>
              <a:rPr sz="2000" dirty="0">
                <a:solidFill>
                  <a:srgbClr val="FFFFFF"/>
                </a:solidFill>
                <a:latin typeface="Times New Roman" panose="02020603050405020304" pitchFamily="18" charset="0"/>
                <a:cs typeface="Times New Roman" panose="02020603050405020304" pitchFamily="18" charset="0"/>
              </a:rPr>
              <a:t>ngân</a:t>
            </a:r>
            <a:r>
              <a:rPr sz="2000" spc="-4"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hàng?</a:t>
            </a:r>
            <a:endParaRPr sz="2000" dirty="0">
              <a:latin typeface="Times New Roman" panose="02020603050405020304" pitchFamily="18" charset="0"/>
              <a:cs typeface="Times New Roman" panose="02020603050405020304" pitchFamily="18" charset="0"/>
            </a:endParaRPr>
          </a:p>
        </p:txBody>
      </p:sp>
      <p:sp>
        <p:nvSpPr>
          <p:cNvPr id="6" name="object 6"/>
          <p:cNvSpPr/>
          <p:nvPr/>
        </p:nvSpPr>
        <p:spPr>
          <a:xfrm>
            <a:off x="3399255" y="1340976"/>
            <a:ext cx="2345728" cy="2339212"/>
          </a:xfrm>
          <a:prstGeom prst="rect">
            <a:avLst/>
          </a:prstGeom>
          <a:blipFill>
            <a:blip r:embed="rId2" cstate="print"/>
            <a:stretch>
              <a:fillRect/>
            </a:stretch>
          </a:blipFill>
        </p:spPr>
        <p:txBody>
          <a:bodyPr wrap="square" lIns="0" tIns="0" rIns="0" bIns="0" rtlCol="0"/>
          <a:lstStyle/>
          <a:p>
            <a:endParaRPr sz="1539"/>
          </a:p>
        </p:txBody>
      </p:sp>
    </p:spTree>
    <p:extLst>
      <p:ext uri="{BB962C8B-B14F-4D97-AF65-F5344CB8AC3E}">
        <p14:creationId xmlns:p14="http://schemas.microsoft.com/office/powerpoint/2010/main" val="297351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7613" y="319481"/>
            <a:ext cx="4668520" cy="666115"/>
          </a:xfrm>
          <a:prstGeom prst="rect">
            <a:avLst/>
          </a:prstGeom>
        </p:spPr>
        <p:txBody>
          <a:bodyPr vert="horz" wrap="square" lIns="0" tIns="12700" rIns="0" bIns="0" rtlCol="0">
            <a:spAutoFit/>
          </a:bodyPr>
          <a:lstStyle/>
          <a:p>
            <a:pPr marL="12700">
              <a:lnSpc>
                <a:spcPct val="100000"/>
              </a:lnSpc>
              <a:spcBef>
                <a:spcPts val="100"/>
              </a:spcBef>
            </a:pPr>
            <a:r>
              <a:rPr sz="4200" spc="-5" dirty="0">
                <a:solidFill>
                  <a:srgbClr val="006FC0"/>
                </a:solidFill>
                <a:latin typeface="Times New Roman" panose="02020603050405020304" pitchFamily="18" charset="0"/>
                <a:cs typeface="Times New Roman" panose="02020603050405020304" pitchFamily="18" charset="0"/>
              </a:rPr>
              <a:t>NHẮC LẠI BÀI</a:t>
            </a:r>
            <a:r>
              <a:rPr sz="4200" spc="-30" dirty="0">
                <a:solidFill>
                  <a:srgbClr val="006FC0"/>
                </a:solidFill>
                <a:latin typeface="Times New Roman" panose="02020603050405020304" pitchFamily="18" charset="0"/>
                <a:cs typeface="Times New Roman" panose="02020603050405020304" pitchFamily="18" charset="0"/>
              </a:rPr>
              <a:t> </a:t>
            </a:r>
            <a:r>
              <a:rPr sz="4200" dirty="0">
                <a:solidFill>
                  <a:srgbClr val="006FC0"/>
                </a:solidFill>
                <a:latin typeface="Times New Roman" panose="02020603050405020304" pitchFamily="18" charset="0"/>
                <a:cs typeface="Times New Roman" panose="02020603050405020304" pitchFamily="18" charset="0"/>
              </a:rPr>
              <a:t>CŨ</a:t>
            </a:r>
            <a:endParaRPr sz="42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457200" y="1027811"/>
            <a:ext cx="8229600" cy="5424690"/>
          </a:xfrm>
          <a:prstGeom prst="rect">
            <a:avLst/>
          </a:prstGeom>
        </p:spPr>
        <p:txBody>
          <a:bodyPr vert="horz" wrap="square" lIns="0" tIns="12065" rIns="0" bIns="0" rtlCol="0">
            <a:spAutoFit/>
          </a:bodyPr>
          <a:lstStyle/>
          <a:p>
            <a:pPr marR="5080" indent="12700" algn="just">
              <a:lnSpc>
                <a:spcPct val="114100"/>
              </a:lnSpc>
              <a:spcBef>
                <a:spcPts val="95"/>
              </a:spcBef>
            </a:pPr>
            <a:r>
              <a:rPr sz="4000" spc="-5" dirty="0">
                <a:solidFill>
                  <a:srgbClr val="FF0000"/>
                </a:solidFill>
                <a:latin typeface="Times New Roman"/>
                <a:cs typeface="Times New Roman"/>
              </a:rPr>
              <a:t>Nêu </a:t>
            </a:r>
            <a:r>
              <a:rPr sz="4000" dirty="0">
                <a:solidFill>
                  <a:srgbClr val="FF0000"/>
                </a:solidFill>
                <a:latin typeface="Times New Roman"/>
                <a:cs typeface="Times New Roman"/>
              </a:rPr>
              <a:t>quá trình </a:t>
            </a:r>
            <a:r>
              <a:rPr sz="4000" spc="-5" dirty="0">
                <a:solidFill>
                  <a:srgbClr val="FF0000"/>
                </a:solidFill>
                <a:latin typeface="Times New Roman"/>
                <a:cs typeface="Times New Roman"/>
              </a:rPr>
              <a:t>nghiên cứu </a:t>
            </a:r>
            <a:r>
              <a:rPr sz="4000" dirty="0" err="1">
                <a:solidFill>
                  <a:srgbClr val="FF0000"/>
                </a:solidFill>
                <a:latin typeface="Times New Roman"/>
                <a:cs typeface="Times New Roman"/>
              </a:rPr>
              <a:t>thị</a:t>
            </a:r>
            <a:r>
              <a:rPr sz="4000" dirty="0">
                <a:solidFill>
                  <a:srgbClr val="FF0000"/>
                </a:solidFill>
                <a:latin typeface="Times New Roman"/>
                <a:cs typeface="Times New Roman"/>
              </a:rPr>
              <a:t> </a:t>
            </a:r>
            <a:r>
              <a:rPr sz="4000" spc="-5" dirty="0" err="1" smtClean="0">
                <a:solidFill>
                  <a:srgbClr val="FF0000"/>
                </a:solidFill>
                <a:latin typeface="Times New Roman"/>
                <a:cs typeface="Times New Roman"/>
              </a:rPr>
              <a:t>trường</a:t>
            </a:r>
            <a:r>
              <a:rPr lang="en-US" sz="4000" spc="-5" dirty="0">
                <a:solidFill>
                  <a:srgbClr val="FF0000"/>
                </a:solidFill>
                <a:latin typeface="Times New Roman"/>
                <a:cs typeface="Times New Roman"/>
              </a:rPr>
              <a:t> </a:t>
            </a:r>
            <a:r>
              <a:rPr sz="4000" spc="-5" dirty="0" err="1" smtClean="0">
                <a:solidFill>
                  <a:srgbClr val="FF0000"/>
                </a:solidFill>
                <a:latin typeface="Times New Roman"/>
                <a:cs typeface="Times New Roman"/>
              </a:rPr>
              <a:t>của</a:t>
            </a:r>
            <a:r>
              <a:rPr sz="4000" spc="-5" dirty="0" smtClean="0">
                <a:solidFill>
                  <a:srgbClr val="FF0000"/>
                </a:solidFill>
                <a:latin typeface="Times New Roman"/>
                <a:cs typeface="Times New Roman"/>
              </a:rPr>
              <a:t> </a:t>
            </a:r>
            <a:r>
              <a:rPr sz="4000" spc="-5" dirty="0">
                <a:solidFill>
                  <a:srgbClr val="FF0000"/>
                </a:solidFill>
                <a:latin typeface="Times New Roman"/>
                <a:cs typeface="Times New Roman"/>
              </a:rPr>
              <a:t>marketing ngân</a:t>
            </a:r>
            <a:r>
              <a:rPr sz="4000" spc="15" dirty="0">
                <a:solidFill>
                  <a:srgbClr val="FF0000"/>
                </a:solidFill>
                <a:latin typeface="Times New Roman"/>
                <a:cs typeface="Times New Roman"/>
              </a:rPr>
              <a:t> </a:t>
            </a:r>
            <a:r>
              <a:rPr sz="4000" dirty="0">
                <a:solidFill>
                  <a:srgbClr val="FF0000"/>
                </a:solidFill>
                <a:latin typeface="Times New Roman"/>
                <a:cs typeface="Times New Roman"/>
              </a:rPr>
              <a:t>hàng?</a:t>
            </a:r>
            <a:endParaRPr sz="4000" dirty="0">
              <a:latin typeface="Times New Roman"/>
              <a:cs typeface="Times New Roman"/>
            </a:endParaRPr>
          </a:p>
          <a:p>
            <a:pPr marL="887094" marR="871219">
              <a:lnSpc>
                <a:spcPct val="133800"/>
              </a:lnSpc>
              <a:spcBef>
                <a:spcPts val="415"/>
              </a:spcBef>
            </a:pPr>
            <a:r>
              <a:rPr sz="3200" dirty="0">
                <a:latin typeface="Times New Roman"/>
                <a:cs typeface="Times New Roman"/>
              </a:rPr>
              <a:t>B1: Xác định mục tiêu nghiên</a:t>
            </a:r>
            <a:r>
              <a:rPr sz="3200" spc="-105" dirty="0">
                <a:latin typeface="Times New Roman"/>
                <a:cs typeface="Times New Roman"/>
              </a:rPr>
              <a:t> </a:t>
            </a:r>
            <a:r>
              <a:rPr sz="3200" dirty="0" err="1">
                <a:latin typeface="Times New Roman"/>
                <a:cs typeface="Times New Roman"/>
              </a:rPr>
              <a:t>cứu</a:t>
            </a:r>
            <a:r>
              <a:rPr sz="3200" dirty="0">
                <a:latin typeface="Times New Roman"/>
                <a:cs typeface="Times New Roman"/>
              </a:rPr>
              <a:t>  </a:t>
            </a:r>
            <a:endParaRPr lang="en-US" sz="3200" dirty="0" smtClean="0">
              <a:latin typeface="Times New Roman"/>
              <a:cs typeface="Times New Roman"/>
            </a:endParaRPr>
          </a:p>
          <a:p>
            <a:pPr marL="887094" marR="871219">
              <a:lnSpc>
                <a:spcPct val="133800"/>
              </a:lnSpc>
              <a:spcBef>
                <a:spcPts val="415"/>
              </a:spcBef>
            </a:pPr>
            <a:r>
              <a:rPr sz="3200" dirty="0" smtClean="0">
                <a:latin typeface="Times New Roman"/>
                <a:cs typeface="Times New Roman"/>
              </a:rPr>
              <a:t>B2</a:t>
            </a:r>
            <a:r>
              <a:rPr sz="3200" dirty="0">
                <a:latin typeface="Times New Roman"/>
                <a:cs typeface="Times New Roman"/>
              </a:rPr>
              <a:t>: Lập kế</a:t>
            </a:r>
            <a:r>
              <a:rPr sz="3200" spc="-40" dirty="0">
                <a:latin typeface="Times New Roman"/>
                <a:cs typeface="Times New Roman"/>
              </a:rPr>
              <a:t> </a:t>
            </a:r>
            <a:r>
              <a:rPr sz="3200" spc="5" dirty="0">
                <a:latin typeface="Times New Roman"/>
                <a:cs typeface="Times New Roman"/>
              </a:rPr>
              <a:t>hoạch</a:t>
            </a:r>
            <a:endParaRPr sz="3200" dirty="0">
              <a:latin typeface="Times New Roman"/>
              <a:cs typeface="Times New Roman"/>
            </a:endParaRPr>
          </a:p>
          <a:p>
            <a:pPr marL="887094">
              <a:lnSpc>
                <a:spcPct val="100000"/>
              </a:lnSpc>
              <a:spcBef>
                <a:spcPts val="1310"/>
              </a:spcBef>
            </a:pPr>
            <a:r>
              <a:rPr sz="3200" dirty="0">
                <a:latin typeface="Times New Roman"/>
                <a:cs typeface="Times New Roman"/>
              </a:rPr>
              <a:t>B3: Thu thập dữ</a:t>
            </a:r>
            <a:r>
              <a:rPr sz="3200" spc="-50" dirty="0">
                <a:latin typeface="Times New Roman"/>
                <a:cs typeface="Times New Roman"/>
              </a:rPr>
              <a:t> </a:t>
            </a:r>
            <a:r>
              <a:rPr sz="3200" dirty="0">
                <a:latin typeface="Times New Roman"/>
                <a:cs typeface="Times New Roman"/>
              </a:rPr>
              <a:t>liệu</a:t>
            </a:r>
          </a:p>
          <a:p>
            <a:pPr marL="887094">
              <a:lnSpc>
                <a:spcPct val="100000"/>
              </a:lnSpc>
              <a:spcBef>
                <a:spcPts val="1305"/>
              </a:spcBef>
            </a:pPr>
            <a:r>
              <a:rPr sz="3200" dirty="0">
                <a:latin typeface="Times New Roman"/>
                <a:cs typeface="Times New Roman"/>
              </a:rPr>
              <a:t>B4: Xử </a:t>
            </a:r>
            <a:r>
              <a:rPr sz="3200" spc="-5" dirty="0">
                <a:latin typeface="Times New Roman"/>
                <a:cs typeface="Times New Roman"/>
              </a:rPr>
              <a:t>lý </a:t>
            </a:r>
            <a:r>
              <a:rPr sz="3200" spc="5" dirty="0">
                <a:latin typeface="Times New Roman"/>
                <a:cs typeface="Times New Roman"/>
              </a:rPr>
              <a:t>phân </a:t>
            </a:r>
            <a:r>
              <a:rPr sz="3200" dirty="0">
                <a:latin typeface="Times New Roman"/>
                <a:cs typeface="Times New Roman"/>
              </a:rPr>
              <a:t>tích dữ</a:t>
            </a:r>
            <a:r>
              <a:rPr sz="3200" spc="-75" dirty="0">
                <a:latin typeface="Times New Roman"/>
                <a:cs typeface="Times New Roman"/>
              </a:rPr>
              <a:t> </a:t>
            </a:r>
            <a:r>
              <a:rPr sz="3200" dirty="0">
                <a:latin typeface="Times New Roman"/>
                <a:cs typeface="Times New Roman"/>
              </a:rPr>
              <a:t>liệu</a:t>
            </a:r>
          </a:p>
          <a:p>
            <a:pPr marL="887094" marR="2413635">
              <a:lnSpc>
                <a:spcPct val="134100"/>
              </a:lnSpc>
              <a:spcBef>
                <a:spcPts val="5"/>
              </a:spcBef>
            </a:pPr>
            <a:r>
              <a:rPr sz="3200" dirty="0">
                <a:latin typeface="Times New Roman"/>
                <a:cs typeface="Times New Roman"/>
              </a:rPr>
              <a:t>B5: Đưa ra </a:t>
            </a:r>
            <a:r>
              <a:rPr sz="3200" dirty="0" err="1">
                <a:latin typeface="Times New Roman"/>
                <a:cs typeface="Times New Roman"/>
              </a:rPr>
              <a:t>các</a:t>
            </a:r>
            <a:r>
              <a:rPr sz="3200" dirty="0">
                <a:latin typeface="Times New Roman"/>
                <a:cs typeface="Times New Roman"/>
              </a:rPr>
              <a:t> giải</a:t>
            </a:r>
            <a:r>
              <a:rPr sz="3200" spc="-85" dirty="0">
                <a:latin typeface="Times New Roman"/>
                <a:cs typeface="Times New Roman"/>
              </a:rPr>
              <a:t> </a:t>
            </a:r>
            <a:r>
              <a:rPr sz="3200" dirty="0" err="1">
                <a:latin typeface="Times New Roman"/>
                <a:cs typeface="Times New Roman"/>
              </a:rPr>
              <a:t>pháp</a:t>
            </a:r>
            <a:r>
              <a:rPr sz="3200" dirty="0">
                <a:latin typeface="Times New Roman"/>
                <a:cs typeface="Times New Roman"/>
              </a:rPr>
              <a:t>  </a:t>
            </a:r>
            <a:endParaRPr lang="en-US" sz="3200" dirty="0" smtClean="0">
              <a:latin typeface="Times New Roman"/>
              <a:cs typeface="Times New Roman"/>
            </a:endParaRPr>
          </a:p>
          <a:p>
            <a:pPr marL="887094" marR="2413635">
              <a:lnSpc>
                <a:spcPct val="134100"/>
              </a:lnSpc>
              <a:spcBef>
                <a:spcPts val="5"/>
              </a:spcBef>
            </a:pPr>
            <a:r>
              <a:rPr sz="3200" dirty="0" smtClean="0">
                <a:latin typeface="Times New Roman"/>
                <a:cs typeface="Times New Roman"/>
              </a:rPr>
              <a:t>B6</a:t>
            </a:r>
            <a:r>
              <a:rPr sz="3200" dirty="0">
                <a:latin typeface="Times New Roman"/>
                <a:cs typeface="Times New Roman"/>
              </a:rPr>
              <a:t>: Báo </a:t>
            </a:r>
            <a:r>
              <a:rPr sz="3200" spc="5" dirty="0">
                <a:latin typeface="Times New Roman"/>
                <a:cs typeface="Times New Roman"/>
              </a:rPr>
              <a:t>cáo kết</a:t>
            </a:r>
            <a:r>
              <a:rPr sz="3200" spc="-75" dirty="0">
                <a:latin typeface="Times New Roman"/>
                <a:cs typeface="Times New Roman"/>
              </a:rPr>
              <a:t> </a:t>
            </a:r>
            <a:r>
              <a:rPr sz="3200" spc="5" dirty="0">
                <a:latin typeface="Times New Roman"/>
                <a:cs typeface="Times New Roman"/>
              </a:rPr>
              <a:t>quả</a:t>
            </a:r>
            <a:endParaRPr sz="3200" dirty="0">
              <a:latin typeface="Times New Roman"/>
              <a:cs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381000"/>
            <a:ext cx="8077325" cy="412934"/>
          </a:xfrm>
          <a:prstGeom prst="rect">
            <a:avLst/>
          </a:prstGeom>
        </p:spPr>
        <p:txBody>
          <a:bodyPr vert="horz" wrap="square" lIns="0" tIns="12700" rIns="0" bIns="0" rtlCol="0">
            <a:spAutoFit/>
          </a:bodyPr>
          <a:lstStyle/>
          <a:p>
            <a:pPr marL="320675">
              <a:lnSpc>
                <a:spcPct val="100000"/>
              </a:lnSpc>
              <a:spcBef>
                <a:spcPts val="100"/>
              </a:spcBef>
            </a:pPr>
            <a:r>
              <a:rPr dirty="0">
                <a:latin typeface="Times New Roman" panose="02020603050405020304" pitchFamily="18" charset="0"/>
                <a:cs typeface="Times New Roman" panose="02020603050405020304" pitchFamily="18" charset="0"/>
              </a:rPr>
              <a:t>2.2. Môi </a:t>
            </a:r>
            <a:r>
              <a:rPr spc="-5" dirty="0">
                <a:latin typeface="Times New Roman" panose="02020603050405020304" pitchFamily="18" charset="0"/>
                <a:cs typeface="Times New Roman" panose="02020603050405020304" pitchFamily="18" charset="0"/>
              </a:rPr>
              <a:t>trường </a:t>
            </a:r>
            <a:r>
              <a:rPr dirty="0">
                <a:latin typeface="Times New Roman" panose="02020603050405020304" pitchFamily="18" charset="0"/>
                <a:cs typeface="Times New Roman" panose="02020603050405020304" pitchFamily="18" charset="0"/>
              </a:rPr>
              <a:t>Marketing </a:t>
            </a:r>
            <a:r>
              <a:rPr spc="-5" dirty="0">
                <a:latin typeface="Times New Roman" panose="02020603050405020304" pitchFamily="18" charset="0"/>
                <a:cs typeface="Times New Roman" panose="02020603050405020304" pitchFamily="18" charset="0"/>
              </a:rPr>
              <a:t>ngân</a:t>
            </a:r>
            <a:r>
              <a:rPr spc="-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
        <p:nvSpPr>
          <p:cNvPr id="3" name="object 3"/>
          <p:cNvSpPr/>
          <p:nvPr/>
        </p:nvSpPr>
        <p:spPr>
          <a:xfrm>
            <a:off x="3860546" y="3745865"/>
            <a:ext cx="1423035" cy="1423035"/>
          </a:xfrm>
          <a:custGeom>
            <a:avLst/>
            <a:gdLst/>
            <a:ahLst/>
            <a:cxnLst/>
            <a:rect l="l" t="t" r="r" b="b"/>
            <a:pathLst>
              <a:path w="1423035" h="1423035">
                <a:moveTo>
                  <a:pt x="711453" y="0"/>
                </a:moveTo>
                <a:lnTo>
                  <a:pt x="662742" y="1641"/>
                </a:lnTo>
                <a:lnTo>
                  <a:pt x="614911" y="6494"/>
                </a:lnTo>
                <a:lnTo>
                  <a:pt x="568067" y="14453"/>
                </a:lnTo>
                <a:lnTo>
                  <a:pt x="522316" y="25412"/>
                </a:lnTo>
                <a:lnTo>
                  <a:pt x="477765" y="39266"/>
                </a:lnTo>
                <a:lnTo>
                  <a:pt x="434518" y="55907"/>
                </a:lnTo>
                <a:lnTo>
                  <a:pt x="392682" y="75231"/>
                </a:lnTo>
                <a:lnTo>
                  <a:pt x="352363" y="97131"/>
                </a:lnTo>
                <a:lnTo>
                  <a:pt x="313667" y="121501"/>
                </a:lnTo>
                <a:lnTo>
                  <a:pt x="276700" y="148236"/>
                </a:lnTo>
                <a:lnTo>
                  <a:pt x="241567" y="177229"/>
                </a:lnTo>
                <a:lnTo>
                  <a:pt x="208375" y="208375"/>
                </a:lnTo>
                <a:lnTo>
                  <a:pt x="177229" y="241567"/>
                </a:lnTo>
                <a:lnTo>
                  <a:pt x="148236" y="276700"/>
                </a:lnTo>
                <a:lnTo>
                  <a:pt x="121501" y="313667"/>
                </a:lnTo>
                <a:lnTo>
                  <a:pt x="97131" y="352363"/>
                </a:lnTo>
                <a:lnTo>
                  <a:pt x="75231" y="392682"/>
                </a:lnTo>
                <a:lnTo>
                  <a:pt x="55907" y="434518"/>
                </a:lnTo>
                <a:lnTo>
                  <a:pt x="39266" y="477765"/>
                </a:lnTo>
                <a:lnTo>
                  <a:pt x="25412" y="522316"/>
                </a:lnTo>
                <a:lnTo>
                  <a:pt x="14453" y="568067"/>
                </a:lnTo>
                <a:lnTo>
                  <a:pt x="6494" y="614911"/>
                </a:lnTo>
                <a:lnTo>
                  <a:pt x="1641" y="662742"/>
                </a:lnTo>
                <a:lnTo>
                  <a:pt x="0" y="711454"/>
                </a:lnTo>
                <a:lnTo>
                  <a:pt x="1641" y="760150"/>
                </a:lnTo>
                <a:lnTo>
                  <a:pt x="6494" y="807967"/>
                </a:lnTo>
                <a:lnTo>
                  <a:pt x="14453" y="854798"/>
                </a:lnTo>
                <a:lnTo>
                  <a:pt x="25412" y="900537"/>
                </a:lnTo>
                <a:lnTo>
                  <a:pt x="39266" y="945078"/>
                </a:lnTo>
                <a:lnTo>
                  <a:pt x="55907" y="988315"/>
                </a:lnTo>
                <a:lnTo>
                  <a:pt x="75231" y="1030143"/>
                </a:lnTo>
                <a:lnTo>
                  <a:pt x="97131" y="1070454"/>
                </a:lnTo>
                <a:lnTo>
                  <a:pt x="121501" y="1109144"/>
                </a:lnTo>
                <a:lnTo>
                  <a:pt x="148236" y="1146105"/>
                </a:lnTo>
                <a:lnTo>
                  <a:pt x="177229" y="1181233"/>
                </a:lnTo>
                <a:lnTo>
                  <a:pt x="208375" y="1214421"/>
                </a:lnTo>
                <a:lnTo>
                  <a:pt x="241567" y="1245563"/>
                </a:lnTo>
                <a:lnTo>
                  <a:pt x="276700" y="1274553"/>
                </a:lnTo>
                <a:lnTo>
                  <a:pt x="313667" y="1301285"/>
                </a:lnTo>
                <a:lnTo>
                  <a:pt x="352363" y="1325654"/>
                </a:lnTo>
                <a:lnTo>
                  <a:pt x="392682" y="1347552"/>
                </a:lnTo>
                <a:lnTo>
                  <a:pt x="434518" y="1366875"/>
                </a:lnTo>
                <a:lnTo>
                  <a:pt x="477765" y="1383515"/>
                </a:lnTo>
                <a:lnTo>
                  <a:pt x="522316" y="1397368"/>
                </a:lnTo>
                <a:lnTo>
                  <a:pt x="568067" y="1408327"/>
                </a:lnTo>
                <a:lnTo>
                  <a:pt x="614911" y="1416286"/>
                </a:lnTo>
                <a:lnTo>
                  <a:pt x="662742" y="1421139"/>
                </a:lnTo>
                <a:lnTo>
                  <a:pt x="711453" y="1422781"/>
                </a:lnTo>
                <a:lnTo>
                  <a:pt x="760165" y="1421139"/>
                </a:lnTo>
                <a:lnTo>
                  <a:pt x="807996" y="1416286"/>
                </a:lnTo>
                <a:lnTo>
                  <a:pt x="854840" y="1408327"/>
                </a:lnTo>
                <a:lnTo>
                  <a:pt x="900591" y="1397368"/>
                </a:lnTo>
                <a:lnTo>
                  <a:pt x="945142" y="1383515"/>
                </a:lnTo>
                <a:lnTo>
                  <a:pt x="988389" y="1366875"/>
                </a:lnTo>
                <a:lnTo>
                  <a:pt x="1030225" y="1347552"/>
                </a:lnTo>
                <a:lnTo>
                  <a:pt x="1070544" y="1325654"/>
                </a:lnTo>
                <a:lnTo>
                  <a:pt x="1109240" y="1301285"/>
                </a:lnTo>
                <a:lnTo>
                  <a:pt x="1146207" y="1274553"/>
                </a:lnTo>
                <a:lnTo>
                  <a:pt x="1181340" y="1245563"/>
                </a:lnTo>
                <a:lnTo>
                  <a:pt x="1214532" y="1214421"/>
                </a:lnTo>
                <a:lnTo>
                  <a:pt x="1245678" y="1181233"/>
                </a:lnTo>
                <a:lnTo>
                  <a:pt x="1274671" y="1146105"/>
                </a:lnTo>
                <a:lnTo>
                  <a:pt x="1301406" y="1109144"/>
                </a:lnTo>
                <a:lnTo>
                  <a:pt x="1325776" y="1070454"/>
                </a:lnTo>
                <a:lnTo>
                  <a:pt x="1347676" y="1030143"/>
                </a:lnTo>
                <a:lnTo>
                  <a:pt x="1367000" y="988315"/>
                </a:lnTo>
                <a:lnTo>
                  <a:pt x="1383641" y="945078"/>
                </a:lnTo>
                <a:lnTo>
                  <a:pt x="1397495" y="900537"/>
                </a:lnTo>
                <a:lnTo>
                  <a:pt x="1408454" y="854798"/>
                </a:lnTo>
                <a:lnTo>
                  <a:pt x="1416413" y="807967"/>
                </a:lnTo>
                <a:lnTo>
                  <a:pt x="1421266" y="760150"/>
                </a:lnTo>
                <a:lnTo>
                  <a:pt x="1422907" y="711454"/>
                </a:lnTo>
                <a:lnTo>
                  <a:pt x="1421266" y="662742"/>
                </a:lnTo>
                <a:lnTo>
                  <a:pt x="1416413" y="614911"/>
                </a:lnTo>
                <a:lnTo>
                  <a:pt x="1408454" y="568067"/>
                </a:lnTo>
                <a:lnTo>
                  <a:pt x="1397495" y="522316"/>
                </a:lnTo>
                <a:lnTo>
                  <a:pt x="1383641" y="477765"/>
                </a:lnTo>
                <a:lnTo>
                  <a:pt x="1367000" y="434518"/>
                </a:lnTo>
                <a:lnTo>
                  <a:pt x="1347676" y="392682"/>
                </a:lnTo>
                <a:lnTo>
                  <a:pt x="1325776" y="352363"/>
                </a:lnTo>
                <a:lnTo>
                  <a:pt x="1301406" y="313667"/>
                </a:lnTo>
                <a:lnTo>
                  <a:pt x="1274671" y="276700"/>
                </a:lnTo>
                <a:lnTo>
                  <a:pt x="1245678" y="241567"/>
                </a:lnTo>
                <a:lnTo>
                  <a:pt x="1214532" y="208375"/>
                </a:lnTo>
                <a:lnTo>
                  <a:pt x="1181340" y="177229"/>
                </a:lnTo>
                <a:lnTo>
                  <a:pt x="1146207" y="148236"/>
                </a:lnTo>
                <a:lnTo>
                  <a:pt x="1109240" y="121501"/>
                </a:lnTo>
                <a:lnTo>
                  <a:pt x="1070544" y="97131"/>
                </a:lnTo>
                <a:lnTo>
                  <a:pt x="1030225" y="75231"/>
                </a:lnTo>
                <a:lnTo>
                  <a:pt x="988389" y="55907"/>
                </a:lnTo>
                <a:lnTo>
                  <a:pt x="945142" y="39266"/>
                </a:lnTo>
                <a:lnTo>
                  <a:pt x="900591" y="25412"/>
                </a:lnTo>
                <a:lnTo>
                  <a:pt x="854840" y="14453"/>
                </a:lnTo>
                <a:lnTo>
                  <a:pt x="807996" y="6494"/>
                </a:lnTo>
                <a:lnTo>
                  <a:pt x="760165" y="1641"/>
                </a:lnTo>
                <a:lnTo>
                  <a:pt x="711453" y="0"/>
                </a:lnTo>
                <a:close/>
              </a:path>
            </a:pathLst>
          </a:custGeom>
          <a:solidFill>
            <a:srgbClr val="3493B9"/>
          </a:solidFill>
        </p:spPr>
        <p:txBody>
          <a:bodyPr wrap="square" lIns="0" tIns="0" rIns="0" bIns="0" rtlCol="0"/>
          <a:lstStyle/>
          <a:p>
            <a:endParaRPr/>
          </a:p>
        </p:txBody>
      </p:sp>
      <p:sp>
        <p:nvSpPr>
          <p:cNvPr id="4" name="object 4"/>
          <p:cNvSpPr/>
          <p:nvPr/>
        </p:nvSpPr>
        <p:spPr>
          <a:xfrm>
            <a:off x="3860546" y="3745865"/>
            <a:ext cx="1423035" cy="1423035"/>
          </a:xfrm>
          <a:custGeom>
            <a:avLst/>
            <a:gdLst/>
            <a:ahLst/>
            <a:cxnLst/>
            <a:rect l="l" t="t" r="r" b="b"/>
            <a:pathLst>
              <a:path w="1423035" h="1423035">
                <a:moveTo>
                  <a:pt x="0" y="711454"/>
                </a:moveTo>
                <a:lnTo>
                  <a:pt x="1641" y="662742"/>
                </a:lnTo>
                <a:lnTo>
                  <a:pt x="6494" y="614911"/>
                </a:lnTo>
                <a:lnTo>
                  <a:pt x="14453" y="568067"/>
                </a:lnTo>
                <a:lnTo>
                  <a:pt x="25412" y="522316"/>
                </a:lnTo>
                <a:lnTo>
                  <a:pt x="39266" y="477765"/>
                </a:lnTo>
                <a:lnTo>
                  <a:pt x="55907" y="434518"/>
                </a:lnTo>
                <a:lnTo>
                  <a:pt x="75231" y="392682"/>
                </a:lnTo>
                <a:lnTo>
                  <a:pt x="97131" y="352363"/>
                </a:lnTo>
                <a:lnTo>
                  <a:pt x="121501" y="313667"/>
                </a:lnTo>
                <a:lnTo>
                  <a:pt x="148236" y="276700"/>
                </a:lnTo>
                <a:lnTo>
                  <a:pt x="177229" y="241567"/>
                </a:lnTo>
                <a:lnTo>
                  <a:pt x="208375" y="208375"/>
                </a:lnTo>
                <a:lnTo>
                  <a:pt x="241567" y="177229"/>
                </a:lnTo>
                <a:lnTo>
                  <a:pt x="276700" y="148236"/>
                </a:lnTo>
                <a:lnTo>
                  <a:pt x="313667" y="121501"/>
                </a:lnTo>
                <a:lnTo>
                  <a:pt x="352363" y="97131"/>
                </a:lnTo>
                <a:lnTo>
                  <a:pt x="392682" y="75231"/>
                </a:lnTo>
                <a:lnTo>
                  <a:pt x="434518" y="55907"/>
                </a:lnTo>
                <a:lnTo>
                  <a:pt x="477765" y="39266"/>
                </a:lnTo>
                <a:lnTo>
                  <a:pt x="522316" y="25412"/>
                </a:lnTo>
                <a:lnTo>
                  <a:pt x="568067" y="14453"/>
                </a:lnTo>
                <a:lnTo>
                  <a:pt x="614911" y="6494"/>
                </a:lnTo>
                <a:lnTo>
                  <a:pt x="662742" y="1641"/>
                </a:lnTo>
                <a:lnTo>
                  <a:pt x="711453" y="0"/>
                </a:lnTo>
                <a:lnTo>
                  <a:pt x="760165" y="1641"/>
                </a:lnTo>
                <a:lnTo>
                  <a:pt x="807996" y="6494"/>
                </a:lnTo>
                <a:lnTo>
                  <a:pt x="854840" y="14453"/>
                </a:lnTo>
                <a:lnTo>
                  <a:pt x="900591" y="25412"/>
                </a:lnTo>
                <a:lnTo>
                  <a:pt x="945142" y="39266"/>
                </a:lnTo>
                <a:lnTo>
                  <a:pt x="988389" y="55907"/>
                </a:lnTo>
                <a:lnTo>
                  <a:pt x="1030225" y="75231"/>
                </a:lnTo>
                <a:lnTo>
                  <a:pt x="1070544" y="97131"/>
                </a:lnTo>
                <a:lnTo>
                  <a:pt x="1109240" y="121501"/>
                </a:lnTo>
                <a:lnTo>
                  <a:pt x="1146207" y="148236"/>
                </a:lnTo>
                <a:lnTo>
                  <a:pt x="1181340" y="177229"/>
                </a:lnTo>
                <a:lnTo>
                  <a:pt x="1214532" y="208375"/>
                </a:lnTo>
                <a:lnTo>
                  <a:pt x="1245678" y="241567"/>
                </a:lnTo>
                <a:lnTo>
                  <a:pt x="1274671" y="276700"/>
                </a:lnTo>
                <a:lnTo>
                  <a:pt x="1301406" y="313667"/>
                </a:lnTo>
                <a:lnTo>
                  <a:pt x="1325776" y="352363"/>
                </a:lnTo>
                <a:lnTo>
                  <a:pt x="1347676" y="392682"/>
                </a:lnTo>
                <a:lnTo>
                  <a:pt x="1367000" y="434518"/>
                </a:lnTo>
                <a:lnTo>
                  <a:pt x="1383641" y="477765"/>
                </a:lnTo>
                <a:lnTo>
                  <a:pt x="1397495" y="522316"/>
                </a:lnTo>
                <a:lnTo>
                  <a:pt x="1408454" y="568067"/>
                </a:lnTo>
                <a:lnTo>
                  <a:pt x="1416413" y="614911"/>
                </a:lnTo>
                <a:lnTo>
                  <a:pt x="1421266" y="662742"/>
                </a:lnTo>
                <a:lnTo>
                  <a:pt x="1422907" y="711454"/>
                </a:lnTo>
                <a:lnTo>
                  <a:pt x="1421266" y="760150"/>
                </a:lnTo>
                <a:lnTo>
                  <a:pt x="1416413" y="807967"/>
                </a:lnTo>
                <a:lnTo>
                  <a:pt x="1408454" y="854798"/>
                </a:lnTo>
                <a:lnTo>
                  <a:pt x="1397495" y="900537"/>
                </a:lnTo>
                <a:lnTo>
                  <a:pt x="1383641" y="945078"/>
                </a:lnTo>
                <a:lnTo>
                  <a:pt x="1367000" y="988315"/>
                </a:lnTo>
                <a:lnTo>
                  <a:pt x="1347676" y="1030143"/>
                </a:lnTo>
                <a:lnTo>
                  <a:pt x="1325776" y="1070454"/>
                </a:lnTo>
                <a:lnTo>
                  <a:pt x="1301406" y="1109144"/>
                </a:lnTo>
                <a:lnTo>
                  <a:pt x="1274671" y="1146105"/>
                </a:lnTo>
                <a:lnTo>
                  <a:pt x="1245678" y="1181233"/>
                </a:lnTo>
                <a:lnTo>
                  <a:pt x="1214532" y="1214421"/>
                </a:lnTo>
                <a:lnTo>
                  <a:pt x="1181340" y="1245563"/>
                </a:lnTo>
                <a:lnTo>
                  <a:pt x="1146207" y="1274553"/>
                </a:lnTo>
                <a:lnTo>
                  <a:pt x="1109240" y="1301285"/>
                </a:lnTo>
                <a:lnTo>
                  <a:pt x="1070544" y="1325654"/>
                </a:lnTo>
                <a:lnTo>
                  <a:pt x="1030225" y="1347552"/>
                </a:lnTo>
                <a:lnTo>
                  <a:pt x="988389" y="1366875"/>
                </a:lnTo>
                <a:lnTo>
                  <a:pt x="945142" y="1383515"/>
                </a:lnTo>
                <a:lnTo>
                  <a:pt x="900591" y="1397368"/>
                </a:lnTo>
                <a:lnTo>
                  <a:pt x="854840" y="1408327"/>
                </a:lnTo>
                <a:lnTo>
                  <a:pt x="807996" y="1416286"/>
                </a:lnTo>
                <a:lnTo>
                  <a:pt x="760165" y="1421139"/>
                </a:lnTo>
                <a:lnTo>
                  <a:pt x="711453" y="1422781"/>
                </a:lnTo>
                <a:lnTo>
                  <a:pt x="662742" y="1421139"/>
                </a:lnTo>
                <a:lnTo>
                  <a:pt x="614911" y="1416286"/>
                </a:lnTo>
                <a:lnTo>
                  <a:pt x="568067" y="1408327"/>
                </a:lnTo>
                <a:lnTo>
                  <a:pt x="522316" y="1397368"/>
                </a:lnTo>
                <a:lnTo>
                  <a:pt x="477765" y="1383515"/>
                </a:lnTo>
                <a:lnTo>
                  <a:pt x="434518" y="1366875"/>
                </a:lnTo>
                <a:lnTo>
                  <a:pt x="392682" y="1347552"/>
                </a:lnTo>
                <a:lnTo>
                  <a:pt x="352363" y="1325654"/>
                </a:lnTo>
                <a:lnTo>
                  <a:pt x="313667" y="1301285"/>
                </a:lnTo>
                <a:lnTo>
                  <a:pt x="276700" y="1274553"/>
                </a:lnTo>
                <a:lnTo>
                  <a:pt x="241567" y="1245563"/>
                </a:lnTo>
                <a:lnTo>
                  <a:pt x="208375" y="1214421"/>
                </a:lnTo>
                <a:lnTo>
                  <a:pt x="177229" y="1181233"/>
                </a:lnTo>
                <a:lnTo>
                  <a:pt x="148236" y="1146105"/>
                </a:lnTo>
                <a:lnTo>
                  <a:pt x="121501" y="1109144"/>
                </a:lnTo>
                <a:lnTo>
                  <a:pt x="97131" y="1070454"/>
                </a:lnTo>
                <a:lnTo>
                  <a:pt x="75231" y="1030143"/>
                </a:lnTo>
                <a:lnTo>
                  <a:pt x="55907" y="988315"/>
                </a:lnTo>
                <a:lnTo>
                  <a:pt x="39266" y="945078"/>
                </a:lnTo>
                <a:lnTo>
                  <a:pt x="25412" y="900537"/>
                </a:lnTo>
                <a:lnTo>
                  <a:pt x="14453" y="854798"/>
                </a:lnTo>
                <a:lnTo>
                  <a:pt x="6494" y="807967"/>
                </a:lnTo>
                <a:lnTo>
                  <a:pt x="1641" y="760150"/>
                </a:lnTo>
                <a:lnTo>
                  <a:pt x="0" y="711454"/>
                </a:lnTo>
                <a:close/>
              </a:path>
            </a:pathLst>
          </a:custGeom>
          <a:ln w="25400">
            <a:solidFill>
              <a:srgbClr val="FFFFFF"/>
            </a:solidFill>
          </a:ln>
        </p:spPr>
        <p:txBody>
          <a:bodyPr wrap="square" lIns="0" tIns="0" rIns="0" bIns="0" rtlCol="0"/>
          <a:lstStyle/>
          <a:p>
            <a:endParaRPr/>
          </a:p>
        </p:txBody>
      </p:sp>
      <p:sp>
        <p:nvSpPr>
          <p:cNvPr id="5" name="object 5"/>
          <p:cNvSpPr txBox="1"/>
          <p:nvPr/>
        </p:nvSpPr>
        <p:spPr>
          <a:xfrm>
            <a:off x="4105402" y="3966464"/>
            <a:ext cx="934719" cy="906144"/>
          </a:xfrm>
          <a:prstGeom prst="rect">
            <a:avLst/>
          </a:prstGeom>
        </p:spPr>
        <p:txBody>
          <a:bodyPr vert="horz" wrap="square" lIns="0" tIns="12065" rIns="0" bIns="0" rtlCol="0">
            <a:spAutoFit/>
          </a:bodyPr>
          <a:lstStyle/>
          <a:p>
            <a:pPr marL="175260">
              <a:lnSpc>
                <a:spcPts val="3470"/>
              </a:lnSpc>
              <a:spcBef>
                <a:spcPts val="95"/>
              </a:spcBef>
            </a:pPr>
            <a:r>
              <a:rPr sz="3100" spc="-5" dirty="0">
                <a:solidFill>
                  <a:srgbClr val="FFFFFF"/>
                </a:solidFill>
                <a:latin typeface="Times New Roman"/>
                <a:cs typeface="Times New Roman"/>
              </a:rPr>
              <a:t>MT</a:t>
            </a:r>
            <a:endParaRPr sz="3100">
              <a:latin typeface="Times New Roman"/>
              <a:cs typeface="Times New Roman"/>
            </a:endParaRPr>
          </a:p>
          <a:p>
            <a:pPr marL="12700">
              <a:lnSpc>
                <a:spcPts val="3470"/>
              </a:lnSpc>
            </a:pPr>
            <a:r>
              <a:rPr sz="3100" spc="-5" dirty="0">
                <a:solidFill>
                  <a:srgbClr val="FFFFFF"/>
                </a:solidFill>
                <a:latin typeface="Times New Roman"/>
                <a:cs typeface="Times New Roman"/>
              </a:rPr>
              <a:t>vi</a:t>
            </a:r>
            <a:r>
              <a:rPr sz="3100" spc="-85" dirty="0">
                <a:solidFill>
                  <a:srgbClr val="FFFFFF"/>
                </a:solidFill>
                <a:latin typeface="Times New Roman"/>
                <a:cs typeface="Times New Roman"/>
              </a:rPr>
              <a:t> </a:t>
            </a:r>
            <a:r>
              <a:rPr sz="3100" spc="-5" dirty="0">
                <a:solidFill>
                  <a:srgbClr val="FFFFFF"/>
                </a:solidFill>
                <a:latin typeface="Times New Roman"/>
                <a:cs typeface="Times New Roman"/>
              </a:rPr>
              <a:t>mô</a:t>
            </a:r>
            <a:endParaRPr sz="3100">
              <a:latin typeface="Times New Roman"/>
              <a:cs typeface="Times New Roman"/>
            </a:endParaRPr>
          </a:p>
        </p:txBody>
      </p:sp>
      <p:sp>
        <p:nvSpPr>
          <p:cNvPr id="6" name="object 6"/>
          <p:cNvSpPr/>
          <p:nvPr/>
        </p:nvSpPr>
        <p:spPr>
          <a:xfrm>
            <a:off x="4330065" y="3320160"/>
            <a:ext cx="483870" cy="300990"/>
          </a:xfrm>
          <a:custGeom>
            <a:avLst/>
            <a:gdLst/>
            <a:ahLst/>
            <a:cxnLst/>
            <a:rect l="l" t="t" r="r" b="b"/>
            <a:pathLst>
              <a:path w="483870" h="300989">
                <a:moveTo>
                  <a:pt x="387096" y="150494"/>
                </a:moveTo>
                <a:lnTo>
                  <a:pt x="96774" y="150494"/>
                </a:lnTo>
                <a:lnTo>
                  <a:pt x="96774" y="300863"/>
                </a:lnTo>
                <a:lnTo>
                  <a:pt x="387096" y="300863"/>
                </a:lnTo>
                <a:lnTo>
                  <a:pt x="387096" y="150494"/>
                </a:lnTo>
                <a:close/>
              </a:path>
              <a:path w="483870" h="300989">
                <a:moveTo>
                  <a:pt x="241935" y="0"/>
                </a:moveTo>
                <a:lnTo>
                  <a:pt x="0" y="150494"/>
                </a:lnTo>
                <a:lnTo>
                  <a:pt x="483870" y="150494"/>
                </a:lnTo>
                <a:lnTo>
                  <a:pt x="241935" y="0"/>
                </a:lnTo>
                <a:close/>
              </a:path>
            </a:pathLst>
          </a:custGeom>
          <a:solidFill>
            <a:srgbClr val="ADC7D9"/>
          </a:solidFill>
        </p:spPr>
        <p:txBody>
          <a:bodyPr wrap="square" lIns="0" tIns="0" rIns="0" bIns="0" rtlCol="0"/>
          <a:lstStyle/>
          <a:p>
            <a:endParaRPr/>
          </a:p>
        </p:txBody>
      </p:sp>
      <p:sp>
        <p:nvSpPr>
          <p:cNvPr id="7" name="object 7"/>
          <p:cNvSpPr/>
          <p:nvPr/>
        </p:nvSpPr>
        <p:spPr>
          <a:xfrm>
            <a:off x="3860546" y="1755520"/>
            <a:ext cx="1423035" cy="1423035"/>
          </a:xfrm>
          <a:custGeom>
            <a:avLst/>
            <a:gdLst/>
            <a:ahLst/>
            <a:cxnLst/>
            <a:rect l="l" t="t" r="r" b="b"/>
            <a:pathLst>
              <a:path w="1423035" h="1423035">
                <a:moveTo>
                  <a:pt x="711453" y="0"/>
                </a:moveTo>
                <a:lnTo>
                  <a:pt x="662742" y="1641"/>
                </a:lnTo>
                <a:lnTo>
                  <a:pt x="614911" y="6494"/>
                </a:lnTo>
                <a:lnTo>
                  <a:pt x="568067" y="14453"/>
                </a:lnTo>
                <a:lnTo>
                  <a:pt x="522316" y="25412"/>
                </a:lnTo>
                <a:lnTo>
                  <a:pt x="477765" y="39265"/>
                </a:lnTo>
                <a:lnTo>
                  <a:pt x="434518" y="55905"/>
                </a:lnTo>
                <a:lnTo>
                  <a:pt x="392682" y="75228"/>
                </a:lnTo>
                <a:lnTo>
                  <a:pt x="352363" y="97126"/>
                </a:lnTo>
                <a:lnTo>
                  <a:pt x="313667" y="121495"/>
                </a:lnTo>
                <a:lnTo>
                  <a:pt x="276700" y="148227"/>
                </a:lnTo>
                <a:lnTo>
                  <a:pt x="241567" y="177217"/>
                </a:lnTo>
                <a:lnTo>
                  <a:pt x="208375" y="208359"/>
                </a:lnTo>
                <a:lnTo>
                  <a:pt x="177229" y="241547"/>
                </a:lnTo>
                <a:lnTo>
                  <a:pt x="148236" y="276675"/>
                </a:lnTo>
                <a:lnTo>
                  <a:pt x="121501" y="313636"/>
                </a:lnTo>
                <a:lnTo>
                  <a:pt x="97131" y="352326"/>
                </a:lnTo>
                <a:lnTo>
                  <a:pt x="75231" y="392637"/>
                </a:lnTo>
                <a:lnTo>
                  <a:pt x="55907" y="434465"/>
                </a:lnTo>
                <a:lnTo>
                  <a:pt x="39266" y="477702"/>
                </a:lnTo>
                <a:lnTo>
                  <a:pt x="25412" y="522243"/>
                </a:lnTo>
                <a:lnTo>
                  <a:pt x="14453" y="567982"/>
                </a:lnTo>
                <a:lnTo>
                  <a:pt x="6494" y="614813"/>
                </a:lnTo>
                <a:lnTo>
                  <a:pt x="1641" y="662630"/>
                </a:lnTo>
                <a:lnTo>
                  <a:pt x="0" y="711326"/>
                </a:lnTo>
                <a:lnTo>
                  <a:pt x="1641" y="760038"/>
                </a:lnTo>
                <a:lnTo>
                  <a:pt x="6494" y="807869"/>
                </a:lnTo>
                <a:lnTo>
                  <a:pt x="14453" y="854713"/>
                </a:lnTo>
                <a:lnTo>
                  <a:pt x="25412" y="900464"/>
                </a:lnTo>
                <a:lnTo>
                  <a:pt x="39266" y="945015"/>
                </a:lnTo>
                <a:lnTo>
                  <a:pt x="55907" y="988262"/>
                </a:lnTo>
                <a:lnTo>
                  <a:pt x="75231" y="1030098"/>
                </a:lnTo>
                <a:lnTo>
                  <a:pt x="97131" y="1070417"/>
                </a:lnTo>
                <a:lnTo>
                  <a:pt x="121501" y="1109113"/>
                </a:lnTo>
                <a:lnTo>
                  <a:pt x="148236" y="1146080"/>
                </a:lnTo>
                <a:lnTo>
                  <a:pt x="177229" y="1181213"/>
                </a:lnTo>
                <a:lnTo>
                  <a:pt x="208375" y="1214405"/>
                </a:lnTo>
                <a:lnTo>
                  <a:pt x="241567" y="1245551"/>
                </a:lnTo>
                <a:lnTo>
                  <a:pt x="276700" y="1274544"/>
                </a:lnTo>
                <a:lnTo>
                  <a:pt x="313667" y="1301279"/>
                </a:lnTo>
                <a:lnTo>
                  <a:pt x="352363" y="1325649"/>
                </a:lnTo>
                <a:lnTo>
                  <a:pt x="392682" y="1347549"/>
                </a:lnTo>
                <a:lnTo>
                  <a:pt x="434518" y="1366873"/>
                </a:lnTo>
                <a:lnTo>
                  <a:pt x="477765" y="1383514"/>
                </a:lnTo>
                <a:lnTo>
                  <a:pt x="522316" y="1397368"/>
                </a:lnTo>
                <a:lnTo>
                  <a:pt x="568067" y="1408327"/>
                </a:lnTo>
                <a:lnTo>
                  <a:pt x="614911" y="1416286"/>
                </a:lnTo>
                <a:lnTo>
                  <a:pt x="662742" y="1421139"/>
                </a:lnTo>
                <a:lnTo>
                  <a:pt x="711453" y="1422780"/>
                </a:lnTo>
                <a:lnTo>
                  <a:pt x="760165" y="1421139"/>
                </a:lnTo>
                <a:lnTo>
                  <a:pt x="807996" y="1416286"/>
                </a:lnTo>
                <a:lnTo>
                  <a:pt x="854840" y="1408327"/>
                </a:lnTo>
                <a:lnTo>
                  <a:pt x="900591" y="1397368"/>
                </a:lnTo>
                <a:lnTo>
                  <a:pt x="945142" y="1383514"/>
                </a:lnTo>
                <a:lnTo>
                  <a:pt x="988389" y="1366873"/>
                </a:lnTo>
                <a:lnTo>
                  <a:pt x="1030225" y="1347549"/>
                </a:lnTo>
                <a:lnTo>
                  <a:pt x="1070544" y="1325649"/>
                </a:lnTo>
                <a:lnTo>
                  <a:pt x="1109240" y="1301279"/>
                </a:lnTo>
                <a:lnTo>
                  <a:pt x="1146207" y="1274544"/>
                </a:lnTo>
                <a:lnTo>
                  <a:pt x="1181340" y="1245551"/>
                </a:lnTo>
                <a:lnTo>
                  <a:pt x="1214532" y="1214405"/>
                </a:lnTo>
                <a:lnTo>
                  <a:pt x="1245678" y="1181213"/>
                </a:lnTo>
                <a:lnTo>
                  <a:pt x="1274671" y="1146080"/>
                </a:lnTo>
                <a:lnTo>
                  <a:pt x="1301406" y="1109113"/>
                </a:lnTo>
                <a:lnTo>
                  <a:pt x="1325776" y="1070417"/>
                </a:lnTo>
                <a:lnTo>
                  <a:pt x="1347676" y="1030098"/>
                </a:lnTo>
                <a:lnTo>
                  <a:pt x="1367000" y="988262"/>
                </a:lnTo>
                <a:lnTo>
                  <a:pt x="1383641" y="945015"/>
                </a:lnTo>
                <a:lnTo>
                  <a:pt x="1397495" y="900464"/>
                </a:lnTo>
                <a:lnTo>
                  <a:pt x="1408454" y="854713"/>
                </a:lnTo>
                <a:lnTo>
                  <a:pt x="1416413" y="807869"/>
                </a:lnTo>
                <a:lnTo>
                  <a:pt x="1421266" y="760038"/>
                </a:lnTo>
                <a:lnTo>
                  <a:pt x="1422907" y="711326"/>
                </a:lnTo>
                <a:lnTo>
                  <a:pt x="1421266" y="662630"/>
                </a:lnTo>
                <a:lnTo>
                  <a:pt x="1416413" y="614813"/>
                </a:lnTo>
                <a:lnTo>
                  <a:pt x="1408454" y="567982"/>
                </a:lnTo>
                <a:lnTo>
                  <a:pt x="1397495" y="522243"/>
                </a:lnTo>
                <a:lnTo>
                  <a:pt x="1383641" y="477702"/>
                </a:lnTo>
                <a:lnTo>
                  <a:pt x="1367000" y="434465"/>
                </a:lnTo>
                <a:lnTo>
                  <a:pt x="1347676" y="392637"/>
                </a:lnTo>
                <a:lnTo>
                  <a:pt x="1325776" y="352326"/>
                </a:lnTo>
                <a:lnTo>
                  <a:pt x="1301406" y="313636"/>
                </a:lnTo>
                <a:lnTo>
                  <a:pt x="1274671" y="276675"/>
                </a:lnTo>
                <a:lnTo>
                  <a:pt x="1245678" y="241547"/>
                </a:lnTo>
                <a:lnTo>
                  <a:pt x="1214532" y="208359"/>
                </a:lnTo>
                <a:lnTo>
                  <a:pt x="1181340" y="177217"/>
                </a:lnTo>
                <a:lnTo>
                  <a:pt x="1146207" y="148227"/>
                </a:lnTo>
                <a:lnTo>
                  <a:pt x="1109240" y="121495"/>
                </a:lnTo>
                <a:lnTo>
                  <a:pt x="1070544" y="97126"/>
                </a:lnTo>
                <a:lnTo>
                  <a:pt x="1030225" y="75228"/>
                </a:lnTo>
                <a:lnTo>
                  <a:pt x="988389" y="55905"/>
                </a:lnTo>
                <a:lnTo>
                  <a:pt x="945142" y="39265"/>
                </a:lnTo>
                <a:lnTo>
                  <a:pt x="900591" y="25412"/>
                </a:lnTo>
                <a:lnTo>
                  <a:pt x="854840" y="14453"/>
                </a:lnTo>
                <a:lnTo>
                  <a:pt x="807996" y="6494"/>
                </a:lnTo>
                <a:lnTo>
                  <a:pt x="760165" y="1641"/>
                </a:lnTo>
                <a:lnTo>
                  <a:pt x="711453" y="0"/>
                </a:lnTo>
                <a:close/>
              </a:path>
            </a:pathLst>
          </a:custGeom>
          <a:solidFill>
            <a:srgbClr val="ACD6C9"/>
          </a:solidFill>
        </p:spPr>
        <p:txBody>
          <a:bodyPr wrap="square" lIns="0" tIns="0" rIns="0" bIns="0" rtlCol="0"/>
          <a:lstStyle/>
          <a:p>
            <a:endParaRPr/>
          </a:p>
        </p:txBody>
      </p:sp>
      <p:sp>
        <p:nvSpPr>
          <p:cNvPr id="8" name="object 8"/>
          <p:cNvSpPr/>
          <p:nvPr/>
        </p:nvSpPr>
        <p:spPr>
          <a:xfrm>
            <a:off x="3860546" y="1755520"/>
            <a:ext cx="1423035" cy="1423035"/>
          </a:xfrm>
          <a:custGeom>
            <a:avLst/>
            <a:gdLst/>
            <a:ahLst/>
            <a:cxnLst/>
            <a:rect l="l" t="t" r="r" b="b"/>
            <a:pathLst>
              <a:path w="1423035" h="1423035">
                <a:moveTo>
                  <a:pt x="0" y="711326"/>
                </a:moveTo>
                <a:lnTo>
                  <a:pt x="1641" y="662630"/>
                </a:lnTo>
                <a:lnTo>
                  <a:pt x="6494" y="614813"/>
                </a:lnTo>
                <a:lnTo>
                  <a:pt x="14453" y="567982"/>
                </a:lnTo>
                <a:lnTo>
                  <a:pt x="25412" y="522243"/>
                </a:lnTo>
                <a:lnTo>
                  <a:pt x="39266" y="477702"/>
                </a:lnTo>
                <a:lnTo>
                  <a:pt x="55907" y="434465"/>
                </a:lnTo>
                <a:lnTo>
                  <a:pt x="75231" y="392637"/>
                </a:lnTo>
                <a:lnTo>
                  <a:pt x="97131" y="352326"/>
                </a:lnTo>
                <a:lnTo>
                  <a:pt x="121501" y="313636"/>
                </a:lnTo>
                <a:lnTo>
                  <a:pt x="148236" y="276675"/>
                </a:lnTo>
                <a:lnTo>
                  <a:pt x="177229" y="241547"/>
                </a:lnTo>
                <a:lnTo>
                  <a:pt x="208375" y="208359"/>
                </a:lnTo>
                <a:lnTo>
                  <a:pt x="241567" y="177217"/>
                </a:lnTo>
                <a:lnTo>
                  <a:pt x="276700" y="148227"/>
                </a:lnTo>
                <a:lnTo>
                  <a:pt x="313667" y="121495"/>
                </a:lnTo>
                <a:lnTo>
                  <a:pt x="352363" y="97126"/>
                </a:lnTo>
                <a:lnTo>
                  <a:pt x="392682" y="75228"/>
                </a:lnTo>
                <a:lnTo>
                  <a:pt x="434518" y="55905"/>
                </a:lnTo>
                <a:lnTo>
                  <a:pt x="477765" y="39265"/>
                </a:lnTo>
                <a:lnTo>
                  <a:pt x="522316" y="25412"/>
                </a:lnTo>
                <a:lnTo>
                  <a:pt x="568067" y="14453"/>
                </a:lnTo>
                <a:lnTo>
                  <a:pt x="614911" y="6494"/>
                </a:lnTo>
                <a:lnTo>
                  <a:pt x="662742" y="1641"/>
                </a:lnTo>
                <a:lnTo>
                  <a:pt x="711453" y="0"/>
                </a:lnTo>
                <a:lnTo>
                  <a:pt x="760165" y="1641"/>
                </a:lnTo>
                <a:lnTo>
                  <a:pt x="807996" y="6494"/>
                </a:lnTo>
                <a:lnTo>
                  <a:pt x="854840" y="14453"/>
                </a:lnTo>
                <a:lnTo>
                  <a:pt x="900591" y="25412"/>
                </a:lnTo>
                <a:lnTo>
                  <a:pt x="945142" y="39265"/>
                </a:lnTo>
                <a:lnTo>
                  <a:pt x="988389" y="55905"/>
                </a:lnTo>
                <a:lnTo>
                  <a:pt x="1030225" y="75228"/>
                </a:lnTo>
                <a:lnTo>
                  <a:pt x="1070544" y="97126"/>
                </a:lnTo>
                <a:lnTo>
                  <a:pt x="1109240" y="121495"/>
                </a:lnTo>
                <a:lnTo>
                  <a:pt x="1146207" y="148227"/>
                </a:lnTo>
                <a:lnTo>
                  <a:pt x="1181340" y="177217"/>
                </a:lnTo>
                <a:lnTo>
                  <a:pt x="1214532" y="208359"/>
                </a:lnTo>
                <a:lnTo>
                  <a:pt x="1245678" y="241547"/>
                </a:lnTo>
                <a:lnTo>
                  <a:pt x="1274671" y="276675"/>
                </a:lnTo>
                <a:lnTo>
                  <a:pt x="1301406" y="313636"/>
                </a:lnTo>
                <a:lnTo>
                  <a:pt x="1325776" y="352326"/>
                </a:lnTo>
                <a:lnTo>
                  <a:pt x="1347676" y="392637"/>
                </a:lnTo>
                <a:lnTo>
                  <a:pt x="1367000" y="434465"/>
                </a:lnTo>
                <a:lnTo>
                  <a:pt x="1383641" y="477702"/>
                </a:lnTo>
                <a:lnTo>
                  <a:pt x="1397495" y="522243"/>
                </a:lnTo>
                <a:lnTo>
                  <a:pt x="1408454" y="567982"/>
                </a:lnTo>
                <a:lnTo>
                  <a:pt x="1416413" y="614813"/>
                </a:lnTo>
                <a:lnTo>
                  <a:pt x="1421266" y="662630"/>
                </a:lnTo>
                <a:lnTo>
                  <a:pt x="1422907" y="711326"/>
                </a:lnTo>
                <a:lnTo>
                  <a:pt x="1421266" y="760038"/>
                </a:lnTo>
                <a:lnTo>
                  <a:pt x="1416413" y="807869"/>
                </a:lnTo>
                <a:lnTo>
                  <a:pt x="1408454" y="854713"/>
                </a:lnTo>
                <a:lnTo>
                  <a:pt x="1397495" y="900464"/>
                </a:lnTo>
                <a:lnTo>
                  <a:pt x="1383641" y="945015"/>
                </a:lnTo>
                <a:lnTo>
                  <a:pt x="1367000" y="988262"/>
                </a:lnTo>
                <a:lnTo>
                  <a:pt x="1347676" y="1030098"/>
                </a:lnTo>
                <a:lnTo>
                  <a:pt x="1325776" y="1070417"/>
                </a:lnTo>
                <a:lnTo>
                  <a:pt x="1301406" y="1109113"/>
                </a:lnTo>
                <a:lnTo>
                  <a:pt x="1274671" y="1146080"/>
                </a:lnTo>
                <a:lnTo>
                  <a:pt x="1245678" y="1181213"/>
                </a:lnTo>
                <a:lnTo>
                  <a:pt x="1214532" y="1214405"/>
                </a:lnTo>
                <a:lnTo>
                  <a:pt x="1181340" y="1245551"/>
                </a:lnTo>
                <a:lnTo>
                  <a:pt x="1146207" y="1274544"/>
                </a:lnTo>
                <a:lnTo>
                  <a:pt x="1109240" y="1301279"/>
                </a:lnTo>
                <a:lnTo>
                  <a:pt x="1070544" y="1325649"/>
                </a:lnTo>
                <a:lnTo>
                  <a:pt x="1030225" y="1347549"/>
                </a:lnTo>
                <a:lnTo>
                  <a:pt x="988389" y="1366873"/>
                </a:lnTo>
                <a:lnTo>
                  <a:pt x="945142" y="1383514"/>
                </a:lnTo>
                <a:lnTo>
                  <a:pt x="900591" y="1397368"/>
                </a:lnTo>
                <a:lnTo>
                  <a:pt x="854840" y="1408327"/>
                </a:lnTo>
                <a:lnTo>
                  <a:pt x="807996" y="1416286"/>
                </a:lnTo>
                <a:lnTo>
                  <a:pt x="760165" y="1421139"/>
                </a:lnTo>
                <a:lnTo>
                  <a:pt x="711453" y="1422780"/>
                </a:lnTo>
                <a:lnTo>
                  <a:pt x="662742" y="1421139"/>
                </a:lnTo>
                <a:lnTo>
                  <a:pt x="614911" y="1416286"/>
                </a:lnTo>
                <a:lnTo>
                  <a:pt x="568067" y="1408327"/>
                </a:lnTo>
                <a:lnTo>
                  <a:pt x="522316" y="1397368"/>
                </a:lnTo>
                <a:lnTo>
                  <a:pt x="477765" y="1383514"/>
                </a:lnTo>
                <a:lnTo>
                  <a:pt x="434518" y="1366873"/>
                </a:lnTo>
                <a:lnTo>
                  <a:pt x="392682" y="1347549"/>
                </a:lnTo>
                <a:lnTo>
                  <a:pt x="352363" y="1325649"/>
                </a:lnTo>
                <a:lnTo>
                  <a:pt x="313667" y="1301279"/>
                </a:lnTo>
                <a:lnTo>
                  <a:pt x="276700" y="1274544"/>
                </a:lnTo>
                <a:lnTo>
                  <a:pt x="241567" y="1245551"/>
                </a:lnTo>
                <a:lnTo>
                  <a:pt x="208375" y="1214405"/>
                </a:lnTo>
                <a:lnTo>
                  <a:pt x="177229" y="1181213"/>
                </a:lnTo>
                <a:lnTo>
                  <a:pt x="148236" y="1146080"/>
                </a:lnTo>
                <a:lnTo>
                  <a:pt x="121501" y="1109113"/>
                </a:lnTo>
                <a:lnTo>
                  <a:pt x="97131" y="1070417"/>
                </a:lnTo>
                <a:lnTo>
                  <a:pt x="75231" y="1030098"/>
                </a:lnTo>
                <a:lnTo>
                  <a:pt x="55907" y="988262"/>
                </a:lnTo>
                <a:lnTo>
                  <a:pt x="39266" y="945015"/>
                </a:lnTo>
                <a:lnTo>
                  <a:pt x="25412" y="900464"/>
                </a:lnTo>
                <a:lnTo>
                  <a:pt x="14453" y="854713"/>
                </a:lnTo>
                <a:lnTo>
                  <a:pt x="6494" y="807869"/>
                </a:lnTo>
                <a:lnTo>
                  <a:pt x="1641" y="760038"/>
                </a:lnTo>
                <a:lnTo>
                  <a:pt x="0" y="711326"/>
                </a:lnTo>
                <a:close/>
              </a:path>
            </a:pathLst>
          </a:custGeom>
          <a:ln w="25400">
            <a:solidFill>
              <a:srgbClr val="FFFFFF"/>
            </a:solidFill>
          </a:ln>
        </p:spPr>
        <p:txBody>
          <a:bodyPr wrap="square" lIns="0" tIns="0" rIns="0" bIns="0" rtlCol="0"/>
          <a:lstStyle/>
          <a:p>
            <a:endParaRPr/>
          </a:p>
        </p:txBody>
      </p:sp>
      <p:sp>
        <p:nvSpPr>
          <p:cNvPr id="9" name="object 9"/>
          <p:cNvSpPr/>
          <p:nvPr/>
        </p:nvSpPr>
        <p:spPr>
          <a:xfrm>
            <a:off x="5322442" y="3922267"/>
            <a:ext cx="331470" cy="460375"/>
          </a:xfrm>
          <a:custGeom>
            <a:avLst/>
            <a:gdLst/>
            <a:ahLst/>
            <a:cxnLst/>
            <a:rect l="l" t="t" r="r" b="b"/>
            <a:pathLst>
              <a:path w="331470" h="460375">
                <a:moveTo>
                  <a:pt x="285359" y="368172"/>
                </a:moveTo>
                <a:lnTo>
                  <a:pt x="232791" y="368172"/>
                </a:lnTo>
                <a:lnTo>
                  <a:pt x="262636" y="460120"/>
                </a:lnTo>
                <a:lnTo>
                  <a:pt x="285359" y="368172"/>
                </a:lnTo>
                <a:close/>
              </a:path>
              <a:path w="331470" h="460375">
                <a:moveTo>
                  <a:pt x="113157" y="0"/>
                </a:moveTo>
                <a:lnTo>
                  <a:pt x="143129" y="92074"/>
                </a:lnTo>
                <a:lnTo>
                  <a:pt x="0" y="138556"/>
                </a:lnTo>
                <a:lnTo>
                  <a:pt x="89789" y="414654"/>
                </a:lnTo>
                <a:lnTo>
                  <a:pt x="232791" y="368172"/>
                </a:lnTo>
                <a:lnTo>
                  <a:pt x="285359" y="368172"/>
                </a:lnTo>
                <a:lnTo>
                  <a:pt x="330962" y="183641"/>
                </a:lnTo>
                <a:lnTo>
                  <a:pt x="113157" y="0"/>
                </a:lnTo>
                <a:close/>
              </a:path>
            </a:pathLst>
          </a:custGeom>
          <a:solidFill>
            <a:srgbClr val="ADC7D9"/>
          </a:solidFill>
        </p:spPr>
        <p:txBody>
          <a:bodyPr wrap="square" lIns="0" tIns="0" rIns="0" bIns="0" rtlCol="0"/>
          <a:lstStyle/>
          <a:p>
            <a:endParaRPr/>
          </a:p>
        </p:txBody>
      </p:sp>
      <p:sp>
        <p:nvSpPr>
          <p:cNvPr id="10" name="object 10"/>
          <p:cNvSpPr/>
          <p:nvPr/>
        </p:nvSpPr>
        <p:spPr>
          <a:xfrm>
            <a:off x="5753480" y="3130804"/>
            <a:ext cx="1423035" cy="1423035"/>
          </a:xfrm>
          <a:custGeom>
            <a:avLst/>
            <a:gdLst/>
            <a:ahLst/>
            <a:cxnLst/>
            <a:rect l="l" t="t" r="r" b="b"/>
            <a:pathLst>
              <a:path w="1423034" h="1423035">
                <a:moveTo>
                  <a:pt x="711454" y="0"/>
                </a:moveTo>
                <a:lnTo>
                  <a:pt x="662742" y="1641"/>
                </a:lnTo>
                <a:lnTo>
                  <a:pt x="614911" y="6494"/>
                </a:lnTo>
                <a:lnTo>
                  <a:pt x="568067" y="14453"/>
                </a:lnTo>
                <a:lnTo>
                  <a:pt x="522316" y="25412"/>
                </a:lnTo>
                <a:lnTo>
                  <a:pt x="477765" y="39266"/>
                </a:lnTo>
                <a:lnTo>
                  <a:pt x="434518" y="55907"/>
                </a:lnTo>
                <a:lnTo>
                  <a:pt x="392682" y="75231"/>
                </a:lnTo>
                <a:lnTo>
                  <a:pt x="352363" y="97131"/>
                </a:lnTo>
                <a:lnTo>
                  <a:pt x="313667" y="121501"/>
                </a:lnTo>
                <a:lnTo>
                  <a:pt x="276700" y="148236"/>
                </a:lnTo>
                <a:lnTo>
                  <a:pt x="241567" y="177229"/>
                </a:lnTo>
                <a:lnTo>
                  <a:pt x="208375" y="208375"/>
                </a:lnTo>
                <a:lnTo>
                  <a:pt x="177229" y="241567"/>
                </a:lnTo>
                <a:lnTo>
                  <a:pt x="148236" y="276700"/>
                </a:lnTo>
                <a:lnTo>
                  <a:pt x="121501" y="313667"/>
                </a:lnTo>
                <a:lnTo>
                  <a:pt x="97131" y="352363"/>
                </a:lnTo>
                <a:lnTo>
                  <a:pt x="75231" y="392682"/>
                </a:lnTo>
                <a:lnTo>
                  <a:pt x="55907" y="434518"/>
                </a:lnTo>
                <a:lnTo>
                  <a:pt x="39266" y="477765"/>
                </a:lnTo>
                <a:lnTo>
                  <a:pt x="25412" y="522316"/>
                </a:lnTo>
                <a:lnTo>
                  <a:pt x="14453" y="568067"/>
                </a:lnTo>
                <a:lnTo>
                  <a:pt x="6494" y="614911"/>
                </a:lnTo>
                <a:lnTo>
                  <a:pt x="1641" y="662742"/>
                </a:lnTo>
                <a:lnTo>
                  <a:pt x="0" y="711454"/>
                </a:lnTo>
                <a:lnTo>
                  <a:pt x="1641" y="760150"/>
                </a:lnTo>
                <a:lnTo>
                  <a:pt x="6494" y="807967"/>
                </a:lnTo>
                <a:lnTo>
                  <a:pt x="14453" y="854798"/>
                </a:lnTo>
                <a:lnTo>
                  <a:pt x="25412" y="900537"/>
                </a:lnTo>
                <a:lnTo>
                  <a:pt x="39266" y="945078"/>
                </a:lnTo>
                <a:lnTo>
                  <a:pt x="55907" y="988315"/>
                </a:lnTo>
                <a:lnTo>
                  <a:pt x="75231" y="1030143"/>
                </a:lnTo>
                <a:lnTo>
                  <a:pt x="97131" y="1070454"/>
                </a:lnTo>
                <a:lnTo>
                  <a:pt x="121501" y="1109144"/>
                </a:lnTo>
                <a:lnTo>
                  <a:pt x="148236" y="1146105"/>
                </a:lnTo>
                <a:lnTo>
                  <a:pt x="177229" y="1181233"/>
                </a:lnTo>
                <a:lnTo>
                  <a:pt x="208375" y="1214421"/>
                </a:lnTo>
                <a:lnTo>
                  <a:pt x="241567" y="1245563"/>
                </a:lnTo>
                <a:lnTo>
                  <a:pt x="276700" y="1274553"/>
                </a:lnTo>
                <a:lnTo>
                  <a:pt x="313667" y="1301285"/>
                </a:lnTo>
                <a:lnTo>
                  <a:pt x="352363" y="1325654"/>
                </a:lnTo>
                <a:lnTo>
                  <a:pt x="392682" y="1347552"/>
                </a:lnTo>
                <a:lnTo>
                  <a:pt x="434518" y="1366875"/>
                </a:lnTo>
                <a:lnTo>
                  <a:pt x="477765" y="1383515"/>
                </a:lnTo>
                <a:lnTo>
                  <a:pt x="522316" y="1397368"/>
                </a:lnTo>
                <a:lnTo>
                  <a:pt x="568067" y="1408327"/>
                </a:lnTo>
                <a:lnTo>
                  <a:pt x="614911" y="1416286"/>
                </a:lnTo>
                <a:lnTo>
                  <a:pt x="662742" y="1421139"/>
                </a:lnTo>
                <a:lnTo>
                  <a:pt x="711454" y="1422781"/>
                </a:lnTo>
                <a:lnTo>
                  <a:pt x="760165" y="1421139"/>
                </a:lnTo>
                <a:lnTo>
                  <a:pt x="807996" y="1416286"/>
                </a:lnTo>
                <a:lnTo>
                  <a:pt x="854840" y="1408327"/>
                </a:lnTo>
                <a:lnTo>
                  <a:pt x="900591" y="1397368"/>
                </a:lnTo>
                <a:lnTo>
                  <a:pt x="945142" y="1383515"/>
                </a:lnTo>
                <a:lnTo>
                  <a:pt x="988389" y="1366875"/>
                </a:lnTo>
                <a:lnTo>
                  <a:pt x="1030225" y="1347552"/>
                </a:lnTo>
                <a:lnTo>
                  <a:pt x="1070544" y="1325654"/>
                </a:lnTo>
                <a:lnTo>
                  <a:pt x="1109240" y="1301285"/>
                </a:lnTo>
                <a:lnTo>
                  <a:pt x="1146207" y="1274553"/>
                </a:lnTo>
                <a:lnTo>
                  <a:pt x="1181340" y="1245563"/>
                </a:lnTo>
                <a:lnTo>
                  <a:pt x="1214532" y="1214421"/>
                </a:lnTo>
                <a:lnTo>
                  <a:pt x="1245678" y="1181233"/>
                </a:lnTo>
                <a:lnTo>
                  <a:pt x="1274671" y="1146105"/>
                </a:lnTo>
                <a:lnTo>
                  <a:pt x="1301406" y="1109144"/>
                </a:lnTo>
                <a:lnTo>
                  <a:pt x="1325776" y="1070454"/>
                </a:lnTo>
                <a:lnTo>
                  <a:pt x="1347676" y="1030143"/>
                </a:lnTo>
                <a:lnTo>
                  <a:pt x="1367000" y="988315"/>
                </a:lnTo>
                <a:lnTo>
                  <a:pt x="1383641" y="945078"/>
                </a:lnTo>
                <a:lnTo>
                  <a:pt x="1397495" y="900537"/>
                </a:lnTo>
                <a:lnTo>
                  <a:pt x="1408454" y="854798"/>
                </a:lnTo>
                <a:lnTo>
                  <a:pt x="1416413" y="807967"/>
                </a:lnTo>
                <a:lnTo>
                  <a:pt x="1421266" y="760150"/>
                </a:lnTo>
                <a:lnTo>
                  <a:pt x="1422908" y="711454"/>
                </a:lnTo>
                <a:lnTo>
                  <a:pt x="1421266" y="662742"/>
                </a:lnTo>
                <a:lnTo>
                  <a:pt x="1416413" y="614911"/>
                </a:lnTo>
                <a:lnTo>
                  <a:pt x="1408454" y="568067"/>
                </a:lnTo>
                <a:lnTo>
                  <a:pt x="1397495" y="522316"/>
                </a:lnTo>
                <a:lnTo>
                  <a:pt x="1383641" y="477765"/>
                </a:lnTo>
                <a:lnTo>
                  <a:pt x="1367000" y="434518"/>
                </a:lnTo>
                <a:lnTo>
                  <a:pt x="1347676" y="392682"/>
                </a:lnTo>
                <a:lnTo>
                  <a:pt x="1325776" y="352363"/>
                </a:lnTo>
                <a:lnTo>
                  <a:pt x="1301406" y="313667"/>
                </a:lnTo>
                <a:lnTo>
                  <a:pt x="1274671" y="276700"/>
                </a:lnTo>
                <a:lnTo>
                  <a:pt x="1245678" y="241567"/>
                </a:lnTo>
                <a:lnTo>
                  <a:pt x="1214532" y="208375"/>
                </a:lnTo>
                <a:lnTo>
                  <a:pt x="1181340" y="177229"/>
                </a:lnTo>
                <a:lnTo>
                  <a:pt x="1146207" y="148236"/>
                </a:lnTo>
                <a:lnTo>
                  <a:pt x="1109240" y="121501"/>
                </a:lnTo>
                <a:lnTo>
                  <a:pt x="1070544" y="97131"/>
                </a:lnTo>
                <a:lnTo>
                  <a:pt x="1030225" y="75231"/>
                </a:lnTo>
                <a:lnTo>
                  <a:pt x="988389" y="55907"/>
                </a:lnTo>
                <a:lnTo>
                  <a:pt x="945142" y="39266"/>
                </a:lnTo>
                <a:lnTo>
                  <a:pt x="900591" y="25412"/>
                </a:lnTo>
                <a:lnTo>
                  <a:pt x="854840" y="14453"/>
                </a:lnTo>
                <a:lnTo>
                  <a:pt x="807996" y="6494"/>
                </a:lnTo>
                <a:lnTo>
                  <a:pt x="760165" y="1641"/>
                </a:lnTo>
                <a:lnTo>
                  <a:pt x="711454" y="0"/>
                </a:lnTo>
                <a:close/>
              </a:path>
            </a:pathLst>
          </a:custGeom>
          <a:solidFill>
            <a:srgbClr val="ACD6C9"/>
          </a:solidFill>
        </p:spPr>
        <p:txBody>
          <a:bodyPr wrap="square" lIns="0" tIns="0" rIns="0" bIns="0" rtlCol="0"/>
          <a:lstStyle/>
          <a:p>
            <a:endParaRPr/>
          </a:p>
        </p:txBody>
      </p:sp>
      <p:sp>
        <p:nvSpPr>
          <p:cNvPr id="11" name="object 11"/>
          <p:cNvSpPr/>
          <p:nvPr/>
        </p:nvSpPr>
        <p:spPr>
          <a:xfrm>
            <a:off x="5753480" y="3130804"/>
            <a:ext cx="1423035" cy="1423035"/>
          </a:xfrm>
          <a:custGeom>
            <a:avLst/>
            <a:gdLst/>
            <a:ahLst/>
            <a:cxnLst/>
            <a:rect l="l" t="t" r="r" b="b"/>
            <a:pathLst>
              <a:path w="1423034" h="1423035">
                <a:moveTo>
                  <a:pt x="0" y="711454"/>
                </a:moveTo>
                <a:lnTo>
                  <a:pt x="1641" y="662742"/>
                </a:lnTo>
                <a:lnTo>
                  <a:pt x="6494" y="614911"/>
                </a:lnTo>
                <a:lnTo>
                  <a:pt x="14453" y="568067"/>
                </a:lnTo>
                <a:lnTo>
                  <a:pt x="25412" y="522316"/>
                </a:lnTo>
                <a:lnTo>
                  <a:pt x="39266" y="477765"/>
                </a:lnTo>
                <a:lnTo>
                  <a:pt x="55907" y="434518"/>
                </a:lnTo>
                <a:lnTo>
                  <a:pt x="75231" y="392682"/>
                </a:lnTo>
                <a:lnTo>
                  <a:pt x="97131" y="352363"/>
                </a:lnTo>
                <a:lnTo>
                  <a:pt x="121501" y="313667"/>
                </a:lnTo>
                <a:lnTo>
                  <a:pt x="148236" y="276700"/>
                </a:lnTo>
                <a:lnTo>
                  <a:pt x="177229" y="241567"/>
                </a:lnTo>
                <a:lnTo>
                  <a:pt x="208375" y="208375"/>
                </a:lnTo>
                <a:lnTo>
                  <a:pt x="241567" y="177229"/>
                </a:lnTo>
                <a:lnTo>
                  <a:pt x="276700" y="148236"/>
                </a:lnTo>
                <a:lnTo>
                  <a:pt x="313667" y="121501"/>
                </a:lnTo>
                <a:lnTo>
                  <a:pt x="352363" y="97131"/>
                </a:lnTo>
                <a:lnTo>
                  <a:pt x="392682" y="75231"/>
                </a:lnTo>
                <a:lnTo>
                  <a:pt x="434518" y="55907"/>
                </a:lnTo>
                <a:lnTo>
                  <a:pt x="477765" y="39266"/>
                </a:lnTo>
                <a:lnTo>
                  <a:pt x="522316" y="25412"/>
                </a:lnTo>
                <a:lnTo>
                  <a:pt x="568067" y="14453"/>
                </a:lnTo>
                <a:lnTo>
                  <a:pt x="614911" y="6494"/>
                </a:lnTo>
                <a:lnTo>
                  <a:pt x="662742" y="1641"/>
                </a:lnTo>
                <a:lnTo>
                  <a:pt x="711454" y="0"/>
                </a:lnTo>
                <a:lnTo>
                  <a:pt x="760165" y="1641"/>
                </a:lnTo>
                <a:lnTo>
                  <a:pt x="807996" y="6494"/>
                </a:lnTo>
                <a:lnTo>
                  <a:pt x="854840" y="14453"/>
                </a:lnTo>
                <a:lnTo>
                  <a:pt x="900591" y="25412"/>
                </a:lnTo>
                <a:lnTo>
                  <a:pt x="945142" y="39266"/>
                </a:lnTo>
                <a:lnTo>
                  <a:pt x="988389" y="55907"/>
                </a:lnTo>
                <a:lnTo>
                  <a:pt x="1030225" y="75231"/>
                </a:lnTo>
                <a:lnTo>
                  <a:pt x="1070544" y="97131"/>
                </a:lnTo>
                <a:lnTo>
                  <a:pt x="1109240" y="121501"/>
                </a:lnTo>
                <a:lnTo>
                  <a:pt x="1146207" y="148236"/>
                </a:lnTo>
                <a:lnTo>
                  <a:pt x="1181340" y="177229"/>
                </a:lnTo>
                <a:lnTo>
                  <a:pt x="1214532" y="208375"/>
                </a:lnTo>
                <a:lnTo>
                  <a:pt x="1245678" y="241567"/>
                </a:lnTo>
                <a:lnTo>
                  <a:pt x="1274671" y="276700"/>
                </a:lnTo>
                <a:lnTo>
                  <a:pt x="1301406" y="313667"/>
                </a:lnTo>
                <a:lnTo>
                  <a:pt x="1325776" y="352363"/>
                </a:lnTo>
                <a:lnTo>
                  <a:pt x="1347676" y="392682"/>
                </a:lnTo>
                <a:lnTo>
                  <a:pt x="1367000" y="434518"/>
                </a:lnTo>
                <a:lnTo>
                  <a:pt x="1383641" y="477765"/>
                </a:lnTo>
                <a:lnTo>
                  <a:pt x="1397495" y="522316"/>
                </a:lnTo>
                <a:lnTo>
                  <a:pt x="1408454" y="568067"/>
                </a:lnTo>
                <a:lnTo>
                  <a:pt x="1416413" y="614911"/>
                </a:lnTo>
                <a:lnTo>
                  <a:pt x="1421266" y="662742"/>
                </a:lnTo>
                <a:lnTo>
                  <a:pt x="1422908" y="711454"/>
                </a:lnTo>
                <a:lnTo>
                  <a:pt x="1421266" y="760150"/>
                </a:lnTo>
                <a:lnTo>
                  <a:pt x="1416413" y="807967"/>
                </a:lnTo>
                <a:lnTo>
                  <a:pt x="1408454" y="854798"/>
                </a:lnTo>
                <a:lnTo>
                  <a:pt x="1397495" y="900537"/>
                </a:lnTo>
                <a:lnTo>
                  <a:pt x="1383641" y="945078"/>
                </a:lnTo>
                <a:lnTo>
                  <a:pt x="1367000" y="988315"/>
                </a:lnTo>
                <a:lnTo>
                  <a:pt x="1347676" y="1030143"/>
                </a:lnTo>
                <a:lnTo>
                  <a:pt x="1325776" y="1070454"/>
                </a:lnTo>
                <a:lnTo>
                  <a:pt x="1301406" y="1109144"/>
                </a:lnTo>
                <a:lnTo>
                  <a:pt x="1274671" y="1146105"/>
                </a:lnTo>
                <a:lnTo>
                  <a:pt x="1245678" y="1181233"/>
                </a:lnTo>
                <a:lnTo>
                  <a:pt x="1214532" y="1214421"/>
                </a:lnTo>
                <a:lnTo>
                  <a:pt x="1181340" y="1245563"/>
                </a:lnTo>
                <a:lnTo>
                  <a:pt x="1146207" y="1274553"/>
                </a:lnTo>
                <a:lnTo>
                  <a:pt x="1109240" y="1301285"/>
                </a:lnTo>
                <a:lnTo>
                  <a:pt x="1070544" y="1325654"/>
                </a:lnTo>
                <a:lnTo>
                  <a:pt x="1030225" y="1347552"/>
                </a:lnTo>
                <a:lnTo>
                  <a:pt x="988389" y="1366875"/>
                </a:lnTo>
                <a:lnTo>
                  <a:pt x="945142" y="1383515"/>
                </a:lnTo>
                <a:lnTo>
                  <a:pt x="900591" y="1397368"/>
                </a:lnTo>
                <a:lnTo>
                  <a:pt x="854840" y="1408327"/>
                </a:lnTo>
                <a:lnTo>
                  <a:pt x="807996" y="1416286"/>
                </a:lnTo>
                <a:lnTo>
                  <a:pt x="760165" y="1421139"/>
                </a:lnTo>
                <a:lnTo>
                  <a:pt x="711454" y="1422781"/>
                </a:lnTo>
                <a:lnTo>
                  <a:pt x="662742" y="1421139"/>
                </a:lnTo>
                <a:lnTo>
                  <a:pt x="614911" y="1416286"/>
                </a:lnTo>
                <a:lnTo>
                  <a:pt x="568067" y="1408327"/>
                </a:lnTo>
                <a:lnTo>
                  <a:pt x="522316" y="1397368"/>
                </a:lnTo>
                <a:lnTo>
                  <a:pt x="477765" y="1383515"/>
                </a:lnTo>
                <a:lnTo>
                  <a:pt x="434518" y="1366875"/>
                </a:lnTo>
                <a:lnTo>
                  <a:pt x="392682" y="1347552"/>
                </a:lnTo>
                <a:lnTo>
                  <a:pt x="352363" y="1325654"/>
                </a:lnTo>
                <a:lnTo>
                  <a:pt x="313667" y="1301285"/>
                </a:lnTo>
                <a:lnTo>
                  <a:pt x="276700" y="1274553"/>
                </a:lnTo>
                <a:lnTo>
                  <a:pt x="241567" y="1245563"/>
                </a:lnTo>
                <a:lnTo>
                  <a:pt x="208375" y="1214421"/>
                </a:lnTo>
                <a:lnTo>
                  <a:pt x="177229" y="1181233"/>
                </a:lnTo>
                <a:lnTo>
                  <a:pt x="148236" y="1146105"/>
                </a:lnTo>
                <a:lnTo>
                  <a:pt x="121501" y="1109144"/>
                </a:lnTo>
                <a:lnTo>
                  <a:pt x="97131" y="1070454"/>
                </a:lnTo>
                <a:lnTo>
                  <a:pt x="75231" y="1030143"/>
                </a:lnTo>
                <a:lnTo>
                  <a:pt x="55907" y="988315"/>
                </a:lnTo>
                <a:lnTo>
                  <a:pt x="39266" y="945078"/>
                </a:lnTo>
                <a:lnTo>
                  <a:pt x="25412" y="900537"/>
                </a:lnTo>
                <a:lnTo>
                  <a:pt x="14453" y="854798"/>
                </a:lnTo>
                <a:lnTo>
                  <a:pt x="6494" y="807967"/>
                </a:lnTo>
                <a:lnTo>
                  <a:pt x="1641" y="760150"/>
                </a:lnTo>
                <a:lnTo>
                  <a:pt x="0" y="711454"/>
                </a:lnTo>
                <a:close/>
              </a:path>
            </a:pathLst>
          </a:custGeom>
          <a:ln w="25400">
            <a:solidFill>
              <a:srgbClr val="FFFFFF"/>
            </a:solidFill>
          </a:ln>
        </p:spPr>
        <p:txBody>
          <a:bodyPr wrap="square" lIns="0" tIns="0" rIns="0" bIns="0" rtlCol="0"/>
          <a:lstStyle/>
          <a:p>
            <a:endParaRPr/>
          </a:p>
        </p:txBody>
      </p:sp>
      <p:sp>
        <p:nvSpPr>
          <p:cNvPr id="12" name="object 12"/>
          <p:cNvSpPr txBox="1"/>
          <p:nvPr/>
        </p:nvSpPr>
        <p:spPr>
          <a:xfrm>
            <a:off x="6017767" y="3398265"/>
            <a:ext cx="894715" cy="819150"/>
          </a:xfrm>
          <a:prstGeom prst="rect">
            <a:avLst/>
          </a:prstGeom>
        </p:spPr>
        <p:txBody>
          <a:bodyPr vert="horz" wrap="square" lIns="0" tIns="73660" rIns="0" bIns="0" rtlCol="0">
            <a:spAutoFit/>
          </a:bodyPr>
          <a:lstStyle/>
          <a:p>
            <a:pPr marL="12700" marR="5080" indent="48260">
              <a:lnSpc>
                <a:spcPts val="2890"/>
              </a:lnSpc>
              <a:spcBef>
                <a:spcPts val="580"/>
              </a:spcBef>
            </a:pPr>
            <a:r>
              <a:rPr sz="2800" spc="-5" dirty="0">
                <a:latin typeface="Times New Roman"/>
                <a:cs typeface="Times New Roman"/>
              </a:rPr>
              <a:t>Công  chú</a:t>
            </a:r>
            <a:r>
              <a:rPr sz="2800" dirty="0">
                <a:latin typeface="Times New Roman"/>
                <a:cs typeface="Times New Roman"/>
              </a:rPr>
              <a:t>n</a:t>
            </a:r>
            <a:r>
              <a:rPr sz="2800" spc="-5" dirty="0">
                <a:latin typeface="Times New Roman"/>
                <a:cs typeface="Times New Roman"/>
              </a:rPr>
              <a:t>g</a:t>
            </a:r>
            <a:endParaRPr sz="2800">
              <a:latin typeface="Times New Roman"/>
              <a:cs typeface="Times New Roman"/>
            </a:endParaRPr>
          </a:p>
        </p:txBody>
      </p:sp>
      <p:sp>
        <p:nvSpPr>
          <p:cNvPr id="13" name="object 13"/>
          <p:cNvSpPr/>
          <p:nvPr/>
        </p:nvSpPr>
        <p:spPr>
          <a:xfrm>
            <a:off x="4946141" y="5048503"/>
            <a:ext cx="401955" cy="349250"/>
          </a:xfrm>
          <a:custGeom>
            <a:avLst/>
            <a:gdLst/>
            <a:ahLst/>
            <a:cxnLst/>
            <a:rect l="l" t="t" r="r" b="b"/>
            <a:pathLst>
              <a:path w="401954" h="349250">
                <a:moveTo>
                  <a:pt x="234823" y="0"/>
                </a:moveTo>
                <a:lnTo>
                  <a:pt x="0" y="170561"/>
                </a:lnTo>
                <a:lnTo>
                  <a:pt x="88392" y="292354"/>
                </a:lnTo>
                <a:lnTo>
                  <a:pt x="10160" y="349123"/>
                </a:lnTo>
                <a:lnTo>
                  <a:pt x="294259" y="328676"/>
                </a:lnTo>
                <a:lnTo>
                  <a:pt x="378338" y="121666"/>
                </a:lnTo>
                <a:lnTo>
                  <a:pt x="323215" y="121666"/>
                </a:lnTo>
                <a:lnTo>
                  <a:pt x="234823" y="0"/>
                </a:lnTo>
                <a:close/>
              </a:path>
              <a:path w="401954" h="349250">
                <a:moveTo>
                  <a:pt x="401447" y="64770"/>
                </a:moveTo>
                <a:lnTo>
                  <a:pt x="323215" y="121666"/>
                </a:lnTo>
                <a:lnTo>
                  <a:pt x="378338" y="121666"/>
                </a:lnTo>
                <a:lnTo>
                  <a:pt x="401447" y="64770"/>
                </a:lnTo>
                <a:close/>
              </a:path>
            </a:pathLst>
          </a:custGeom>
          <a:solidFill>
            <a:srgbClr val="ADC7D9"/>
          </a:solidFill>
        </p:spPr>
        <p:txBody>
          <a:bodyPr wrap="square" lIns="0" tIns="0" rIns="0" bIns="0" rtlCol="0"/>
          <a:lstStyle/>
          <a:p>
            <a:endParaRPr/>
          </a:p>
        </p:txBody>
      </p:sp>
      <p:sp>
        <p:nvSpPr>
          <p:cNvPr id="14" name="object 14"/>
          <p:cNvSpPr/>
          <p:nvPr/>
        </p:nvSpPr>
        <p:spPr>
          <a:xfrm>
            <a:off x="5030470" y="5356097"/>
            <a:ext cx="1423035" cy="1423035"/>
          </a:xfrm>
          <a:custGeom>
            <a:avLst/>
            <a:gdLst/>
            <a:ahLst/>
            <a:cxnLst/>
            <a:rect l="l" t="t" r="r" b="b"/>
            <a:pathLst>
              <a:path w="1423035" h="1423034">
                <a:moveTo>
                  <a:pt x="711453" y="0"/>
                </a:moveTo>
                <a:lnTo>
                  <a:pt x="662742" y="1641"/>
                </a:lnTo>
                <a:lnTo>
                  <a:pt x="614911" y="6494"/>
                </a:lnTo>
                <a:lnTo>
                  <a:pt x="568067" y="14453"/>
                </a:lnTo>
                <a:lnTo>
                  <a:pt x="522316" y="25411"/>
                </a:lnTo>
                <a:lnTo>
                  <a:pt x="477765" y="39264"/>
                </a:lnTo>
                <a:lnTo>
                  <a:pt x="434518" y="55905"/>
                </a:lnTo>
                <a:lnTo>
                  <a:pt x="392682" y="75227"/>
                </a:lnTo>
                <a:lnTo>
                  <a:pt x="352363" y="97126"/>
                </a:lnTo>
                <a:lnTo>
                  <a:pt x="313667" y="121495"/>
                </a:lnTo>
                <a:lnTo>
                  <a:pt x="276700" y="148228"/>
                </a:lnTo>
                <a:lnTo>
                  <a:pt x="241567" y="177220"/>
                </a:lnTo>
                <a:lnTo>
                  <a:pt x="208375" y="208364"/>
                </a:lnTo>
                <a:lnTo>
                  <a:pt x="177229" y="241554"/>
                </a:lnTo>
                <a:lnTo>
                  <a:pt x="148236" y="276684"/>
                </a:lnTo>
                <a:lnTo>
                  <a:pt x="121501" y="313649"/>
                </a:lnTo>
                <a:lnTo>
                  <a:pt x="97131" y="352343"/>
                </a:lnTo>
                <a:lnTo>
                  <a:pt x="75231" y="392659"/>
                </a:lnTo>
                <a:lnTo>
                  <a:pt x="55907" y="434491"/>
                </a:lnTo>
                <a:lnTo>
                  <a:pt x="39266" y="477735"/>
                </a:lnTo>
                <a:lnTo>
                  <a:pt x="25412" y="522283"/>
                </a:lnTo>
                <a:lnTo>
                  <a:pt x="14453" y="568029"/>
                </a:lnTo>
                <a:lnTo>
                  <a:pt x="6494" y="614869"/>
                </a:lnTo>
                <a:lnTo>
                  <a:pt x="1641" y="662695"/>
                </a:lnTo>
                <a:lnTo>
                  <a:pt x="0" y="711403"/>
                </a:lnTo>
                <a:lnTo>
                  <a:pt x="1641" y="760110"/>
                </a:lnTo>
                <a:lnTo>
                  <a:pt x="6494" y="807937"/>
                </a:lnTo>
                <a:lnTo>
                  <a:pt x="14453" y="854777"/>
                </a:lnTo>
                <a:lnTo>
                  <a:pt x="25412" y="900524"/>
                </a:lnTo>
                <a:lnTo>
                  <a:pt x="39266" y="945072"/>
                </a:lnTo>
                <a:lnTo>
                  <a:pt x="55907" y="988316"/>
                </a:lnTo>
                <a:lnTo>
                  <a:pt x="75231" y="1030149"/>
                </a:lnTo>
                <a:lnTo>
                  <a:pt x="97131" y="1070466"/>
                </a:lnTo>
                <a:lnTo>
                  <a:pt x="121501" y="1109160"/>
                </a:lnTo>
                <a:lnTo>
                  <a:pt x="148236" y="1146125"/>
                </a:lnTo>
                <a:lnTo>
                  <a:pt x="177229" y="1181257"/>
                </a:lnTo>
                <a:lnTo>
                  <a:pt x="208375" y="1214447"/>
                </a:lnTo>
                <a:lnTo>
                  <a:pt x="241567" y="1245592"/>
                </a:lnTo>
                <a:lnTo>
                  <a:pt x="276700" y="1274584"/>
                </a:lnTo>
                <a:lnTo>
                  <a:pt x="313667" y="1301318"/>
                </a:lnTo>
                <a:lnTo>
                  <a:pt x="352363" y="1325688"/>
                </a:lnTo>
                <a:lnTo>
                  <a:pt x="392682" y="1347587"/>
                </a:lnTo>
                <a:lnTo>
                  <a:pt x="434518" y="1366910"/>
                </a:lnTo>
                <a:lnTo>
                  <a:pt x="477765" y="1383552"/>
                </a:lnTo>
                <a:lnTo>
                  <a:pt x="522316" y="1397405"/>
                </a:lnTo>
                <a:lnTo>
                  <a:pt x="568067" y="1408364"/>
                </a:lnTo>
                <a:lnTo>
                  <a:pt x="614911" y="1416323"/>
                </a:lnTo>
                <a:lnTo>
                  <a:pt x="662742" y="1421176"/>
                </a:lnTo>
                <a:lnTo>
                  <a:pt x="711453" y="1422817"/>
                </a:lnTo>
                <a:lnTo>
                  <a:pt x="760165" y="1421176"/>
                </a:lnTo>
                <a:lnTo>
                  <a:pt x="807996" y="1416323"/>
                </a:lnTo>
                <a:lnTo>
                  <a:pt x="854840" y="1408364"/>
                </a:lnTo>
                <a:lnTo>
                  <a:pt x="900591" y="1397405"/>
                </a:lnTo>
                <a:lnTo>
                  <a:pt x="945142" y="1383552"/>
                </a:lnTo>
                <a:lnTo>
                  <a:pt x="988389" y="1366910"/>
                </a:lnTo>
                <a:lnTo>
                  <a:pt x="1030225" y="1347587"/>
                </a:lnTo>
                <a:lnTo>
                  <a:pt x="1070544" y="1325688"/>
                </a:lnTo>
                <a:lnTo>
                  <a:pt x="1109240" y="1301318"/>
                </a:lnTo>
                <a:lnTo>
                  <a:pt x="1146207" y="1274584"/>
                </a:lnTo>
                <a:lnTo>
                  <a:pt x="1181340" y="1245592"/>
                </a:lnTo>
                <a:lnTo>
                  <a:pt x="1214532" y="1214447"/>
                </a:lnTo>
                <a:lnTo>
                  <a:pt x="1245678" y="1181257"/>
                </a:lnTo>
                <a:lnTo>
                  <a:pt x="1274671" y="1146125"/>
                </a:lnTo>
                <a:lnTo>
                  <a:pt x="1301406" y="1109160"/>
                </a:lnTo>
                <a:lnTo>
                  <a:pt x="1325776" y="1070466"/>
                </a:lnTo>
                <a:lnTo>
                  <a:pt x="1347676" y="1030149"/>
                </a:lnTo>
                <a:lnTo>
                  <a:pt x="1367000" y="988316"/>
                </a:lnTo>
                <a:lnTo>
                  <a:pt x="1383641" y="945072"/>
                </a:lnTo>
                <a:lnTo>
                  <a:pt x="1397495" y="900524"/>
                </a:lnTo>
                <a:lnTo>
                  <a:pt x="1408454" y="854777"/>
                </a:lnTo>
                <a:lnTo>
                  <a:pt x="1416413" y="807937"/>
                </a:lnTo>
                <a:lnTo>
                  <a:pt x="1421266" y="760110"/>
                </a:lnTo>
                <a:lnTo>
                  <a:pt x="1422907" y="711403"/>
                </a:lnTo>
                <a:lnTo>
                  <a:pt x="1421266" y="662695"/>
                </a:lnTo>
                <a:lnTo>
                  <a:pt x="1416413" y="614869"/>
                </a:lnTo>
                <a:lnTo>
                  <a:pt x="1408454" y="568029"/>
                </a:lnTo>
                <a:lnTo>
                  <a:pt x="1397495" y="522283"/>
                </a:lnTo>
                <a:lnTo>
                  <a:pt x="1383641" y="477735"/>
                </a:lnTo>
                <a:lnTo>
                  <a:pt x="1367000" y="434491"/>
                </a:lnTo>
                <a:lnTo>
                  <a:pt x="1347676" y="392659"/>
                </a:lnTo>
                <a:lnTo>
                  <a:pt x="1325776" y="352343"/>
                </a:lnTo>
                <a:lnTo>
                  <a:pt x="1301406" y="313649"/>
                </a:lnTo>
                <a:lnTo>
                  <a:pt x="1274671" y="276684"/>
                </a:lnTo>
                <a:lnTo>
                  <a:pt x="1245678" y="241554"/>
                </a:lnTo>
                <a:lnTo>
                  <a:pt x="1214532" y="208364"/>
                </a:lnTo>
                <a:lnTo>
                  <a:pt x="1181340" y="177220"/>
                </a:lnTo>
                <a:lnTo>
                  <a:pt x="1146207" y="148228"/>
                </a:lnTo>
                <a:lnTo>
                  <a:pt x="1109240" y="121495"/>
                </a:lnTo>
                <a:lnTo>
                  <a:pt x="1070544" y="97126"/>
                </a:lnTo>
                <a:lnTo>
                  <a:pt x="1030225" y="75227"/>
                </a:lnTo>
                <a:lnTo>
                  <a:pt x="988389" y="55905"/>
                </a:lnTo>
                <a:lnTo>
                  <a:pt x="945142" y="39264"/>
                </a:lnTo>
                <a:lnTo>
                  <a:pt x="900591" y="25411"/>
                </a:lnTo>
                <a:lnTo>
                  <a:pt x="854840" y="14453"/>
                </a:lnTo>
                <a:lnTo>
                  <a:pt x="807996" y="6494"/>
                </a:lnTo>
                <a:lnTo>
                  <a:pt x="760165" y="1641"/>
                </a:lnTo>
                <a:lnTo>
                  <a:pt x="711453" y="0"/>
                </a:lnTo>
                <a:close/>
              </a:path>
            </a:pathLst>
          </a:custGeom>
          <a:solidFill>
            <a:srgbClr val="ACD6C9"/>
          </a:solidFill>
        </p:spPr>
        <p:txBody>
          <a:bodyPr wrap="square" lIns="0" tIns="0" rIns="0" bIns="0" rtlCol="0"/>
          <a:lstStyle/>
          <a:p>
            <a:endParaRPr/>
          </a:p>
        </p:txBody>
      </p:sp>
      <p:sp>
        <p:nvSpPr>
          <p:cNvPr id="15" name="object 15"/>
          <p:cNvSpPr/>
          <p:nvPr/>
        </p:nvSpPr>
        <p:spPr>
          <a:xfrm>
            <a:off x="5030470" y="5356097"/>
            <a:ext cx="1423035" cy="1423035"/>
          </a:xfrm>
          <a:custGeom>
            <a:avLst/>
            <a:gdLst/>
            <a:ahLst/>
            <a:cxnLst/>
            <a:rect l="l" t="t" r="r" b="b"/>
            <a:pathLst>
              <a:path w="1423035" h="1423034">
                <a:moveTo>
                  <a:pt x="0" y="711403"/>
                </a:moveTo>
                <a:lnTo>
                  <a:pt x="1641" y="662695"/>
                </a:lnTo>
                <a:lnTo>
                  <a:pt x="6494" y="614869"/>
                </a:lnTo>
                <a:lnTo>
                  <a:pt x="14453" y="568029"/>
                </a:lnTo>
                <a:lnTo>
                  <a:pt x="25412" y="522283"/>
                </a:lnTo>
                <a:lnTo>
                  <a:pt x="39266" y="477735"/>
                </a:lnTo>
                <a:lnTo>
                  <a:pt x="55907" y="434491"/>
                </a:lnTo>
                <a:lnTo>
                  <a:pt x="75231" y="392659"/>
                </a:lnTo>
                <a:lnTo>
                  <a:pt x="97131" y="352343"/>
                </a:lnTo>
                <a:lnTo>
                  <a:pt x="121501" y="313649"/>
                </a:lnTo>
                <a:lnTo>
                  <a:pt x="148236" y="276684"/>
                </a:lnTo>
                <a:lnTo>
                  <a:pt x="177229" y="241554"/>
                </a:lnTo>
                <a:lnTo>
                  <a:pt x="208375" y="208364"/>
                </a:lnTo>
                <a:lnTo>
                  <a:pt x="241567" y="177220"/>
                </a:lnTo>
                <a:lnTo>
                  <a:pt x="276700" y="148228"/>
                </a:lnTo>
                <a:lnTo>
                  <a:pt x="313667" y="121495"/>
                </a:lnTo>
                <a:lnTo>
                  <a:pt x="352363" y="97126"/>
                </a:lnTo>
                <a:lnTo>
                  <a:pt x="392682" y="75227"/>
                </a:lnTo>
                <a:lnTo>
                  <a:pt x="434518" y="55905"/>
                </a:lnTo>
                <a:lnTo>
                  <a:pt x="477765" y="39264"/>
                </a:lnTo>
                <a:lnTo>
                  <a:pt x="522316" y="25411"/>
                </a:lnTo>
                <a:lnTo>
                  <a:pt x="568067" y="14453"/>
                </a:lnTo>
                <a:lnTo>
                  <a:pt x="614911" y="6494"/>
                </a:lnTo>
                <a:lnTo>
                  <a:pt x="662742" y="1641"/>
                </a:lnTo>
                <a:lnTo>
                  <a:pt x="711453" y="0"/>
                </a:lnTo>
                <a:lnTo>
                  <a:pt x="760165" y="1641"/>
                </a:lnTo>
                <a:lnTo>
                  <a:pt x="807996" y="6494"/>
                </a:lnTo>
                <a:lnTo>
                  <a:pt x="854840" y="14453"/>
                </a:lnTo>
                <a:lnTo>
                  <a:pt x="900591" y="25411"/>
                </a:lnTo>
                <a:lnTo>
                  <a:pt x="945142" y="39264"/>
                </a:lnTo>
                <a:lnTo>
                  <a:pt x="988389" y="55905"/>
                </a:lnTo>
                <a:lnTo>
                  <a:pt x="1030225" y="75227"/>
                </a:lnTo>
                <a:lnTo>
                  <a:pt x="1070544" y="97126"/>
                </a:lnTo>
                <a:lnTo>
                  <a:pt x="1109240" y="121495"/>
                </a:lnTo>
                <a:lnTo>
                  <a:pt x="1146207" y="148228"/>
                </a:lnTo>
                <a:lnTo>
                  <a:pt x="1181340" y="177220"/>
                </a:lnTo>
                <a:lnTo>
                  <a:pt x="1214532" y="208364"/>
                </a:lnTo>
                <a:lnTo>
                  <a:pt x="1245678" y="241554"/>
                </a:lnTo>
                <a:lnTo>
                  <a:pt x="1274671" y="276684"/>
                </a:lnTo>
                <a:lnTo>
                  <a:pt x="1301406" y="313649"/>
                </a:lnTo>
                <a:lnTo>
                  <a:pt x="1325776" y="352343"/>
                </a:lnTo>
                <a:lnTo>
                  <a:pt x="1347676" y="392659"/>
                </a:lnTo>
                <a:lnTo>
                  <a:pt x="1367000" y="434491"/>
                </a:lnTo>
                <a:lnTo>
                  <a:pt x="1383641" y="477735"/>
                </a:lnTo>
                <a:lnTo>
                  <a:pt x="1397495" y="522283"/>
                </a:lnTo>
                <a:lnTo>
                  <a:pt x="1408454" y="568029"/>
                </a:lnTo>
                <a:lnTo>
                  <a:pt x="1416413" y="614869"/>
                </a:lnTo>
                <a:lnTo>
                  <a:pt x="1421266" y="662695"/>
                </a:lnTo>
                <a:lnTo>
                  <a:pt x="1422907" y="711403"/>
                </a:lnTo>
                <a:lnTo>
                  <a:pt x="1421266" y="760110"/>
                </a:lnTo>
                <a:lnTo>
                  <a:pt x="1416413" y="807937"/>
                </a:lnTo>
                <a:lnTo>
                  <a:pt x="1408454" y="854777"/>
                </a:lnTo>
                <a:lnTo>
                  <a:pt x="1397495" y="900524"/>
                </a:lnTo>
                <a:lnTo>
                  <a:pt x="1383641" y="945072"/>
                </a:lnTo>
                <a:lnTo>
                  <a:pt x="1367000" y="988316"/>
                </a:lnTo>
                <a:lnTo>
                  <a:pt x="1347676" y="1030149"/>
                </a:lnTo>
                <a:lnTo>
                  <a:pt x="1325776" y="1070466"/>
                </a:lnTo>
                <a:lnTo>
                  <a:pt x="1301406" y="1109160"/>
                </a:lnTo>
                <a:lnTo>
                  <a:pt x="1274671" y="1146125"/>
                </a:lnTo>
                <a:lnTo>
                  <a:pt x="1245678" y="1181257"/>
                </a:lnTo>
                <a:lnTo>
                  <a:pt x="1214532" y="1214447"/>
                </a:lnTo>
                <a:lnTo>
                  <a:pt x="1181340" y="1245592"/>
                </a:lnTo>
                <a:lnTo>
                  <a:pt x="1146207" y="1274584"/>
                </a:lnTo>
                <a:lnTo>
                  <a:pt x="1109240" y="1301318"/>
                </a:lnTo>
                <a:lnTo>
                  <a:pt x="1070544" y="1325688"/>
                </a:lnTo>
                <a:lnTo>
                  <a:pt x="1030225" y="1347587"/>
                </a:lnTo>
                <a:lnTo>
                  <a:pt x="988389" y="1366910"/>
                </a:lnTo>
                <a:lnTo>
                  <a:pt x="945142" y="1383552"/>
                </a:lnTo>
                <a:lnTo>
                  <a:pt x="900591" y="1397405"/>
                </a:lnTo>
                <a:lnTo>
                  <a:pt x="854840" y="1408364"/>
                </a:lnTo>
                <a:lnTo>
                  <a:pt x="807996" y="1416323"/>
                </a:lnTo>
                <a:lnTo>
                  <a:pt x="760165" y="1421176"/>
                </a:lnTo>
                <a:lnTo>
                  <a:pt x="711453" y="1422817"/>
                </a:lnTo>
                <a:lnTo>
                  <a:pt x="662742" y="1421176"/>
                </a:lnTo>
                <a:lnTo>
                  <a:pt x="614911" y="1416323"/>
                </a:lnTo>
                <a:lnTo>
                  <a:pt x="568067" y="1408364"/>
                </a:lnTo>
                <a:lnTo>
                  <a:pt x="522316" y="1397405"/>
                </a:lnTo>
                <a:lnTo>
                  <a:pt x="477765" y="1383552"/>
                </a:lnTo>
                <a:lnTo>
                  <a:pt x="434518" y="1366910"/>
                </a:lnTo>
                <a:lnTo>
                  <a:pt x="392682" y="1347587"/>
                </a:lnTo>
                <a:lnTo>
                  <a:pt x="352363" y="1325688"/>
                </a:lnTo>
                <a:lnTo>
                  <a:pt x="313667" y="1301318"/>
                </a:lnTo>
                <a:lnTo>
                  <a:pt x="276700" y="1274584"/>
                </a:lnTo>
                <a:lnTo>
                  <a:pt x="241567" y="1245592"/>
                </a:lnTo>
                <a:lnTo>
                  <a:pt x="208375" y="1214447"/>
                </a:lnTo>
                <a:lnTo>
                  <a:pt x="177229" y="1181257"/>
                </a:lnTo>
                <a:lnTo>
                  <a:pt x="148236" y="1146125"/>
                </a:lnTo>
                <a:lnTo>
                  <a:pt x="121501" y="1109160"/>
                </a:lnTo>
                <a:lnTo>
                  <a:pt x="97131" y="1070466"/>
                </a:lnTo>
                <a:lnTo>
                  <a:pt x="75231" y="1030149"/>
                </a:lnTo>
                <a:lnTo>
                  <a:pt x="55907" y="988316"/>
                </a:lnTo>
                <a:lnTo>
                  <a:pt x="39266" y="945072"/>
                </a:lnTo>
                <a:lnTo>
                  <a:pt x="25412" y="900524"/>
                </a:lnTo>
                <a:lnTo>
                  <a:pt x="14453" y="854777"/>
                </a:lnTo>
                <a:lnTo>
                  <a:pt x="6494" y="807937"/>
                </a:lnTo>
                <a:lnTo>
                  <a:pt x="1641" y="760110"/>
                </a:lnTo>
                <a:lnTo>
                  <a:pt x="0" y="711403"/>
                </a:lnTo>
                <a:close/>
              </a:path>
            </a:pathLst>
          </a:custGeom>
          <a:ln w="25400">
            <a:solidFill>
              <a:srgbClr val="FFFFFF"/>
            </a:solidFill>
          </a:ln>
        </p:spPr>
        <p:txBody>
          <a:bodyPr wrap="square" lIns="0" tIns="0" rIns="0" bIns="0" rtlCol="0"/>
          <a:lstStyle/>
          <a:p>
            <a:endParaRPr/>
          </a:p>
        </p:txBody>
      </p:sp>
      <p:sp>
        <p:nvSpPr>
          <p:cNvPr id="16" name="object 16"/>
          <p:cNvSpPr txBox="1"/>
          <p:nvPr/>
        </p:nvSpPr>
        <p:spPr>
          <a:xfrm>
            <a:off x="5318505" y="5439867"/>
            <a:ext cx="847725" cy="1188085"/>
          </a:xfrm>
          <a:prstGeom prst="rect">
            <a:avLst/>
          </a:prstGeom>
        </p:spPr>
        <p:txBody>
          <a:bodyPr vert="horz" wrap="square" lIns="0" tIns="74295" rIns="0" bIns="0" rtlCol="0">
            <a:spAutoFit/>
          </a:bodyPr>
          <a:lstStyle/>
          <a:p>
            <a:pPr marL="12700" marR="5080" indent="115570">
              <a:lnSpc>
                <a:spcPts val="2890"/>
              </a:lnSpc>
              <a:spcBef>
                <a:spcPts val="585"/>
              </a:spcBef>
            </a:pPr>
            <a:r>
              <a:rPr sz="2800" spc="-10" dirty="0">
                <a:latin typeface="Times New Roman"/>
                <a:cs typeface="Times New Roman"/>
              </a:rPr>
              <a:t>Yếu  </a:t>
            </a:r>
            <a:r>
              <a:rPr sz="2800" spc="-5" dirty="0">
                <a:latin typeface="Times New Roman"/>
                <a:cs typeface="Times New Roman"/>
              </a:rPr>
              <a:t>tố</a:t>
            </a:r>
            <a:r>
              <a:rPr sz="2800" spc="-75" dirty="0">
                <a:latin typeface="Times New Roman"/>
                <a:cs typeface="Times New Roman"/>
              </a:rPr>
              <a:t> </a:t>
            </a:r>
            <a:r>
              <a:rPr sz="2800" spc="-5" dirty="0">
                <a:latin typeface="Times New Roman"/>
                <a:cs typeface="Times New Roman"/>
              </a:rPr>
              <a:t>nội</a:t>
            </a:r>
            <a:endParaRPr sz="2800">
              <a:latin typeface="Times New Roman"/>
              <a:cs typeface="Times New Roman"/>
            </a:endParaRPr>
          </a:p>
          <a:p>
            <a:pPr marL="245745">
              <a:lnSpc>
                <a:spcPts val="2890"/>
              </a:lnSpc>
            </a:pPr>
            <a:r>
              <a:rPr sz="2800" spc="-5" dirty="0">
                <a:latin typeface="Times New Roman"/>
                <a:cs typeface="Times New Roman"/>
              </a:rPr>
              <a:t>tại</a:t>
            </a:r>
            <a:endParaRPr sz="2800">
              <a:latin typeface="Times New Roman"/>
              <a:cs typeface="Times New Roman"/>
            </a:endParaRPr>
          </a:p>
        </p:txBody>
      </p:sp>
      <p:sp>
        <p:nvSpPr>
          <p:cNvPr id="17" name="object 17"/>
          <p:cNvSpPr/>
          <p:nvPr/>
        </p:nvSpPr>
        <p:spPr>
          <a:xfrm>
            <a:off x="3796410" y="5048503"/>
            <a:ext cx="401955" cy="349250"/>
          </a:xfrm>
          <a:custGeom>
            <a:avLst/>
            <a:gdLst/>
            <a:ahLst/>
            <a:cxnLst/>
            <a:rect l="l" t="t" r="r" b="b"/>
            <a:pathLst>
              <a:path w="401954" h="349250">
                <a:moveTo>
                  <a:pt x="0" y="64770"/>
                </a:moveTo>
                <a:lnTo>
                  <a:pt x="107187" y="328676"/>
                </a:lnTo>
                <a:lnTo>
                  <a:pt x="391287" y="349123"/>
                </a:lnTo>
                <a:lnTo>
                  <a:pt x="313054" y="292354"/>
                </a:lnTo>
                <a:lnTo>
                  <a:pt x="401447" y="170561"/>
                </a:lnTo>
                <a:lnTo>
                  <a:pt x="334129" y="121666"/>
                </a:lnTo>
                <a:lnTo>
                  <a:pt x="78231" y="121666"/>
                </a:lnTo>
                <a:lnTo>
                  <a:pt x="0" y="64770"/>
                </a:lnTo>
                <a:close/>
              </a:path>
              <a:path w="401954" h="349250">
                <a:moveTo>
                  <a:pt x="166624" y="0"/>
                </a:moveTo>
                <a:lnTo>
                  <a:pt x="78231" y="121666"/>
                </a:lnTo>
                <a:lnTo>
                  <a:pt x="334129" y="121666"/>
                </a:lnTo>
                <a:lnTo>
                  <a:pt x="166624" y="0"/>
                </a:lnTo>
                <a:close/>
              </a:path>
            </a:pathLst>
          </a:custGeom>
          <a:solidFill>
            <a:srgbClr val="ADC7D9"/>
          </a:solidFill>
        </p:spPr>
        <p:txBody>
          <a:bodyPr wrap="square" lIns="0" tIns="0" rIns="0" bIns="0" rtlCol="0"/>
          <a:lstStyle/>
          <a:p>
            <a:endParaRPr/>
          </a:p>
        </p:txBody>
      </p:sp>
      <p:sp>
        <p:nvSpPr>
          <p:cNvPr id="18" name="object 18"/>
          <p:cNvSpPr/>
          <p:nvPr/>
        </p:nvSpPr>
        <p:spPr>
          <a:xfrm>
            <a:off x="2690622" y="5356097"/>
            <a:ext cx="1423035" cy="1423035"/>
          </a:xfrm>
          <a:custGeom>
            <a:avLst/>
            <a:gdLst/>
            <a:ahLst/>
            <a:cxnLst/>
            <a:rect l="l" t="t" r="r" b="b"/>
            <a:pathLst>
              <a:path w="1423035" h="1423034">
                <a:moveTo>
                  <a:pt x="711453" y="0"/>
                </a:moveTo>
                <a:lnTo>
                  <a:pt x="662742" y="1641"/>
                </a:lnTo>
                <a:lnTo>
                  <a:pt x="614911" y="6494"/>
                </a:lnTo>
                <a:lnTo>
                  <a:pt x="568067" y="14453"/>
                </a:lnTo>
                <a:lnTo>
                  <a:pt x="522316" y="25411"/>
                </a:lnTo>
                <a:lnTo>
                  <a:pt x="477765" y="39264"/>
                </a:lnTo>
                <a:lnTo>
                  <a:pt x="434518" y="55905"/>
                </a:lnTo>
                <a:lnTo>
                  <a:pt x="392682" y="75227"/>
                </a:lnTo>
                <a:lnTo>
                  <a:pt x="352363" y="97126"/>
                </a:lnTo>
                <a:lnTo>
                  <a:pt x="313667" y="121495"/>
                </a:lnTo>
                <a:lnTo>
                  <a:pt x="276700" y="148228"/>
                </a:lnTo>
                <a:lnTo>
                  <a:pt x="241567" y="177220"/>
                </a:lnTo>
                <a:lnTo>
                  <a:pt x="208375" y="208364"/>
                </a:lnTo>
                <a:lnTo>
                  <a:pt x="177229" y="241554"/>
                </a:lnTo>
                <a:lnTo>
                  <a:pt x="148236" y="276684"/>
                </a:lnTo>
                <a:lnTo>
                  <a:pt x="121501" y="313649"/>
                </a:lnTo>
                <a:lnTo>
                  <a:pt x="97131" y="352343"/>
                </a:lnTo>
                <a:lnTo>
                  <a:pt x="75231" y="392659"/>
                </a:lnTo>
                <a:lnTo>
                  <a:pt x="55907" y="434491"/>
                </a:lnTo>
                <a:lnTo>
                  <a:pt x="39266" y="477735"/>
                </a:lnTo>
                <a:lnTo>
                  <a:pt x="25412" y="522283"/>
                </a:lnTo>
                <a:lnTo>
                  <a:pt x="14453" y="568029"/>
                </a:lnTo>
                <a:lnTo>
                  <a:pt x="6494" y="614869"/>
                </a:lnTo>
                <a:lnTo>
                  <a:pt x="1641" y="662695"/>
                </a:lnTo>
                <a:lnTo>
                  <a:pt x="0" y="711403"/>
                </a:lnTo>
                <a:lnTo>
                  <a:pt x="1641" y="760110"/>
                </a:lnTo>
                <a:lnTo>
                  <a:pt x="6494" y="807937"/>
                </a:lnTo>
                <a:lnTo>
                  <a:pt x="14453" y="854777"/>
                </a:lnTo>
                <a:lnTo>
                  <a:pt x="25412" y="900524"/>
                </a:lnTo>
                <a:lnTo>
                  <a:pt x="39266" y="945072"/>
                </a:lnTo>
                <a:lnTo>
                  <a:pt x="55907" y="988316"/>
                </a:lnTo>
                <a:lnTo>
                  <a:pt x="75231" y="1030149"/>
                </a:lnTo>
                <a:lnTo>
                  <a:pt x="97131" y="1070466"/>
                </a:lnTo>
                <a:lnTo>
                  <a:pt x="121501" y="1109160"/>
                </a:lnTo>
                <a:lnTo>
                  <a:pt x="148236" y="1146125"/>
                </a:lnTo>
                <a:lnTo>
                  <a:pt x="177229" y="1181257"/>
                </a:lnTo>
                <a:lnTo>
                  <a:pt x="208375" y="1214447"/>
                </a:lnTo>
                <a:lnTo>
                  <a:pt x="241567" y="1245592"/>
                </a:lnTo>
                <a:lnTo>
                  <a:pt x="276700" y="1274584"/>
                </a:lnTo>
                <a:lnTo>
                  <a:pt x="313667" y="1301318"/>
                </a:lnTo>
                <a:lnTo>
                  <a:pt x="352363" y="1325688"/>
                </a:lnTo>
                <a:lnTo>
                  <a:pt x="392682" y="1347587"/>
                </a:lnTo>
                <a:lnTo>
                  <a:pt x="434518" y="1366910"/>
                </a:lnTo>
                <a:lnTo>
                  <a:pt x="477765" y="1383552"/>
                </a:lnTo>
                <a:lnTo>
                  <a:pt x="522316" y="1397405"/>
                </a:lnTo>
                <a:lnTo>
                  <a:pt x="568067" y="1408364"/>
                </a:lnTo>
                <a:lnTo>
                  <a:pt x="614911" y="1416323"/>
                </a:lnTo>
                <a:lnTo>
                  <a:pt x="662742" y="1421176"/>
                </a:lnTo>
                <a:lnTo>
                  <a:pt x="711453" y="1422817"/>
                </a:lnTo>
                <a:lnTo>
                  <a:pt x="760165" y="1421176"/>
                </a:lnTo>
                <a:lnTo>
                  <a:pt x="807996" y="1416323"/>
                </a:lnTo>
                <a:lnTo>
                  <a:pt x="854840" y="1408364"/>
                </a:lnTo>
                <a:lnTo>
                  <a:pt x="900591" y="1397405"/>
                </a:lnTo>
                <a:lnTo>
                  <a:pt x="945142" y="1383552"/>
                </a:lnTo>
                <a:lnTo>
                  <a:pt x="988389" y="1366910"/>
                </a:lnTo>
                <a:lnTo>
                  <a:pt x="1030225" y="1347587"/>
                </a:lnTo>
                <a:lnTo>
                  <a:pt x="1070544" y="1325688"/>
                </a:lnTo>
                <a:lnTo>
                  <a:pt x="1109240" y="1301318"/>
                </a:lnTo>
                <a:lnTo>
                  <a:pt x="1146207" y="1274584"/>
                </a:lnTo>
                <a:lnTo>
                  <a:pt x="1181340" y="1245592"/>
                </a:lnTo>
                <a:lnTo>
                  <a:pt x="1214532" y="1214447"/>
                </a:lnTo>
                <a:lnTo>
                  <a:pt x="1245678" y="1181257"/>
                </a:lnTo>
                <a:lnTo>
                  <a:pt x="1274671" y="1146125"/>
                </a:lnTo>
                <a:lnTo>
                  <a:pt x="1301406" y="1109160"/>
                </a:lnTo>
                <a:lnTo>
                  <a:pt x="1325776" y="1070466"/>
                </a:lnTo>
                <a:lnTo>
                  <a:pt x="1347676" y="1030149"/>
                </a:lnTo>
                <a:lnTo>
                  <a:pt x="1367000" y="988316"/>
                </a:lnTo>
                <a:lnTo>
                  <a:pt x="1383641" y="945072"/>
                </a:lnTo>
                <a:lnTo>
                  <a:pt x="1397495" y="900524"/>
                </a:lnTo>
                <a:lnTo>
                  <a:pt x="1408454" y="854777"/>
                </a:lnTo>
                <a:lnTo>
                  <a:pt x="1416413" y="807937"/>
                </a:lnTo>
                <a:lnTo>
                  <a:pt x="1421266" y="760110"/>
                </a:lnTo>
                <a:lnTo>
                  <a:pt x="1422907" y="711403"/>
                </a:lnTo>
                <a:lnTo>
                  <a:pt x="1421266" y="662695"/>
                </a:lnTo>
                <a:lnTo>
                  <a:pt x="1416413" y="614869"/>
                </a:lnTo>
                <a:lnTo>
                  <a:pt x="1408454" y="568029"/>
                </a:lnTo>
                <a:lnTo>
                  <a:pt x="1397495" y="522283"/>
                </a:lnTo>
                <a:lnTo>
                  <a:pt x="1383641" y="477735"/>
                </a:lnTo>
                <a:lnTo>
                  <a:pt x="1367000" y="434491"/>
                </a:lnTo>
                <a:lnTo>
                  <a:pt x="1347676" y="392659"/>
                </a:lnTo>
                <a:lnTo>
                  <a:pt x="1325776" y="352343"/>
                </a:lnTo>
                <a:lnTo>
                  <a:pt x="1301406" y="313649"/>
                </a:lnTo>
                <a:lnTo>
                  <a:pt x="1274671" y="276684"/>
                </a:lnTo>
                <a:lnTo>
                  <a:pt x="1245678" y="241554"/>
                </a:lnTo>
                <a:lnTo>
                  <a:pt x="1214532" y="208364"/>
                </a:lnTo>
                <a:lnTo>
                  <a:pt x="1181340" y="177220"/>
                </a:lnTo>
                <a:lnTo>
                  <a:pt x="1146207" y="148228"/>
                </a:lnTo>
                <a:lnTo>
                  <a:pt x="1109240" y="121495"/>
                </a:lnTo>
                <a:lnTo>
                  <a:pt x="1070544" y="97126"/>
                </a:lnTo>
                <a:lnTo>
                  <a:pt x="1030225" y="75227"/>
                </a:lnTo>
                <a:lnTo>
                  <a:pt x="988389" y="55905"/>
                </a:lnTo>
                <a:lnTo>
                  <a:pt x="945142" y="39264"/>
                </a:lnTo>
                <a:lnTo>
                  <a:pt x="900591" y="25411"/>
                </a:lnTo>
                <a:lnTo>
                  <a:pt x="854840" y="14453"/>
                </a:lnTo>
                <a:lnTo>
                  <a:pt x="807996" y="6494"/>
                </a:lnTo>
                <a:lnTo>
                  <a:pt x="760165" y="1641"/>
                </a:lnTo>
                <a:lnTo>
                  <a:pt x="711453" y="0"/>
                </a:lnTo>
                <a:close/>
              </a:path>
            </a:pathLst>
          </a:custGeom>
          <a:solidFill>
            <a:srgbClr val="ACD6C9"/>
          </a:solidFill>
        </p:spPr>
        <p:txBody>
          <a:bodyPr wrap="square" lIns="0" tIns="0" rIns="0" bIns="0" rtlCol="0"/>
          <a:lstStyle/>
          <a:p>
            <a:endParaRPr/>
          </a:p>
        </p:txBody>
      </p:sp>
      <p:sp>
        <p:nvSpPr>
          <p:cNvPr id="19" name="object 19"/>
          <p:cNvSpPr/>
          <p:nvPr/>
        </p:nvSpPr>
        <p:spPr>
          <a:xfrm>
            <a:off x="2690622" y="5356097"/>
            <a:ext cx="1423035" cy="1423035"/>
          </a:xfrm>
          <a:custGeom>
            <a:avLst/>
            <a:gdLst/>
            <a:ahLst/>
            <a:cxnLst/>
            <a:rect l="l" t="t" r="r" b="b"/>
            <a:pathLst>
              <a:path w="1423035" h="1423034">
                <a:moveTo>
                  <a:pt x="0" y="711403"/>
                </a:moveTo>
                <a:lnTo>
                  <a:pt x="1641" y="662695"/>
                </a:lnTo>
                <a:lnTo>
                  <a:pt x="6494" y="614869"/>
                </a:lnTo>
                <a:lnTo>
                  <a:pt x="14453" y="568029"/>
                </a:lnTo>
                <a:lnTo>
                  <a:pt x="25412" y="522283"/>
                </a:lnTo>
                <a:lnTo>
                  <a:pt x="39266" y="477735"/>
                </a:lnTo>
                <a:lnTo>
                  <a:pt x="55907" y="434491"/>
                </a:lnTo>
                <a:lnTo>
                  <a:pt x="75231" y="392659"/>
                </a:lnTo>
                <a:lnTo>
                  <a:pt x="97131" y="352343"/>
                </a:lnTo>
                <a:lnTo>
                  <a:pt x="121501" y="313649"/>
                </a:lnTo>
                <a:lnTo>
                  <a:pt x="148236" y="276684"/>
                </a:lnTo>
                <a:lnTo>
                  <a:pt x="177229" y="241554"/>
                </a:lnTo>
                <a:lnTo>
                  <a:pt x="208375" y="208364"/>
                </a:lnTo>
                <a:lnTo>
                  <a:pt x="241567" y="177220"/>
                </a:lnTo>
                <a:lnTo>
                  <a:pt x="276700" y="148228"/>
                </a:lnTo>
                <a:lnTo>
                  <a:pt x="313667" y="121495"/>
                </a:lnTo>
                <a:lnTo>
                  <a:pt x="352363" y="97126"/>
                </a:lnTo>
                <a:lnTo>
                  <a:pt x="392682" y="75227"/>
                </a:lnTo>
                <a:lnTo>
                  <a:pt x="434518" y="55905"/>
                </a:lnTo>
                <a:lnTo>
                  <a:pt x="477765" y="39264"/>
                </a:lnTo>
                <a:lnTo>
                  <a:pt x="522316" y="25411"/>
                </a:lnTo>
                <a:lnTo>
                  <a:pt x="568067" y="14453"/>
                </a:lnTo>
                <a:lnTo>
                  <a:pt x="614911" y="6494"/>
                </a:lnTo>
                <a:lnTo>
                  <a:pt x="662742" y="1641"/>
                </a:lnTo>
                <a:lnTo>
                  <a:pt x="711453" y="0"/>
                </a:lnTo>
                <a:lnTo>
                  <a:pt x="760165" y="1641"/>
                </a:lnTo>
                <a:lnTo>
                  <a:pt x="807996" y="6494"/>
                </a:lnTo>
                <a:lnTo>
                  <a:pt x="854840" y="14453"/>
                </a:lnTo>
                <a:lnTo>
                  <a:pt x="900591" y="25411"/>
                </a:lnTo>
                <a:lnTo>
                  <a:pt x="945142" y="39264"/>
                </a:lnTo>
                <a:lnTo>
                  <a:pt x="988389" y="55905"/>
                </a:lnTo>
                <a:lnTo>
                  <a:pt x="1030225" y="75227"/>
                </a:lnTo>
                <a:lnTo>
                  <a:pt x="1070544" y="97126"/>
                </a:lnTo>
                <a:lnTo>
                  <a:pt x="1109240" y="121495"/>
                </a:lnTo>
                <a:lnTo>
                  <a:pt x="1146207" y="148228"/>
                </a:lnTo>
                <a:lnTo>
                  <a:pt x="1181340" y="177220"/>
                </a:lnTo>
                <a:lnTo>
                  <a:pt x="1214532" y="208364"/>
                </a:lnTo>
                <a:lnTo>
                  <a:pt x="1245678" y="241554"/>
                </a:lnTo>
                <a:lnTo>
                  <a:pt x="1274671" y="276684"/>
                </a:lnTo>
                <a:lnTo>
                  <a:pt x="1301406" y="313649"/>
                </a:lnTo>
                <a:lnTo>
                  <a:pt x="1325776" y="352343"/>
                </a:lnTo>
                <a:lnTo>
                  <a:pt x="1347676" y="392659"/>
                </a:lnTo>
                <a:lnTo>
                  <a:pt x="1367000" y="434491"/>
                </a:lnTo>
                <a:lnTo>
                  <a:pt x="1383641" y="477735"/>
                </a:lnTo>
                <a:lnTo>
                  <a:pt x="1397495" y="522283"/>
                </a:lnTo>
                <a:lnTo>
                  <a:pt x="1408454" y="568029"/>
                </a:lnTo>
                <a:lnTo>
                  <a:pt x="1416413" y="614869"/>
                </a:lnTo>
                <a:lnTo>
                  <a:pt x="1421266" y="662695"/>
                </a:lnTo>
                <a:lnTo>
                  <a:pt x="1422907" y="711403"/>
                </a:lnTo>
                <a:lnTo>
                  <a:pt x="1421266" y="760110"/>
                </a:lnTo>
                <a:lnTo>
                  <a:pt x="1416413" y="807937"/>
                </a:lnTo>
                <a:lnTo>
                  <a:pt x="1408454" y="854777"/>
                </a:lnTo>
                <a:lnTo>
                  <a:pt x="1397495" y="900524"/>
                </a:lnTo>
                <a:lnTo>
                  <a:pt x="1383641" y="945072"/>
                </a:lnTo>
                <a:lnTo>
                  <a:pt x="1367000" y="988316"/>
                </a:lnTo>
                <a:lnTo>
                  <a:pt x="1347676" y="1030149"/>
                </a:lnTo>
                <a:lnTo>
                  <a:pt x="1325776" y="1070466"/>
                </a:lnTo>
                <a:lnTo>
                  <a:pt x="1301406" y="1109160"/>
                </a:lnTo>
                <a:lnTo>
                  <a:pt x="1274671" y="1146125"/>
                </a:lnTo>
                <a:lnTo>
                  <a:pt x="1245678" y="1181257"/>
                </a:lnTo>
                <a:lnTo>
                  <a:pt x="1214532" y="1214447"/>
                </a:lnTo>
                <a:lnTo>
                  <a:pt x="1181340" y="1245592"/>
                </a:lnTo>
                <a:lnTo>
                  <a:pt x="1146207" y="1274584"/>
                </a:lnTo>
                <a:lnTo>
                  <a:pt x="1109240" y="1301318"/>
                </a:lnTo>
                <a:lnTo>
                  <a:pt x="1070544" y="1325688"/>
                </a:lnTo>
                <a:lnTo>
                  <a:pt x="1030225" y="1347587"/>
                </a:lnTo>
                <a:lnTo>
                  <a:pt x="988389" y="1366910"/>
                </a:lnTo>
                <a:lnTo>
                  <a:pt x="945142" y="1383552"/>
                </a:lnTo>
                <a:lnTo>
                  <a:pt x="900591" y="1397405"/>
                </a:lnTo>
                <a:lnTo>
                  <a:pt x="854840" y="1408364"/>
                </a:lnTo>
                <a:lnTo>
                  <a:pt x="807996" y="1416323"/>
                </a:lnTo>
                <a:lnTo>
                  <a:pt x="760165" y="1421176"/>
                </a:lnTo>
                <a:lnTo>
                  <a:pt x="711453" y="1422817"/>
                </a:lnTo>
                <a:lnTo>
                  <a:pt x="662742" y="1421176"/>
                </a:lnTo>
                <a:lnTo>
                  <a:pt x="614911" y="1416323"/>
                </a:lnTo>
                <a:lnTo>
                  <a:pt x="568067" y="1408364"/>
                </a:lnTo>
                <a:lnTo>
                  <a:pt x="522316" y="1397405"/>
                </a:lnTo>
                <a:lnTo>
                  <a:pt x="477765" y="1383552"/>
                </a:lnTo>
                <a:lnTo>
                  <a:pt x="434518" y="1366910"/>
                </a:lnTo>
                <a:lnTo>
                  <a:pt x="392682" y="1347587"/>
                </a:lnTo>
                <a:lnTo>
                  <a:pt x="352363" y="1325688"/>
                </a:lnTo>
                <a:lnTo>
                  <a:pt x="313667" y="1301318"/>
                </a:lnTo>
                <a:lnTo>
                  <a:pt x="276700" y="1274584"/>
                </a:lnTo>
                <a:lnTo>
                  <a:pt x="241567" y="1245592"/>
                </a:lnTo>
                <a:lnTo>
                  <a:pt x="208375" y="1214447"/>
                </a:lnTo>
                <a:lnTo>
                  <a:pt x="177229" y="1181257"/>
                </a:lnTo>
                <a:lnTo>
                  <a:pt x="148236" y="1146125"/>
                </a:lnTo>
                <a:lnTo>
                  <a:pt x="121501" y="1109160"/>
                </a:lnTo>
                <a:lnTo>
                  <a:pt x="97131" y="1070466"/>
                </a:lnTo>
                <a:lnTo>
                  <a:pt x="75231" y="1030149"/>
                </a:lnTo>
                <a:lnTo>
                  <a:pt x="55907" y="988316"/>
                </a:lnTo>
                <a:lnTo>
                  <a:pt x="39266" y="945072"/>
                </a:lnTo>
                <a:lnTo>
                  <a:pt x="25412" y="900524"/>
                </a:lnTo>
                <a:lnTo>
                  <a:pt x="14453" y="854777"/>
                </a:lnTo>
                <a:lnTo>
                  <a:pt x="6494" y="807937"/>
                </a:lnTo>
                <a:lnTo>
                  <a:pt x="1641" y="760110"/>
                </a:lnTo>
                <a:lnTo>
                  <a:pt x="0" y="711403"/>
                </a:lnTo>
                <a:close/>
              </a:path>
            </a:pathLst>
          </a:custGeom>
          <a:ln w="25400">
            <a:solidFill>
              <a:srgbClr val="FFFFFF"/>
            </a:solidFill>
          </a:ln>
        </p:spPr>
        <p:txBody>
          <a:bodyPr wrap="square" lIns="0" tIns="0" rIns="0" bIns="0" rtlCol="0"/>
          <a:lstStyle/>
          <a:p>
            <a:endParaRPr/>
          </a:p>
        </p:txBody>
      </p:sp>
      <p:sp>
        <p:nvSpPr>
          <p:cNvPr id="20" name="object 20"/>
          <p:cNvSpPr txBox="1"/>
          <p:nvPr/>
        </p:nvSpPr>
        <p:spPr>
          <a:xfrm>
            <a:off x="3028569" y="5439867"/>
            <a:ext cx="748030" cy="1188085"/>
          </a:xfrm>
          <a:prstGeom prst="rect">
            <a:avLst/>
          </a:prstGeom>
        </p:spPr>
        <p:txBody>
          <a:bodyPr vert="horz" wrap="square" lIns="0" tIns="70485" rIns="0" bIns="0" rtlCol="0">
            <a:spAutoFit/>
          </a:bodyPr>
          <a:lstStyle/>
          <a:p>
            <a:pPr marL="12700" marR="5080" indent="50165" algn="just">
              <a:lnSpc>
                <a:spcPct val="86300"/>
              </a:lnSpc>
              <a:spcBef>
                <a:spcPts val="555"/>
              </a:spcBef>
            </a:pPr>
            <a:r>
              <a:rPr sz="2800" spc="-10" dirty="0">
                <a:latin typeface="Times New Roman"/>
                <a:cs typeface="Times New Roman"/>
              </a:rPr>
              <a:t>Đơn  </a:t>
            </a:r>
            <a:r>
              <a:rPr sz="2800" spc="-5" dirty="0">
                <a:latin typeface="Times New Roman"/>
                <a:cs typeface="Times New Roman"/>
              </a:rPr>
              <a:t>vị</a:t>
            </a:r>
            <a:r>
              <a:rPr sz="2800" spc="-85" dirty="0">
                <a:latin typeface="Times New Roman"/>
                <a:cs typeface="Times New Roman"/>
              </a:rPr>
              <a:t> </a:t>
            </a:r>
            <a:r>
              <a:rPr sz="2800" spc="-5" dirty="0">
                <a:latin typeface="Times New Roman"/>
                <a:cs typeface="Times New Roman"/>
              </a:rPr>
              <a:t>hỗ  trợ</a:t>
            </a:r>
            <a:endParaRPr sz="2800">
              <a:latin typeface="Times New Roman"/>
              <a:cs typeface="Times New Roman"/>
            </a:endParaRPr>
          </a:p>
        </p:txBody>
      </p:sp>
      <p:sp>
        <p:nvSpPr>
          <p:cNvPr id="21" name="object 21"/>
          <p:cNvSpPr/>
          <p:nvPr/>
        </p:nvSpPr>
        <p:spPr>
          <a:xfrm>
            <a:off x="3490595" y="3922267"/>
            <a:ext cx="331470" cy="460375"/>
          </a:xfrm>
          <a:custGeom>
            <a:avLst/>
            <a:gdLst/>
            <a:ahLst/>
            <a:cxnLst/>
            <a:rect l="l" t="t" r="r" b="b"/>
            <a:pathLst>
              <a:path w="331470" h="460375">
                <a:moveTo>
                  <a:pt x="217804" y="0"/>
                </a:moveTo>
                <a:lnTo>
                  <a:pt x="0" y="183641"/>
                </a:lnTo>
                <a:lnTo>
                  <a:pt x="68325" y="460120"/>
                </a:lnTo>
                <a:lnTo>
                  <a:pt x="98170" y="368172"/>
                </a:lnTo>
                <a:lnTo>
                  <a:pt x="256289" y="368172"/>
                </a:lnTo>
                <a:lnTo>
                  <a:pt x="330962" y="138556"/>
                </a:lnTo>
                <a:lnTo>
                  <a:pt x="187832" y="92074"/>
                </a:lnTo>
                <a:lnTo>
                  <a:pt x="217804" y="0"/>
                </a:lnTo>
                <a:close/>
              </a:path>
              <a:path w="331470" h="460375">
                <a:moveTo>
                  <a:pt x="256289" y="368172"/>
                </a:moveTo>
                <a:lnTo>
                  <a:pt x="98170" y="368172"/>
                </a:lnTo>
                <a:lnTo>
                  <a:pt x="241172" y="414654"/>
                </a:lnTo>
                <a:lnTo>
                  <a:pt x="256289" y="368172"/>
                </a:lnTo>
                <a:close/>
              </a:path>
            </a:pathLst>
          </a:custGeom>
          <a:solidFill>
            <a:srgbClr val="ADC7D9"/>
          </a:solidFill>
        </p:spPr>
        <p:txBody>
          <a:bodyPr wrap="square" lIns="0" tIns="0" rIns="0" bIns="0" rtlCol="0"/>
          <a:lstStyle/>
          <a:p>
            <a:endParaRPr/>
          </a:p>
        </p:txBody>
      </p:sp>
      <p:sp>
        <p:nvSpPr>
          <p:cNvPr id="22" name="object 22"/>
          <p:cNvSpPr/>
          <p:nvPr/>
        </p:nvSpPr>
        <p:spPr>
          <a:xfrm>
            <a:off x="1967610" y="3130804"/>
            <a:ext cx="1423035" cy="1423035"/>
          </a:xfrm>
          <a:custGeom>
            <a:avLst/>
            <a:gdLst/>
            <a:ahLst/>
            <a:cxnLst/>
            <a:rect l="l" t="t" r="r" b="b"/>
            <a:pathLst>
              <a:path w="1423035" h="1423035">
                <a:moveTo>
                  <a:pt x="711453" y="0"/>
                </a:moveTo>
                <a:lnTo>
                  <a:pt x="662742" y="1641"/>
                </a:lnTo>
                <a:lnTo>
                  <a:pt x="614911" y="6494"/>
                </a:lnTo>
                <a:lnTo>
                  <a:pt x="568067" y="14453"/>
                </a:lnTo>
                <a:lnTo>
                  <a:pt x="522316" y="25412"/>
                </a:lnTo>
                <a:lnTo>
                  <a:pt x="477765" y="39266"/>
                </a:lnTo>
                <a:lnTo>
                  <a:pt x="434518" y="55907"/>
                </a:lnTo>
                <a:lnTo>
                  <a:pt x="392682" y="75231"/>
                </a:lnTo>
                <a:lnTo>
                  <a:pt x="352363" y="97131"/>
                </a:lnTo>
                <a:lnTo>
                  <a:pt x="313667" y="121501"/>
                </a:lnTo>
                <a:lnTo>
                  <a:pt x="276700" y="148236"/>
                </a:lnTo>
                <a:lnTo>
                  <a:pt x="241567" y="177229"/>
                </a:lnTo>
                <a:lnTo>
                  <a:pt x="208375" y="208375"/>
                </a:lnTo>
                <a:lnTo>
                  <a:pt x="177229" y="241567"/>
                </a:lnTo>
                <a:lnTo>
                  <a:pt x="148236" y="276700"/>
                </a:lnTo>
                <a:lnTo>
                  <a:pt x="121501" y="313667"/>
                </a:lnTo>
                <a:lnTo>
                  <a:pt x="97131" y="352363"/>
                </a:lnTo>
                <a:lnTo>
                  <a:pt x="75231" y="392682"/>
                </a:lnTo>
                <a:lnTo>
                  <a:pt x="55907" y="434518"/>
                </a:lnTo>
                <a:lnTo>
                  <a:pt x="39266" y="477765"/>
                </a:lnTo>
                <a:lnTo>
                  <a:pt x="25412" y="522316"/>
                </a:lnTo>
                <a:lnTo>
                  <a:pt x="14453" y="568067"/>
                </a:lnTo>
                <a:lnTo>
                  <a:pt x="6494" y="614911"/>
                </a:lnTo>
                <a:lnTo>
                  <a:pt x="1641" y="662742"/>
                </a:lnTo>
                <a:lnTo>
                  <a:pt x="0" y="711454"/>
                </a:lnTo>
                <a:lnTo>
                  <a:pt x="1641" y="760150"/>
                </a:lnTo>
                <a:lnTo>
                  <a:pt x="6494" y="807967"/>
                </a:lnTo>
                <a:lnTo>
                  <a:pt x="14453" y="854798"/>
                </a:lnTo>
                <a:lnTo>
                  <a:pt x="25412" y="900537"/>
                </a:lnTo>
                <a:lnTo>
                  <a:pt x="39266" y="945078"/>
                </a:lnTo>
                <a:lnTo>
                  <a:pt x="55907" y="988315"/>
                </a:lnTo>
                <a:lnTo>
                  <a:pt x="75231" y="1030143"/>
                </a:lnTo>
                <a:lnTo>
                  <a:pt x="97131" y="1070454"/>
                </a:lnTo>
                <a:lnTo>
                  <a:pt x="121501" y="1109144"/>
                </a:lnTo>
                <a:lnTo>
                  <a:pt x="148236" y="1146105"/>
                </a:lnTo>
                <a:lnTo>
                  <a:pt x="177229" y="1181233"/>
                </a:lnTo>
                <a:lnTo>
                  <a:pt x="208375" y="1214421"/>
                </a:lnTo>
                <a:lnTo>
                  <a:pt x="241567" y="1245563"/>
                </a:lnTo>
                <a:lnTo>
                  <a:pt x="276700" y="1274553"/>
                </a:lnTo>
                <a:lnTo>
                  <a:pt x="313667" y="1301285"/>
                </a:lnTo>
                <a:lnTo>
                  <a:pt x="352363" y="1325654"/>
                </a:lnTo>
                <a:lnTo>
                  <a:pt x="392682" y="1347552"/>
                </a:lnTo>
                <a:lnTo>
                  <a:pt x="434518" y="1366875"/>
                </a:lnTo>
                <a:lnTo>
                  <a:pt x="477765" y="1383515"/>
                </a:lnTo>
                <a:lnTo>
                  <a:pt x="522316" y="1397368"/>
                </a:lnTo>
                <a:lnTo>
                  <a:pt x="568067" y="1408327"/>
                </a:lnTo>
                <a:lnTo>
                  <a:pt x="614911" y="1416286"/>
                </a:lnTo>
                <a:lnTo>
                  <a:pt x="662742" y="1421139"/>
                </a:lnTo>
                <a:lnTo>
                  <a:pt x="711453" y="1422781"/>
                </a:lnTo>
                <a:lnTo>
                  <a:pt x="760165" y="1421139"/>
                </a:lnTo>
                <a:lnTo>
                  <a:pt x="807996" y="1416286"/>
                </a:lnTo>
                <a:lnTo>
                  <a:pt x="854840" y="1408327"/>
                </a:lnTo>
                <a:lnTo>
                  <a:pt x="900591" y="1397368"/>
                </a:lnTo>
                <a:lnTo>
                  <a:pt x="945142" y="1383515"/>
                </a:lnTo>
                <a:lnTo>
                  <a:pt x="988389" y="1366875"/>
                </a:lnTo>
                <a:lnTo>
                  <a:pt x="1030225" y="1347552"/>
                </a:lnTo>
                <a:lnTo>
                  <a:pt x="1070544" y="1325654"/>
                </a:lnTo>
                <a:lnTo>
                  <a:pt x="1109240" y="1301285"/>
                </a:lnTo>
                <a:lnTo>
                  <a:pt x="1146207" y="1274553"/>
                </a:lnTo>
                <a:lnTo>
                  <a:pt x="1181340" y="1245563"/>
                </a:lnTo>
                <a:lnTo>
                  <a:pt x="1214532" y="1214421"/>
                </a:lnTo>
                <a:lnTo>
                  <a:pt x="1245678" y="1181233"/>
                </a:lnTo>
                <a:lnTo>
                  <a:pt x="1274671" y="1146105"/>
                </a:lnTo>
                <a:lnTo>
                  <a:pt x="1301406" y="1109144"/>
                </a:lnTo>
                <a:lnTo>
                  <a:pt x="1325776" y="1070454"/>
                </a:lnTo>
                <a:lnTo>
                  <a:pt x="1347676" y="1030143"/>
                </a:lnTo>
                <a:lnTo>
                  <a:pt x="1367000" y="988315"/>
                </a:lnTo>
                <a:lnTo>
                  <a:pt x="1383641" y="945078"/>
                </a:lnTo>
                <a:lnTo>
                  <a:pt x="1397495" y="900537"/>
                </a:lnTo>
                <a:lnTo>
                  <a:pt x="1408454" y="854798"/>
                </a:lnTo>
                <a:lnTo>
                  <a:pt x="1416413" y="807967"/>
                </a:lnTo>
                <a:lnTo>
                  <a:pt x="1421266" y="760150"/>
                </a:lnTo>
                <a:lnTo>
                  <a:pt x="1422908" y="711454"/>
                </a:lnTo>
                <a:lnTo>
                  <a:pt x="1421266" y="662742"/>
                </a:lnTo>
                <a:lnTo>
                  <a:pt x="1416413" y="614911"/>
                </a:lnTo>
                <a:lnTo>
                  <a:pt x="1408454" y="568067"/>
                </a:lnTo>
                <a:lnTo>
                  <a:pt x="1397495" y="522316"/>
                </a:lnTo>
                <a:lnTo>
                  <a:pt x="1383641" y="477765"/>
                </a:lnTo>
                <a:lnTo>
                  <a:pt x="1367000" y="434518"/>
                </a:lnTo>
                <a:lnTo>
                  <a:pt x="1347676" y="392682"/>
                </a:lnTo>
                <a:lnTo>
                  <a:pt x="1325776" y="352363"/>
                </a:lnTo>
                <a:lnTo>
                  <a:pt x="1301406" y="313667"/>
                </a:lnTo>
                <a:lnTo>
                  <a:pt x="1274671" y="276700"/>
                </a:lnTo>
                <a:lnTo>
                  <a:pt x="1245678" y="241567"/>
                </a:lnTo>
                <a:lnTo>
                  <a:pt x="1214532" y="208375"/>
                </a:lnTo>
                <a:lnTo>
                  <a:pt x="1181340" y="177229"/>
                </a:lnTo>
                <a:lnTo>
                  <a:pt x="1146207" y="148236"/>
                </a:lnTo>
                <a:lnTo>
                  <a:pt x="1109240" y="121501"/>
                </a:lnTo>
                <a:lnTo>
                  <a:pt x="1070544" y="97131"/>
                </a:lnTo>
                <a:lnTo>
                  <a:pt x="1030225" y="75231"/>
                </a:lnTo>
                <a:lnTo>
                  <a:pt x="988389" y="55907"/>
                </a:lnTo>
                <a:lnTo>
                  <a:pt x="945142" y="39266"/>
                </a:lnTo>
                <a:lnTo>
                  <a:pt x="900591" y="25412"/>
                </a:lnTo>
                <a:lnTo>
                  <a:pt x="854840" y="14453"/>
                </a:lnTo>
                <a:lnTo>
                  <a:pt x="807996" y="6494"/>
                </a:lnTo>
                <a:lnTo>
                  <a:pt x="760165" y="1641"/>
                </a:lnTo>
                <a:lnTo>
                  <a:pt x="711453" y="0"/>
                </a:lnTo>
                <a:close/>
              </a:path>
            </a:pathLst>
          </a:custGeom>
          <a:solidFill>
            <a:srgbClr val="ACD6C9"/>
          </a:solidFill>
        </p:spPr>
        <p:txBody>
          <a:bodyPr wrap="square" lIns="0" tIns="0" rIns="0" bIns="0" rtlCol="0"/>
          <a:lstStyle/>
          <a:p>
            <a:endParaRPr/>
          </a:p>
        </p:txBody>
      </p:sp>
      <p:sp>
        <p:nvSpPr>
          <p:cNvPr id="23" name="object 23"/>
          <p:cNvSpPr/>
          <p:nvPr/>
        </p:nvSpPr>
        <p:spPr>
          <a:xfrm>
            <a:off x="1967610" y="3130804"/>
            <a:ext cx="1423035" cy="1423035"/>
          </a:xfrm>
          <a:custGeom>
            <a:avLst/>
            <a:gdLst/>
            <a:ahLst/>
            <a:cxnLst/>
            <a:rect l="l" t="t" r="r" b="b"/>
            <a:pathLst>
              <a:path w="1423035" h="1423035">
                <a:moveTo>
                  <a:pt x="0" y="711454"/>
                </a:moveTo>
                <a:lnTo>
                  <a:pt x="1641" y="662742"/>
                </a:lnTo>
                <a:lnTo>
                  <a:pt x="6494" y="614911"/>
                </a:lnTo>
                <a:lnTo>
                  <a:pt x="14453" y="568067"/>
                </a:lnTo>
                <a:lnTo>
                  <a:pt x="25412" y="522316"/>
                </a:lnTo>
                <a:lnTo>
                  <a:pt x="39266" y="477765"/>
                </a:lnTo>
                <a:lnTo>
                  <a:pt x="55907" y="434518"/>
                </a:lnTo>
                <a:lnTo>
                  <a:pt x="75231" y="392682"/>
                </a:lnTo>
                <a:lnTo>
                  <a:pt x="97131" y="352363"/>
                </a:lnTo>
                <a:lnTo>
                  <a:pt x="121501" y="313667"/>
                </a:lnTo>
                <a:lnTo>
                  <a:pt x="148236" y="276700"/>
                </a:lnTo>
                <a:lnTo>
                  <a:pt x="177229" y="241567"/>
                </a:lnTo>
                <a:lnTo>
                  <a:pt x="208375" y="208375"/>
                </a:lnTo>
                <a:lnTo>
                  <a:pt x="241567" y="177229"/>
                </a:lnTo>
                <a:lnTo>
                  <a:pt x="276700" y="148236"/>
                </a:lnTo>
                <a:lnTo>
                  <a:pt x="313667" y="121501"/>
                </a:lnTo>
                <a:lnTo>
                  <a:pt x="352363" y="97131"/>
                </a:lnTo>
                <a:lnTo>
                  <a:pt x="392682" y="75231"/>
                </a:lnTo>
                <a:lnTo>
                  <a:pt x="434518" y="55907"/>
                </a:lnTo>
                <a:lnTo>
                  <a:pt x="477765" y="39266"/>
                </a:lnTo>
                <a:lnTo>
                  <a:pt x="522316" y="25412"/>
                </a:lnTo>
                <a:lnTo>
                  <a:pt x="568067" y="14453"/>
                </a:lnTo>
                <a:lnTo>
                  <a:pt x="614911" y="6494"/>
                </a:lnTo>
                <a:lnTo>
                  <a:pt x="662742" y="1641"/>
                </a:lnTo>
                <a:lnTo>
                  <a:pt x="711453" y="0"/>
                </a:lnTo>
                <a:lnTo>
                  <a:pt x="760165" y="1641"/>
                </a:lnTo>
                <a:lnTo>
                  <a:pt x="807996" y="6494"/>
                </a:lnTo>
                <a:lnTo>
                  <a:pt x="854840" y="14453"/>
                </a:lnTo>
                <a:lnTo>
                  <a:pt x="900591" y="25412"/>
                </a:lnTo>
                <a:lnTo>
                  <a:pt x="945142" y="39266"/>
                </a:lnTo>
                <a:lnTo>
                  <a:pt x="988389" y="55907"/>
                </a:lnTo>
                <a:lnTo>
                  <a:pt x="1030225" y="75231"/>
                </a:lnTo>
                <a:lnTo>
                  <a:pt x="1070544" y="97131"/>
                </a:lnTo>
                <a:lnTo>
                  <a:pt x="1109240" y="121501"/>
                </a:lnTo>
                <a:lnTo>
                  <a:pt x="1146207" y="148236"/>
                </a:lnTo>
                <a:lnTo>
                  <a:pt x="1181340" y="177229"/>
                </a:lnTo>
                <a:lnTo>
                  <a:pt x="1214532" y="208375"/>
                </a:lnTo>
                <a:lnTo>
                  <a:pt x="1245678" y="241567"/>
                </a:lnTo>
                <a:lnTo>
                  <a:pt x="1274671" y="276700"/>
                </a:lnTo>
                <a:lnTo>
                  <a:pt x="1301406" y="313667"/>
                </a:lnTo>
                <a:lnTo>
                  <a:pt x="1325776" y="352363"/>
                </a:lnTo>
                <a:lnTo>
                  <a:pt x="1347676" y="392682"/>
                </a:lnTo>
                <a:lnTo>
                  <a:pt x="1367000" y="434518"/>
                </a:lnTo>
                <a:lnTo>
                  <a:pt x="1383641" y="477765"/>
                </a:lnTo>
                <a:lnTo>
                  <a:pt x="1397495" y="522316"/>
                </a:lnTo>
                <a:lnTo>
                  <a:pt x="1408454" y="568067"/>
                </a:lnTo>
                <a:lnTo>
                  <a:pt x="1416413" y="614911"/>
                </a:lnTo>
                <a:lnTo>
                  <a:pt x="1421266" y="662742"/>
                </a:lnTo>
                <a:lnTo>
                  <a:pt x="1422908" y="711454"/>
                </a:lnTo>
                <a:lnTo>
                  <a:pt x="1421266" y="760150"/>
                </a:lnTo>
                <a:lnTo>
                  <a:pt x="1416413" y="807967"/>
                </a:lnTo>
                <a:lnTo>
                  <a:pt x="1408454" y="854798"/>
                </a:lnTo>
                <a:lnTo>
                  <a:pt x="1397495" y="900537"/>
                </a:lnTo>
                <a:lnTo>
                  <a:pt x="1383641" y="945078"/>
                </a:lnTo>
                <a:lnTo>
                  <a:pt x="1367000" y="988315"/>
                </a:lnTo>
                <a:lnTo>
                  <a:pt x="1347676" y="1030143"/>
                </a:lnTo>
                <a:lnTo>
                  <a:pt x="1325776" y="1070454"/>
                </a:lnTo>
                <a:lnTo>
                  <a:pt x="1301406" y="1109144"/>
                </a:lnTo>
                <a:lnTo>
                  <a:pt x="1274671" y="1146105"/>
                </a:lnTo>
                <a:lnTo>
                  <a:pt x="1245678" y="1181233"/>
                </a:lnTo>
                <a:lnTo>
                  <a:pt x="1214532" y="1214421"/>
                </a:lnTo>
                <a:lnTo>
                  <a:pt x="1181340" y="1245563"/>
                </a:lnTo>
                <a:lnTo>
                  <a:pt x="1146207" y="1274553"/>
                </a:lnTo>
                <a:lnTo>
                  <a:pt x="1109240" y="1301285"/>
                </a:lnTo>
                <a:lnTo>
                  <a:pt x="1070544" y="1325654"/>
                </a:lnTo>
                <a:lnTo>
                  <a:pt x="1030225" y="1347552"/>
                </a:lnTo>
                <a:lnTo>
                  <a:pt x="988389" y="1366875"/>
                </a:lnTo>
                <a:lnTo>
                  <a:pt x="945142" y="1383515"/>
                </a:lnTo>
                <a:lnTo>
                  <a:pt x="900591" y="1397368"/>
                </a:lnTo>
                <a:lnTo>
                  <a:pt x="854840" y="1408327"/>
                </a:lnTo>
                <a:lnTo>
                  <a:pt x="807996" y="1416286"/>
                </a:lnTo>
                <a:lnTo>
                  <a:pt x="760165" y="1421139"/>
                </a:lnTo>
                <a:lnTo>
                  <a:pt x="711453" y="1422781"/>
                </a:lnTo>
                <a:lnTo>
                  <a:pt x="662742" y="1421139"/>
                </a:lnTo>
                <a:lnTo>
                  <a:pt x="614911" y="1416286"/>
                </a:lnTo>
                <a:lnTo>
                  <a:pt x="568067" y="1408327"/>
                </a:lnTo>
                <a:lnTo>
                  <a:pt x="522316" y="1397368"/>
                </a:lnTo>
                <a:lnTo>
                  <a:pt x="477765" y="1383515"/>
                </a:lnTo>
                <a:lnTo>
                  <a:pt x="434518" y="1366875"/>
                </a:lnTo>
                <a:lnTo>
                  <a:pt x="392682" y="1347552"/>
                </a:lnTo>
                <a:lnTo>
                  <a:pt x="352363" y="1325654"/>
                </a:lnTo>
                <a:lnTo>
                  <a:pt x="313667" y="1301285"/>
                </a:lnTo>
                <a:lnTo>
                  <a:pt x="276700" y="1274553"/>
                </a:lnTo>
                <a:lnTo>
                  <a:pt x="241567" y="1245563"/>
                </a:lnTo>
                <a:lnTo>
                  <a:pt x="208375" y="1214421"/>
                </a:lnTo>
                <a:lnTo>
                  <a:pt x="177229" y="1181233"/>
                </a:lnTo>
                <a:lnTo>
                  <a:pt x="148236" y="1146105"/>
                </a:lnTo>
                <a:lnTo>
                  <a:pt x="121501" y="1109144"/>
                </a:lnTo>
                <a:lnTo>
                  <a:pt x="97131" y="1070454"/>
                </a:lnTo>
                <a:lnTo>
                  <a:pt x="75231" y="1030143"/>
                </a:lnTo>
                <a:lnTo>
                  <a:pt x="55907" y="988315"/>
                </a:lnTo>
                <a:lnTo>
                  <a:pt x="39266" y="945078"/>
                </a:lnTo>
                <a:lnTo>
                  <a:pt x="25412" y="900537"/>
                </a:lnTo>
                <a:lnTo>
                  <a:pt x="14453" y="854798"/>
                </a:lnTo>
                <a:lnTo>
                  <a:pt x="6494" y="807967"/>
                </a:lnTo>
                <a:lnTo>
                  <a:pt x="1641" y="760150"/>
                </a:lnTo>
                <a:lnTo>
                  <a:pt x="0" y="711454"/>
                </a:lnTo>
                <a:close/>
              </a:path>
            </a:pathLst>
          </a:custGeom>
          <a:ln w="25400">
            <a:solidFill>
              <a:srgbClr val="FFFFFF"/>
            </a:solidFill>
          </a:ln>
        </p:spPr>
        <p:txBody>
          <a:bodyPr wrap="square" lIns="0" tIns="0" rIns="0" bIns="0" rtlCol="0"/>
          <a:lstStyle/>
          <a:p>
            <a:endParaRPr/>
          </a:p>
        </p:txBody>
      </p:sp>
      <p:sp>
        <p:nvSpPr>
          <p:cNvPr id="24" name="object 24"/>
          <p:cNvSpPr txBox="1"/>
          <p:nvPr/>
        </p:nvSpPr>
        <p:spPr>
          <a:xfrm>
            <a:off x="2204973" y="3302254"/>
            <a:ext cx="948690" cy="1022350"/>
          </a:xfrm>
          <a:prstGeom prst="rect">
            <a:avLst/>
          </a:prstGeom>
        </p:spPr>
        <p:txBody>
          <a:bodyPr vert="horz" wrap="square" lIns="0" tIns="65405" rIns="0" bIns="0" rtlCol="0">
            <a:spAutoFit/>
          </a:bodyPr>
          <a:lstStyle/>
          <a:p>
            <a:pPr marL="12700" marR="5080" algn="ctr">
              <a:lnSpc>
                <a:spcPts val="2480"/>
              </a:lnSpc>
              <a:spcBef>
                <a:spcPts val="515"/>
              </a:spcBef>
            </a:pPr>
            <a:r>
              <a:rPr sz="2400" spc="-5" dirty="0">
                <a:latin typeface="Times New Roman"/>
                <a:cs typeface="Times New Roman"/>
              </a:rPr>
              <a:t>Đối</a:t>
            </a:r>
            <a:r>
              <a:rPr sz="2400" spc="-95" dirty="0">
                <a:latin typeface="Times New Roman"/>
                <a:cs typeface="Times New Roman"/>
              </a:rPr>
              <a:t> </a:t>
            </a:r>
            <a:r>
              <a:rPr sz="2400" dirty="0">
                <a:latin typeface="Times New Roman"/>
                <a:cs typeface="Times New Roman"/>
              </a:rPr>
              <a:t>thủ  cạnh  tranh</a:t>
            </a:r>
            <a:endParaRPr sz="2400">
              <a:latin typeface="Times New Roman"/>
              <a:cs typeface="Times New Roman"/>
            </a:endParaRPr>
          </a:p>
        </p:txBody>
      </p:sp>
      <p:sp>
        <p:nvSpPr>
          <p:cNvPr id="25" name="object 25"/>
          <p:cNvSpPr txBox="1"/>
          <p:nvPr/>
        </p:nvSpPr>
        <p:spPr>
          <a:xfrm>
            <a:off x="916939" y="1261617"/>
            <a:ext cx="4131945" cy="1580515"/>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0000"/>
                </a:solidFill>
                <a:latin typeface="Times New Roman"/>
                <a:cs typeface="Times New Roman"/>
              </a:rPr>
              <a:t>2.2.2. Môi trường </a:t>
            </a:r>
            <a:r>
              <a:rPr sz="2800" b="1" dirty="0">
                <a:solidFill>
                  <a:srgbClr val="FF0000"/>
                </a:solidFill>
                <a:latin typeface="Times New Roman"/>
                <a:cs typeface="Times New Roman"/>
              </a:rPr>
              <a:t>vi</a:t>
            </a:r>
            <a:r>
              <a:rPr sz="2800" b="1" spc="-25" dirty="0">
                <a:solidFill>
                  <a:srgbClr val="FF0000"/>
                </a:solidFill>
                <a:latin typeface="Times New Roman"/>
                <a:cs typeface="Times New Roman"/>
              </a:rPr>
              <a:t> </a:t>
            </a:r>
            <a:r>
              <a:rPr sz="2800" b="1" spc="-5" dirty="0">
                <a:solidFill>
                  <a:srgbClr val="FF0000"/>
                </a:solidFill>
                <a:latin typeface="Times New Roman"/>
                <a:cs typeface="Times New Roman"/>
              </a:rPr>
              <a:t>mô</a:t>
            </a:r>
            <a:endParaRPr sz="2800">
              <a:latin typeface="Times New Roman"/>
              <a:cs typeface="Times New Roman"/>
            </a:endParaRPr>
          </a:p>
          <a:p>
            <a:pPr>
              <a:lnSpc>
                <a:spcPct val="100000"/>
              </a:lnSpc>
              <a:spcBef>
                <a:spcPts val="15"/>
              </a:spcBef>
            </a:pPr>
            <a:endParaRPr sz="2700">
              <a:latin typeface="Times New Roman"/>
              <a:cs typeface="Times New Roman"/>
            </a:endParaRPr>
          </a:p>
          <a:p>
            <a:pPr marL="3309620" marR="5080" indent="-117475">
              <a:lnSpc>
                <a:spcPts val="2890"/>
              </a:lnSpc>
            </a:pPr>
            <a:r>
              <a:rPr sz="2800" spc="-5" dirty="0">
                <a:latin typeface="Times New Roman"/>
                <a:cs typeface="Times New Roman"/>
              </a:rPr>
              <a:t>Khách  hàng</a:t>
            </a:r>
            <a:endParaRPr sz="280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219200"/>
            <a:ext cx="8305800" cy="5159907"/>
          </a:xfrm>
          <a:prstGeom prst="rect">
            <a:avLst/>
          </a:prstGeom>
        </p:spPr>
        <p:txBody>
          <a:bodyPr vert="horz" wrap="square" lIns="0" tIns="149860" rIns="0" bIns="0" rtlCol="0">
            <a:spAutoFit/>
          </a:bodyPr>
          <a:lstStyle/>
          <a:p>
            <a:pPr marL="12700">
              <a:lnSpc>
                <a:spcPct val="100000"/>
              </a:lnSpc>
              <a:spcBef>
                <a:spcPts val="1180"/>
              </a:spcBef>
            </a:pPr>
            <a:r>
              <a:rPr sz="2800" b="1" spc="-5" dirty="0">
                <a:solidFill>
                  <a:srgbClr val="FF0000"/>
                </a:solidFill>
                <a:latin typeface="Times New Roman"/>
                <a:cs typeface="Times New Roman"/>
              </a:rPr>
              <a:t>2.2.2. Môi trường </a:t>
            </a:r>
            <a:r>
              <a:rPr sz="2800" b="1" dirty="0">
                <a:solidFill>
                  <a:srgbClr val="FF0000"/>
                </a:solidFill>
                <a:latin typeface="Times New Roman"/>
                <a:cs typeface="Times New Roman"/>
              </a:rPr>
              <a:t>vi</a:t>
            </a:r>
            <a:r>
              <a:rPr sz="2800" b="1" spc="5" dirty="0">
                <a:solidFill>
                  <a:srgbClr val="FF0000"/>
                </a:solidFill>
                <a:latin typeface="Times New Roman"/>
                <a:cs typeface="Times New Roman"/>
              </a:rPr>
              <a:t> </a:t>
            </a:r>
            <a:r>
              <a:rPr sz="2800" b="1" spc="-10" dirty="0">
                <a:solidFill>
                  <a:srgbClr val="FF0000"/>
                </a:solidFill>
                <a:latin typeface="Times New Roman"/>
                <a:cs typeface="Times New Roman"/>
              </a:rPr>
              <a:t>mô</a:t>
            </a:r>
            <a:endParaRPr sz="2800" dirty="0">
              <a:latin typeface="Times New Roman"/>
              <a:cs typeface="Times New Roman"/>
            </a:endParaRPr>
          </a:p>
          <a:p>
            <a:pPr marL="355600" indent="-342900">
              <a:lnSpc>
                <a:spcPct val="100000"/>
              </a:lnSpc>
              <a:spcBef>
                <a:spcPts val="1080"/>
              </a:spcBef>
              <a:buFont typeface="Wingdings"/>
              <a:buChar char=""/>
              <a:tabLst>
                <a:tab pos="355600" algn="l"/>
              </a:tabLst>
            </a:pPr>
            <a:r>
              <a:rPr sz="2800" spc="-10" dirty="0">
                <a:solidFill>
                  <a:srgbClr val="FF0000"/>
                </a:solidFill>
                <a:latin typeface="Times New Roman"/>
                <a:cs typeface="Times New Roman"/>
              </a:rPr>
              <a:t>Các </a:t>
            </a:r>
            <a:r>
              <a:rPr sz="2800" spc="-5" dirty="0">
                <a:solidFill>
                  <a:srgbClr val="FF0000"/>
                </a:solidFill>
                <a:latin typeface="Times New Roman"/>
                <a:cs typeface="Times New Roman"/>
              </a:rPr>
              <a:t>yếu </a:t>
            </a:r>
            <a:r>
              <a:rPr sz="2800" dirty="0">
                <a:solidFill>
                  <a:srgbClr val="FF0000"/>
                </a:solidFill>
                <a:latin typeface="Times New Roman"/>
                <a:cs typeface="Times New Roman"/>
              </a:rPr>
              <a:t>tố nội </a:t>
            </a:r>
            <a:r>
              <a:rPr sz="2800" spc="-5" dirty="0">
                <a:solidFill>
                  <a:srgbClr val="FF0000"/>
                </a:solidFill>
                <a:latin typeface="Times New Roman"/>
                <a:cs typeface="Times New Roman"/>
              </a:rPr>
              <a:t>tại của Ngân hàng </a:t>
            </a:r>
            <a:r>
              <a:rPr sz="2800" spc="-5" dirty="0">
                <a:latin typeface="Times New Roman"/>
                <a:cs typeface="Times New Roman"/>
              </a:rPr>
              <a:t>bao</a:t>
            </a:r>
            <a:r>
              <a:rPr sz="2800" spc="-15" dirty="0">
                <a:latin typeface="Times New Roman"/>
                <a:cs typeface="Times New Roman"/>
              </a:rPr>
              <a:t> </a:t>
            </a:r>
            <a:r>
              <a:rPr sz="2800" dirty="0">
                <a:latin typeface="Times New Roman"/>
                <a:cs typeface="Times New Roman"/>
              </a:rPr>
              <a:t>gồm</a:t>
            </a:r>
          </a:p>
          <a:p>
            <a:pPr marL="248920" indent="-236220">
              <a:lnSpc>
                <a:spcPct val="100000"/>
              </a:lnSpc>
              <a:spcBef>
                <a:spcPts val="1739"/>
              </a:spcBef>
              <a:buChar char="-"/>
              <a:tabLst>
                <a:tab pos="248920" algn="l"/>
              </a:tabLst>
            </a:pPr>
            <a:r>
              <a:rPr sz="2800" dirty="0">
                <a:latin typeface="Times New Roman"/>
                <a:cs typeface="Times New Roman"/>
              </a:rPr>
              <a:t>Sứ </a:t>
            </a:r>
            <a:r>
              <a:rPr sz="2800" spc="-5" dirty="0">
                <a:latin typeface="Times New Roman"/>
                <a:cs typeface="Times New Roman"/>
              </a:rPr>
              <a:t>mệnh, </a:t>
            </a:r>
            <a:r>
              <a:rPr sz="2800" spc="-10" dirty="0">
                <a:latin typeface="Times New Roman"/>
                <a:cs typeface="Times New Roman"/>
              </a:rPr>
              <a:t>mục </a:t>
            </a:r>
            <a:r>
              <a:rPr sz="2800" spc="-5" dirty="0">
                <a:latin typeface="Times New Roman"/>
                <a:cs typeface="Times New Roman"/>
              </a:rPr>
              <a:t>tiêu, chiến lược kinh doanh của</a:t>
            </a:r>
            <a:r>
              <a:rPr sz="2800" spc="15" dirty="0">
                <a:latin typeface="Times New Roman"/>
                <a:cs typeface="Times New Roman"/>
              </a:rPr>
              <a:t> </a:t>
            </a:r>
            <a:r>
              <a:rPr sz="2800" spc="-10" dirty="0">
                <a:latin typeface="Times New Roman"/>
                <a:cs typeface="Times New Roman"/>
              </a:rPr>
              <a:t>NH</a:t>
            </a:r>
            <a:endParaRPr sz="2800" dirty="0">
              <a:latin typeface="Times New Roman"/>
              <a:cs typeface="Times New Roman"/>
            </a:endParaRPr>
          </a:p>
          <a:p>
            <a:pPr marL="248920" indent="-236220">
              <a:lnSpc>
                <a:spcPct val="100000"/>
              </a:lnSpc>
              <a:spcBef>
                <a:spcPts val="1140"/>
              </a:spcBef>
              <a:buChar char="-"/>
              <a:tabLst>
                <a:tab pos="248920" algn="l"/>
              </a:tabLst>
            </a:pPr>
            <a:r>
              <a:rPr sz="2800" spc="-20" dirty="0">
                <a:latin typeface="Times New Roman"/>
                <a:cs typeface="Times New Roman"/>
              </a:rPr>
              <a:t>Trình </a:t>
            </a:r>
            <a:r>
              <a:rPr sz="2800" dirty="0">
                <a:latin typeface="Times New Roman"/>
                <a:cs typeface="Times New Roman"/>
              </a:rPr>
              <a:t>độ kỹ thuật </a:t>
            </a:r>
            <a:r>
              <a:rPr sz="2800" spc="-5" dirty="0">
                <a:latin typeface="Times New Roman"/>
                <a:cs typeface="Times New Roman"/>
              </a:rPr>
              <a:t>công</a:t>
            </a:r>
            <a:r>
              <a:rPr sz="2800" spc="-85" dirty="0">
                <a:latin typeface="Times New Roman"/>
                <a:cs typeface="Times New Roman"/>
              </a:rPr>
              <a:t> </a:t>
            </a:r>
            <a:r>
              <a:rPr sz="2800" dirty="0">
                <a:latin typeface="Times New Roman"/>
                <a:cs typeface="Times New Roman"/>
              </a:rPr>
              <a:t>nghệ</a:t>
            </a:r>
          </a:p>
          <a:p>
            <a:pPr marL="248920" indent="-236220">
              <a:lnSpc>
                <a:spcPct val="100000"/>
              </a:lnSpc>
              <a:spcBef>
                <a:spcPts val="1145"/>
              </a:spcBef>
              <a:buChar char="-"/>
              <a:tabLst>
                <a:tab pos="248920" algn="l"/>
              </a:tabLst>
            </a:pPr>
            <a:r>
              <a:rPr sz="2800" spc="-5" dirty="0">
                <a:latin typeface="Times New Roman"/>
                <a:cs typeface="Times New Roman"/>
              </a:rPr>
              <a:t>Đội ngũ nguồn </a:t>
            </a:r>
            <a:r>
              <a:rPr sz="2800" dirty="0">
                <a:latin typeface="Times New Roman"/>
                <a:cs typeface="Times New Roman"/>
              </a:rPr>
              <a:t>nhân </a:t>
            </a:r>
            <a:r>
              <a:rPr sz="2800" spc="-5" dirty="0">
                <a:latin typeface="Times New Roman"/>
                <a:cs typeface="Times New Roman"/>
              </a:rPr>
              <a:t>lực</a:t>
            </a:r>
            <a:r>
              <a:rPr sz="2800" spc="-70" dirty="0">
                <a:latin typeface="Times New Roman"/>
                <a:cs typeface="Times New Roman"/>
              </a:rPr>
              <a:t> </a:t>
            </a:r>
            <a:r>
              <a:rPr sz="2800" spc="-10" dirty="0">
                <a:latin typeface="Times New Roman"/>
                <a:cs typeface="Times New Roman"/>
              </a:rPr>
              <a:t>NH</a:t>
            </a:r>
            <a:endParaRPr sz="2800" dirty="0">
              <a:latin typeface="Times New Roman"/>
              <a:cs typeface="Times New Roman"/>
            </a:endParaRPr>
          </a:p>
          <a:p>
            <a:pPr marL="248920" indent="-236220">
              <a:lnSpc>
                <a:spcPct val="100000"/>
              </a:lnSpc>
              <a:spcBef>
                <a:spcPts val="1140"/>
              </a:spcBef>
              <a:buChar char="-"/>
              <a:tabLst>
                <a:tab pos="248920" algn="l"/>
              </a:tabLst>
            </a:pPr>
            <a:r>
              <a:rPr sz="2800" spc="-5" dirty="0">
                <a:latin typeface="Times New Roman"/>
                <a:cs typeface="Times New Roman"/>
              </a:rPr>
              <a:t>Vốn, văn hóa, </a:t>
            </a:r>
            <a:r>
              <a:rPr sz="2800" spc="-10" dirty="0" err="1">
                <a:latin typeface="Times New Roman"/>
                <a:cs typeface="Times New Roman"/>
              </a:rPr>
              <a:t>các</a:t>
            </a:r>
            <a:r>
              <a:rPr sz="2800" spc="-10" dirty="0">
                <a:latin typeface="Times New Roman"/>
                <a:cs typeface="Times New Roman"/>
              </a:rPr>
              <a:t> </a:t>
            </a:r>
            <a:r>
              <a:rPr sz="2800" spc="-5" dirty="0">
                <a:latin typeface="Times New Roman"/>
                <a:cs typeface="Times New Roman"/>
              </a:rPr>
              <a:t>yếu </a:t>
            </a:r>
            <a:r>
              <a:rPr sz="2800" dirty="0">
                <a:latin typeface="Times New Roman"/>
                <a:cs typeface="Times New Roman"/>
              </a:rPr>
              <a:t>tố </a:t>
            </a:r>
            <a:r>
              <a:rPr sz="2800" spc="-5" dirty="0">
                <a:latin typeface="Times New Roman"/>
                <a:cs typeface="Times New Roman"/>
              </a:rPr>
              <a:t>quan hệ bên </a:t>
            </a:r>
            <a:r>
              <a:rPr sz="2800" dirty="0">
                <a:latin typeface="Times New Roman"/>
                <a:cs typeface="Times New Roman"/>
              </a:rPr>
              <a:t>trong</a:t>
            </a:r>
            <a:r>
              <a:rPr sz="2800" spc="10" dirty="0">
                <a:latin typeface="Times New Roman"/>
                <a:cs typeface="Times New Roman"/>
              </a:rPr>
              <a:t> </a:t>
            </a:r>
            <a:r>
              <a:rPr sz="2800" spc="-10" dirty="0">
                <a:latin typeface="Times New Roman"/>
                <a:cs typeface="Times New Roman"/>
              </a:rPr>
              <a:t>NH…</a:t>
            </a:r>
            <a:endParaRPr sz="2800" dirty="0">
              <a:latin typeface="Times New Roman"/>
              <a:cs typeface="Times New Roman"/>
            </a:endParaRPr>
          </a:p>
          <a:p>
            <a:pPr marL="12700" marR="5080" algn="just">
              <a:lnSpc>
                <a:spcPct val="113999"/>
              </a:lnSpc>
              <a:spcBef>
                <a:spcPts val="1005"/>
              </a:spcBef>
            </a:pPr>
            <a:r>
              <a:rPr sz="2800" b="1" spc="-10" dirty="0">
                <a:solidFill>
                  <a:srgbClr val="124262"/>
                </a:solidFill>
                <a:latin typeface="Wingdings"/>
                <a:cs typeface="Wingdings"/>
              </a:rPr>
              <a:t></a:t>
            </a:r>
            <a:r>
              <a:rPr sz="2800" b="1" spc="-10" dirty="0">
                <a:solidFill>
                  <a:srgbClr val="124262"/>
                </a:solidFill>
                <a:latin typeface="Times New Roman"/>
                <a:cs typeface="Times New Roman"/>
              </a:rPr>
              <a:t> </a:t>
            </a:r>
            <a:r>
              <a:rPr sz="2800" b="1" i="1" spc="-5" dirty="0">
                <a:solidFill>
                  <a:srgbClr val="124262"/>
                </a:solidFill>
                <a:latin typeface="Times New Roman"/>
                <a:cs typeface="Times New Roman"/>
              </a:rPr>
              <a:t>Để </a:t>
            </a:r>
            <a:r>
              <a:rPr sz="2800" b="1" i="1" dirty="0">
                <a:solidFill>
                  <a:srgbClr val="124262"/>
                </a:solidFill>
                <a:latin typeface="Times New Roman"/>
                <a:cs typeface="Times New Roman"/>
              </a:rPr>
              <a:t>thực </a:t>
            </a:r>
            <a:r>
              <a:rPr sz="2800" b="1" i="1" spc="-10" dirty="0">
                <a:solidFill>
                  <a:srgbClr val="124262"/>
                </a:solidFill>
                <a:latin typeface="Times New Roman"/>
                <a:cs typeface="Times New Roman"/>
              </a:rPr>
              <a:t>hiện </a:t>
            </a:r>
            <a:r>
              <a:rPr sz="2800" b="1" i="1" spc="-5" dirty="0">
                <a:solidFill>
                  <a:srgbClr val="124262"/>
                </a:solidFill>
                <a:latin typeface="Times New Roman"/>
                <a:cs typeface="Times New Roman"/>
              </a:rPr>
              <a:t>thành công chiến lược Marketing, </a:t>
            </a:r>
            <a:r>
              <a:rPr sz="2800" b="1" i="1" spc="-5" dirty="0" err="1" smtClean="0">
                <a:solidFill>
                  <a:srgbClr val="124262"/>
                </a:solidFill>
                <a:latin typeface="Times New Roman"/>
                <a:cs typeface="Times New Roman"/>
              </a:rPr>
              <a:t>cần</a:t>
            </a:r>
            <a:r>
              <a:rPr sz="2800" b="1" i="1" spc="-5" dirty="0" smtClean="0">
                <a:solidFill>
                  <a:srgbClr val="124262"/>
                </a:solidFill>
                <a:latin typeface="Times New Roman"/>
                <a:cs typeface="Times New Roman"/>
              </a:rPr>
              <a:t> </a:t>
            </a:r>
            <a:r>
              <a:rPr sz="2800" b="1" i="1" dirty="0">
                <a:solidFill>
                  <a:srgbClr val="124262"/>
                </a:solidFill>
                <a:latin typeface="Times New Roman"/>
                <a:cs typeface="Times New Roman"/>
              </a:rPr>
              <a:t>phải xây dựng </a:t>
            </a:r>
            <a:r>
              <a:rPr sz="2800" b="1" i="1" spc="-5" dirty="0">
                <a:solidFill>
                  <a:srgbClr val="124262"/>
                </a:solidFill>
                <a:latin typeface="Times New Roman"/>
                <a:cs typeface="Times New Roman"/>
              </a:rPr>
              <a:t>được sự </a:t>
            </a:r>
            <a:r>
              <a:rPr sz="2800" b="1" i="1" spc="-10" dirty="0">
                <a:solidFill>
                  <a:srgbClr val="124262"/>
                </a:solidFill>
                <a:latin typeface="Times New Roman"/>
                <a:cs typeface="Times New Roman"/>
              </a:rPr>
              <a:t>cam </a:t>
            </a:r>
            <a:r>
              <a:rPr sz="2800" b="1" i="1" spc="-5" dirty="0">
                <a:solidFill>
                  <a:srgbClr val="124262"/>
                </a:solidFill>
                <a:latin typeface="Times New Roman"/>
                <a:cs typeface="Times New Roman"/>
              </a:rPr>
              <a:t>kết thực </a:t>
            </a:r>
            <a:r>
              <a:rPr sz="2800" b="1" i="1" spc="-10" dirty="0">
                <a:solidFill>
                  <a:srgbClr val="124262"/>
                </a:solidFill>
                <a:latin typeface="Times New Roman"/>
                <a:cs typeface="Times New Roman"/>
              </a:rPr>
              <a:t>hiện </a:t>
            </a:r>
            <a:r>
              <a:rPr sz="2800" b="1" i="1" spc="-5" dirty="0">
                <a:solidFill>
                  <a:srgbClr val="124262"/>
                </a:solidFill>
                <a:latin typeface="Times New Roman"/>
                <a:cs typeface="Times New Roman"/>
              </a:rPr>
              <a:t>chương  trình Marketing </a:t>
            </a:r>
            <a:r>
              <a:rPr sz="2800" b="1" i="1" dirty="0">
                <a:solidFill>
                  <a:srgbClr val="124262"/>
                </a:solidFill>
                <a:latin typeface="Times New Roman"/>
                <a:cs typeface="Times New Roman"/>
              </a:rPr>
              <a:t>đối </a:t>
            </a:r>
            <a:r>
              <a:rPr sz="2800" b="1" i="1" spc="-5" dirty="0">
                <a:solidFill>
                  <a:srgbClr val="124262"/>
                </a:solidFill>
                <a:latin typeface="Times New Roman"/>
                <a:cs typeface="Times New Roman"/>
              </a:rPr>
              <a:t>với mọi </a:t>
            </a:r>
            <a:r>
              <a:rPr sz="2800" b="1" i="1" dirty="0">
                <a:solidFill>
                  <a:srgbClr val="124262"/>
                </a:solidFill>
                <a:latin typeface="Times New Roman"/>
                <a:cs typeface="Times New Roman"/>
              </a:rPr>
              <a:t>bộ phận trong</a:t>
            </a:r>
            <a:r>
              <a:rPr sz="2800" b="1" i="1" spc="-25" dirty="0">
                <a:solidFill>
                  <a:srgbClr val="124262"/>
                </a:solidFill>
                <a:latin typeface="Times New Roman"/>
                <a:cs typeface="Times New Roman"/>
              </a:rPr>
              <a:t> </a:t>
            </a:r>
            <a:r>
              <a:rPr sz="2800" b="1" i="1" spc="-10" dirty="0">
                <a:solidFill>
                  <a:srgbClr val="124262"/>
                </a:solidFill>
                <a:latin typeface="Times New Roman"/>
                <a:cs typeface="Times New Roman"/>
              </a:rPr>
              <a:t>NH</a:t>
            </a:r>
            <a:endParaRPr sz="2800" dirty="0">
              <a:latin typeface="Times New Roman"/>
              <a:cs typeface="Times New Roman"/>
            </a:endParaRPr>
          </a:p>
        </p:txBody>
      </p:sp>
      <p:sp>
        <p:nvSpPr>
          <p:cNvPr id="3" name="object 3"/>
          <p:cNvSpPr txBox="1">
            <a:spLocks noGrp="1"/>
          </p:cNvSpPr>
          <p:nvPr>
            <p:ph type="title"/>
          </p:nvPr>
        </p:nvSpPr>
        <p:spPr>
          <a:xfrm>
            <a:off x="228600" y="457200"/>
            <a:ext cx="7840064" cy="412934"/>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2.2. Môi </a:t>
            </a:r>
            <a:r>
              <a:rPr spc="-5" dirty="0">
                <a:latin typeface="Times New Roman" panose="02020603050405020304" pitchFamily="18" charset="0"/>
                <a:cs typeface="Times New Roman" panose="02020603050405020304" pitchFamily="18" charset="0"/>
              </a:rPr>
              <a:t>trường </a:t>
            </a:r>
            <a:r>
              <a:rPr dirty="0">
                <a:latin typeface="Times New Roman" panose="02020603050405020304" pitchFamily="18" charset="0"/>
                <a:cs typeface="Times New Roman" panose="02020603050405020304" pitchFamily="18" charset="0"/>
              </a:rPr>
              <a:t>Marketing </a:t>
            </a:r>
            <a:r>
              <a:rPr spc="-5" dirty="0">
                <a:latin typeface="Times New Roman" panose="02020603050405020304" pitchFamily="18" charset="0"/>
                <a:cs typeface="Times New Roman" panose="02020603050405020304" pitchFamily="18" charset="0"/>
              </a:rPr>
              <a:t>ngân</a:t>
            </a:r>
            <a:r>
              <a:rPr spc="-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200047"/>
            <a:ext cx="8305800" cy="4450064"/>
          </a:xfrm>
          <a:prstGeom prst="rect">
            <a:avLst/>
          </a:prstGeom>
        </p:spPr>
        <p:txBody>
          <a:bodyPr vert="horz" wrap="square" lIns="0" tIns="149860" rIns="0" bIns="0" rtlCol="0">
            <a:spAutoFit/>
          </a:bodyPr>
          <a:lstStyle/>
          <a:p>
            <a:pPr marL="12700" algn="just">
              <a:lnSpc>
                <a:spcPct val="100000"/>
              </a:lnSpc>
              <a:spcBef>
                <a:spcPts val="1180"/>
              </a:spcBef>
            </a:pPr>
            <a:r>
              <a:rPr sz="2800" b="1" spc="-5" dirty="0">
                <a:solidFill>
                  <a:srgbClr val="FF0000"/>
                </a:solidFill>
                <a:latin typeface="Times New Roman"/>
                <a:cs typeface="Times New Roman"/>
              </a:rPr>
              <a:t>2.2.2. Môi trường </a:t>
            </a:r>
            <a:r>
              <a:rPr sz="2800" b="1" dirty="0">
                <a:solidFill>
                  <a:srgbClr val="FF0000"/>
                </a:solidFill>
                <a:latin typeface="Times New Roman"/>
                <a:cs typeface="Times New Roman"/>
              </a:rPr>
              <a:t>vi </a:t>
            </a:r>
            <a:r>
              <a:rPr sz="2800" b="1" spc="-5" dirty="0">
                <a:solidFill>
                  <a:srgbClr val="FF0000"/>
                </a:solidFill>
                <a:latin typeface="Times New Roman"/>
                <a:cs typeface="Times New Roman"/>
              </a:rPr>
              <a:t>mô</a:t>
            </a:r>
            <a:endParaRPr sz="2800" dirty="0">
              <a:latin typeface="Times New Roman"/>
              <a:cs typeface="Times New Roman"/>
            </a:endParaRPr>
          </a:p>
          <a:p>
            <a:pPr marL="355600" indent="-343535" algn="just">
              <a:lnSpc>
                <a:spcPct val="100000"/>
              </a:lnSpc>
              <a:spcBef>
                <a:spcPts val="1080"/>
              </a:spcBef>
              <a:buFont typeface="Wingdings"/>
              <a:buChar char=""/>
              <a:tabLst>
                <a:tab pos="356235" algn="l"/>
              </a:tabLst>
            </a:pPr>
            <a:r>
              <a:rPr sz="2800" spc="-10" dirty="0">
                <a:solidFill>
                  <a:srgbClr val="FF0000"/>
                </a:solidFill>
                <a:latin typeface="Times New Roman"/>
                <a:cs typeface="Times New Roman"/>
              </a:rPr>
              <a:t>Các </a:t>
            </a:r>
            <a:r>
              <a:rPr sz="2800" spc="-5" dirty="0">
                <a:solidFill>
                  <a:srgbClr val="FF0000"/>
                </a:solidFill>
                <a:latin typeface="Times New Roman"/>
                <a:cs typeface="Times New Roman"/>
              </a:rPr>
              <a:t>đơn </a:t>
            </a:r>
            <a:r>
              <a:rPr sz="2800" dirty="0">
                <a:solidFill>
                  <a:srgbClr val="FF0000"/>
                </a:solidFill>
                <a:latin typeface="Times New Roman"/>
                <a:cs typeface="Times New Roman"/>
              </a:rPr>
              <a:t>vị </a:t>
            </a:r>
            <a:r>
              <a:rPr sz="2800" dirty="0" err="1">
                <a:solidFill>
                  <a:srgbClr val="FF0000"/>
                </a:solidFill>
                <a:latin typeface="Times New Roman"/>
                <a:cs typeface="Times New Roman"/>
              </a:rPr>
              <a:t>hô</a:t>
            </a:r>
            <a:r>
              <a:rPr sz="2800" dirty="0">
                <a:solidFill>
                  <a:srgbClr val="FF0000"/>
                </a:solidFill>
                <a:latin typeface="Times New Roman"/>
                <a:cs typeface="Times New Roman"/>
              </a:rPr>
              <a:t>̃</a:t>
            </a:r>
            <a:r>
              <a:rPr sz="2800" spc="-10" dirty="0">
                <a:solidFill>
                  <a:srgbClr val="FF0000"/>
                </a:solidFill>
                <a:latin typeface="Times New Roman"/>
                <a:cs typeface="Times New Roman"/>
              </a:rPr>
              <a:t> </a:t>
            </a:r>
            <a:r>
              <a:rPr sz="2800" spc="-5" dirty="0" err="1" smtClean="0">
                <a:solidFill>
                  <a:srgbClr val="FF0000"/>
                </a:solidFill>
                <a:latin typeface="Times New Roman"/>
                <a:cs typeface="Times New Roman"/>
              </a:rPr>
              <a:t>tr</a:t>
            </a:r>
            <a:r>
              <a:rPr lang="en-US" sz="2800" spc="-5" dirty="0" err="1" smtClean="0">
                <a:solidFill>
                  <a:srgbClr val="FF0000"/>
                </a:solidFill>
                <a:latin typeface="Times New Roman"/>
                <a:cs typeface="Times New Roman"/>
              </a:rPr>
              <a:t>ợ</a:t>
            </a:r>
            <a:r>
              <a:rPr lang="en-US" sz="2800" spc="-5" dirty="0" smtClean="0">
                <a:solidFill>
                  <a:srgbClr val="FF0000"/>
                </a:solidFill>
                <a:latin typeface="Times New Roman"/>
                <a:cs typeface="Times New Roman"/>
              </a:rPr>
              <a:t>:</a:t>
            </a:r>
            <a:r>
              <a:rPr lang="en-US" sz="2800" dirty="0" smtClean="0">
                <a:latin typeface="Times New Roman"/>
                <a:cs typeface="Times New Roman"/>
              </a:rPr>
              <a:t> </a:t>
            </a:r>
            <a:r>
              <a:rPr sz="2800" spc="-10" dirty="0" err="1" smtClean="0">
                <a:latin typeface="Times New Roman"/>
                <a:cs typeface="Times New Roman"/>
              </a:rPr>
              <a:t>L</a:t>
            </a:r>
            <a:r>
              <a:rPr sz="2800" spc="-5" dirty="0" err="1" smtClean="0">
                <a:latin typeface="Times New Roman"/>
                <a:cs typeface="Times New Roman"/>
              </a:rPr>
              <a:t>à</a:t>
            </a:r>
            <a:r>
              <a:rPr lang="en-US" sz="2800" dirty="0" smtClean="0">
                <a:latin typeface="Times New Roman"/>
                <a:cs typeface="Times New Roman"/>
              </a:rPr>
              <a:t> </a:t>
            </a:r>
            <a:r>
              <a:rPr sz="2800" spc="-15" dirty="0" err="1" smtClean="0">
                <a:latin typeface="Times New Roman"/>
                <a:cs typeface="Times New Roman"/>
              </a:rPr>
              <a:t>cá</a:t>
            </a:r>
            <a:r>
              <a:rPr sz="2800" spc="-5" dirty="0" err="1" smtClean="0">
                <a:latin typeface="Times New Roman"/>
                <a:cs typeface="Times New Roman"/>
              </a:rPr>
              <a:t>c</a:t>
            </a:r>
            <a:r>
              <a:rPr lang="en-US" sz="2800" dirty="0">
                <a:latin typeface="Times New Roman"/>
                <a:cs typeface="Times New Roman"/>
              </a:rPr>
              <a:t> </a:t>
            </a:r>
            <a:r>
              <a:rPr sz="2800" spc="-5" dirty="0" err="1" smtClean="0">
                <a:latin typeface="Times New Roman"/>
                <a:cs typeface="Times New Roman"/>
              </a:rPr>
              <a:t>đơn</a:t>
            </a:r>
            <a:r>
              <a:rPr lang="en-US" sz="2800" dirty="0">
                <a:latin typeface="Times New Roman"/>
                <a:cs typeface="Times New Roman"/>
              </a:rPr>
              <a:t> </a:t>
            </a:r>
            <a:r>
              <a:rPr sz="2800" dirty="0" err="1" smtClean="0">
                <a:latin typeface="Times New Roman"/>
                <a:cs typeface="Times New Roman"/>
              </a:rPr>
              <a:t>v</a:t>
            </a:r>
            <a:r>
              <a:rPr sz="2800" spc="-5" dirty="0" err="1" smtClean="0">
                <a:latin typeface="Times New Roman"/>
                <a:cs typeface="Times New Roman"/>
              </a:rPr>
              <a:t>ị</a:t>
            </a:r>
            <a:r>
              <a:rPr lang="en-US" sz="2800" spc="-5" dirty="0" smtClean="0">
                <a:latin typeface="Times New Roman"/>
                <a:cs typeface="Times New Roman"/>
              </a:rPr>
              <a:t> </a:t>
            </a:r>
            <a:r>
              <a:rPr sz="2800" dirty="0" err="1" smtClean="0">
                <a:latin typeface="Times New Roman"/>
                <a:cs typeface="Times New Roman"/>
              </a:rPr>
              <a:t>h</a:t>
            </a:r>
            <a:r>
              <a:rPr sz="2800" spc="-15" dirty="0" err="1" smtClean="0">
                <a:latin typeface="Times New Roman"/>
                <a:cs typeface="Times New Roman"/>
              </a:rPr>
              <a:t>ô</a:t>
            </a:r>
            <a:r>
              <a:rPr sz="2800" dirty="0" smtClean="0">
                <a:latin typeface="Times New Roman"/>
                <a:cs typeface="Times New Roman"/>
              </a:rPr>
              <a:t>̃</a:t>
            </a:r>
            <a:r>
              <a:rPr lang="en-US" sz="2800" dirty="0">
                <a:latin typeface="Times New Roman"/>
                <a:cs typeface="Times New Roman"/>
              </a:rPr>
              <a:t> </a:t>
            </a:r>
            <a:r>
              <a:rPr sz="2800" spc="-5" dirty="0" err="1" smtClean="0">
                <a:latin typeface="Times New Roman"/>
                <a:cs typeface="Times New Roman"/>
              </a:rPr>
              <a:t>trợ</a:t>
            </a:r>
            <a:r>
              <a:rPr lang="en-US" sz="2800" dirty="0">
                <a:latin typeface="Times New Roman"/>
                <a:cs typeface="Times New Roman"/>
              </a:rPr>
              <a:t> </a:t>
            </a:r>
            <a:r>
              <a:rPr sz="2800" spc="-5" dirty="0" err="1" smtClean="0">
                <a:latin typeface="Times New Roman"/>
                <a:cs typeface="Times New Roman"/>
              </a:rPr>
              <a:t>n</a:t>
            </a:r>
            <a:r>
              <a:rPr sz="2800" dirty="0" err="1" smtClean="0">
                <a:latin typeface="Times New Roman"/>
                <a:cs typeface="Times New Roman"/>
              </a:rPr>
              <a:t>g</a:t>
            </a:r>
            <a:r>
              <a:rPr sz="2800" spc="-5" dirty="0" err="1" smtClean="0">
                <a:latin typeface="Times New Roman"/>
                <a:cs typeface="Times New Roman"/>
              </a:rPr>
              <a:t>ân</a:t>
            </a:r>
            <a:r>
              <a:rPr lang="en-US" sz="2800" dirty="0" smtClean="0">
                <a:latin typeface="Times New Roman"/>
                <a:cs typeface="Times New Roman"/>
              </a:rPr>
              <a:t> </a:t>
            </a:r>
            <a:r>
              <a:rPr sz="2800" spc="-5" dirty="0" err="1" smtClean="0">
                <a:latin typeface="Times New Roman"/>
                <a:cs typeface="Times New Roman"/>
              </a:rPr>
              <a:t>hàng</a:t>
            </a:r>
            <a:r>
              <a:rPr lang="en-US" sz="2800" dirty="0">
                <a:latin typeface="Times New Roman"/>
                <a:cs typeface="Times New Roman"/>
              </a:rPr>
              <a:t> </a:t>
            </a:r>
            <a:r>
              <a:rPr sz="2800" spc="-5" dirty="0" err="1" smtClean="0">
                <a:latin typeface="Times New Roman"/>
                <a:cs typeface="Times New Roman"/>
              </a:rPr>
              <a:t>tr</a:t>
            </a:r>
            <a:r>
              <a:rPr sz="2800" spc="5" dirty="0" err="1" smtClean="0">
                <a:latin typeface="Times New Roman"/>
                <a:cs typeface="Times New Roman"/>
              </a:rPr>
              <a:t>o</a:t>
            </a:r>
            <a:r>
              <a:rPr sz="2800" spc="-5" dirty="0" err="1" smtClean="0">
                <a:latin typeface="Times New Roman"/>
                <a:cs typeface="Times New Roman"/>
              </a:rPr>
              <a:t>ng</a:t>
            </a:r>
            <a:r>
              <a:rPr lang="en-US" sz="2800" spc="-5" dirty="0">
                <a:latin typeface="Times New Roman"/>
                <a:cs typeface="Times New Roman"/>
              </a:rPr>
              <a:t> </a:t>
            </a:r>
            <a:r>
              <a:rPr sz="2800" dirty="0" err="1" smtClean="0">
                <a:latin typeface="Times New Roman"/>
                <a:cs typeface="Times New Roman"/>
              </a:rPr>
              <a:t>qu</a:t>
            </a:r>
            <a:r>
              <a:rPr sz="2800" spc="-5" dirty="0" err="1" smtClean="0">
                <a:latin typeface="Times New Roman"/>
                <a:cs typeface="Times New Roman"/>
              </a:rPr>
              <a:t>á</a:t>
            </a:r>
            <a:r>
              <a:rPr lang="en-US" sz="2800" dirty="0" smtClean="0">
                <a:latin typeface="Times New Roman"/>
                <a:cs typeface="Times New Roman"/>
              </a:rPr>
              <a:t> </a:t>
            </a:r>
            <a:r>
              <a:rPr sz="2800" spc="-5" dirty="0" err="1" smtClean="0">
                <a:latin typeface="Times New Roman"/>
                <a:cs typeface="Times New Roman"/>
              </a:rPr>
              <a:t>tr</a:t>
            </a:r>
            <a:r>
              <a:rPr sz="2800" dirty="0" err="1" smtClean="0">
                <a:latin typeface="Times New Roman"/>
                <a:cs typeface="Times New Roman"/>
              </a:rPr>
              <a:t>ì</a:t>
            </a:r>
            <a:r>
              <a:rPr sz="2800" spc="-5" dirty="0" err="1" smtClean="0">
                <a:latin typeface="Times New Roman"/>
                <a:cs typeface="Times New Roman"/>
              </a:rPr>
              <a:t>nh</a:t>
            </a:r>
            <a:r>
              <a:rPr lang="en-US" sz="2800" spc="-5" dirty="0">
                <a:latin typeface="Times New Roman"/>
                <a:cs typeface="Times New Roman"/>
              </a:rPr>
              <a:t> </a:t>
            </a:r>
            <a:r>
              <a:rPr sz="2800" spc="-5" dirty="0" err="1" smtClean="0">
                <a:latin typeface="Times New Roman"/>
                <a:cs typeface="Times New Roman"/>
              </a:rPr>
              <a:t>kinh</a:t>
            </a:r>
            <a:r>
              <a:rPr sz="2800" spc="-5" dirty="0" smtClean="0">
                <a:latin typeface="Times New Roman"/>
                <a:cs typeface="Times New Roman"/>
              </a:rPr>
              <a:t> </a:t>
            </a:r>
            <a:r>
              <a:rPr sz="2800" dirty="0">
                <a:latin typeface="Times New Roman"/>
                <a:cs typeface="Times New Roman"/>
              </a:rPr>
              <a:t>doanh, </a:t>
            </a:r>
            <a:r>
              <a:rPr sz="2800" spc="-5" dirty="0">
                <a:latin typeface="Times New Roman"/>
                <a:cs typeface="Times New Roman"/>
              </a:rPr>
              <a:t>bao</a:t>
            </a:r>
            <a:r>
              <a:rPr sz="2800" spc="-15" dirty="0">
                <a:latin typeface="Times New Roman"/>
                <a:cs typeface="Times New Roman"/>
              </a:rPr>
              <a:t> </a:t>
            </a:r>
            <a:r>
              <a:rPr sz="2800" spc="-5" dirty="0">
                <a:latin typeface="Times New Roman"/>
                <a:cs typeface="Times New Roman"/>
              </a:rPr>
              <a:t>gồm:</a:t>
            </a:r>
            <a:endParaRPr sz="2800" dirty="0">
              <a:latin typeface="Times New Roman"/>
              <a:cs typeface="Times New Roman"/>
            </a:endParaRPr>
          </a:p>
          <a:p>
            <a:pPr marL="756285" lvl="1" indent="-287020" algn="just">
              <a:lnSpc>
                <a:spcPct val="100000"/>
              </a:lnSpc>
              <a:spcBef>
                <a:spcPts val="1739"/>
              </a:spcBef>
              <a:buFont typeface="Wingdings"/>
              <a:buChar char=""/>
              <a:tabLst>
                <a:tab pos="756920" algn="l"/>
              </a:tabLst>
            </a:pPr>
            <a:r>
              <a:rPr sz="2800" spc="-10" dirty="0">
                <a:latin typeface="Times New Roman"/>
                <a:cs typeface="Times New Roman"/>
              </a:rPr>
              <a:t>Các </a:t>
            </a:r>
            <a:r>
              <a:rPr sz="2800" spc="-5" dirty="0">
                <a:latin typeface="Times New Roman"/>
                <a:cs typeface="Times New Roman"/>
              </a:rPr>
              <a:t>đơn </a:t>
            </a:r>
            <a:r>
              <a:rPr sz="2800" dirty="0">
                <a:latin typeface="Times New Roman"/>
                <a:cs typeface="Times New Roman"/>
              </a:rPr>
              <a:t>vị </a:t>
            </a:r>
            <a:r>
              <a:rPr sz="2800" spc="-5" dirty="0">
                <a:latin typeface="Times New Roman"/>
                <a:cs typeface="Times New Roman"/>
              </a:rPr>
              <a:t>cung </a:t>
            </a:r>
            <a:r>
              <a:rPr sz="2800" spc="-10" dirty="0">
                <a:latin typeface="Times New Roman"/>
                <a:cs typeface="Times New Roman"/>
              </a:rPr>
              <a:t>cấp máy móc, </a:t>
            </a:r>
            <a:r>
              <a:rPr sz="2800" spc="-5" dirty="0">
                <a:latin typeface="Times New Roman"/>
                <a:cs typeface="Times New Roman"/>
              </a:rPr>
              <a:t>thiết </a:t>
            </a:r>
            <a:r>
              <a:rPr sz="2800" dirty="0">
                <a:latin typeface="Times New Roman"/>
                <a:cs typeface="Times New Roman"/>
              </a:rPr>
              <a:t>bị kỹ</a:t>
            </a:r>
            <a:r>
              <a:rPr sz="2800" spc="60" dirty="0">
                <a:latin typeface="Times New Roman"/>
                <a:cs typeface="Times New Roman"/>
              </a:rPr>
              <a:t> </a:t>
            </a:r>
            <a:r>
              <a:rPr sz="2800" spc="-5" dirty="0">
                <a:latin typeface="Times New Roman"/>
                <a:cs typeface="Times New Roman"/>
              </a:rPr>
              <a:t>thuật</a:t>
            </a:r>
            <a:endParaRPr sz="2800" dirty="0">
              <a:latin typeface="Times New Roman"/>
              <a:cs typeface="Times New Roman"/>
            </a:endParaRPr>
          </a:p>
          <a:p>
            <a:pPr marL="756285" lvl="1" indent="-287020" algn="just">
              <a:lnSpc>
                <a:spcPct val="100000"/>
              </a:lnSpc>
              <a:spcBef>
                <a:spcPts val="1140"/>
              </a:spcBef>
              <a:buFont typeface="Wingdings"/>
              <a:buChar char=""/>
              <a:tabLst>
                <a:tab pos="756920" algn="l"/>
              </a:tabLst>
            </a:pPr>
            <a:r>
              <a:rPr sz="2800" spc="-10" dirty="0">
                <a:latin typeface="Times New Roman"/>
                <a:cs typeface="Times New Roman"/>
              </a:rPr>
              <a:t>Đơn </a:t>
            </a:r>
            <a:r>
              <a:rPr sz="2800" dirty="0">
                <a:latin typeface="Times New Roman"/>
                <a:cs typeface="Times New Roman"/>
              </a:rPr>
              <a:t>vị </a:t>
            </a:r>
            <a:r>
              <a:rPr sz="2800" spc="-5" dirty="0">
                <a:latin typeface="Times New Roman"/>
                <a:cs typeface="Times New Roman"/>
              </a:rPr>
              <a:t>cung </a:t>
            </a:r>
            <a:r>
              <a:rPr sz="2800" spc="-10" dirty="0">
                <a:latin typeface="Times New Roman"/>
                <a:cs typeface="Times New Roman"/>
              </a:rPr>
              <a:t>cấp </a:t>
            </a:r>
            <a:r>
              <a:rPr sz="2800" spc="-10" dirty="0" err="1">
                <a:latin typeface="Times New Roman"/>
                <a:cs typeface="Times New Roman"/>
              </a:rPr>
              <a:t>các</a:t>
            </a:r>
            <a:r>
              <a:rPr sz="2800" spc="-10" dirty="0">
                <a:latin typeface="Times New Roman"/>
                <a:cs typeface="Times New Roman"/>
              </a:rPr>
              <a:t> </a:t>
            </a:r>
            <a:r>
              <a:rPr sz="2800" spc="-5" dirty="0">
                <a:latin typeface="Times New Roman"/>
                <a:cs typeface="Times New Roman"/>
              </a:rPr>
              <a:t>yếu tố đầu vào</a:t>
            </a:r>
            <a:r>
              <a:rPr sz="2800" spc="40" dirty="0">
                <a:latin typeface="Times New Roman"/>
                <a:cs typeface="Times New Roman"/>
              </a:rPr>
              <a:t> </a:t>
            </a:r>
            <a:r>
              <a:rPr sz="2800" spc="-5" dirty="0">
                <a:latin typeface="Times New Roman"/>
                <a:cs typeface="Times New Roman"/>
              </a:rPr>
              <a:t>khác</a:t>
            </a:r>
            <a:endParaRPr sz="2800" dirty="0">
              <a:latin typeface="Times New Roman"/>
              <a:cs typeface="Times New Roman"/>
            </a:endParaRPr>
          </a:p>
          <a:p>
            <a:pPr marL="756285" marR="5715" lvl="1" indent="-287020" algn="just">
              <a:lnSpc>
                <a:spcPct val="113999"/>
              </a:lnSpc>
              <a:spcBef>
                <a:spcPts val="680"/>
              </a:spcBef>
              <a:buFont typeface="Wingdings"/>
              <a:buChar char=""/>
              <a:tabLst>
                <a:tab pos="756920" algn="l"/>
                <a:tab pos="1454150" algn="l"/>
                <a:tab pos="2353945" algn="l"/>
                <a:tab pos="3114040" algn="l"/>
                <a:tab pos="4700905" algn="l"/>
                <a:tab pos="5394325" algn="l"/>
                <a:tab pos="6232525" algn="l"/>
                <a:tab pos="6656705" algn="l"/>
              </a:tabLst>
            </a:pPr>
            <a:r>
              <a:rPr sz="2800" spc="-10" dirty="0">
                <a:latin typeface="Times New Roman"/>
                <a:cs typeface="Times New Roman"/>
              </a:rPr>
              <a:t>Cá</a:t>
            </a:r>
            <a:r>
              <a:rPr sz="2800" spc="-5" dirty="0">
                <a:latin typeface="Times New Roman"/>
                <a:cs typeface="Times New Roman"/>
              </a:rPr>
              <a:t>c</a:t>
            </a:r>
            <a:r>
              <a:rPr sz="2800" dirty="0">
                <a:latin typeface="Times New Roman"/>
                <a:cs typeface="Times New Roman"/>
              </a:rPr>
              <a:t>	</a:t>
            </a:r>
            <a:r>
              <a:rPr sz="2800" spc="-5" dirty="0">
                <a:latin typeface="Times New Roman"/>
                <a:cs typeface="Times New Roman"/>
              </a:rPr>
              <a:t>tr</a:t>
            </a:r>
            <a:r>
              <a:rPr sz="2800" spc="5" dirty="0">
                <a:latin typeface="Times New Roman"/>
                <a:cs typeface="Times New Roman"/>
              </a:rPr>
              <a:t>u</a:t>
            </a:r>
            <a:r>
              <a:rPr sz="2800" spc="-5" dirty="0">
                <a:latin typeface="Times New Roman"/>
                <a:cs typeface="Times New Roman"/>
              </a:rPr>
              <a:t>ng</a:t>
            </a:r>
            <a:r>
              <a:rPr sz="2800" dirty="0">
                <a:latin typeface="Times New Roman"/>
                <a:cs typeface="Times New Roman"/>
              </a:rPr>
              <a:t>	</a:t>
            </a:r>
            <a:r>
              <a:rPr sz="2800" spc="-5" dirty="0">
                <a:latin typeface="Times New Roman"/>
                <a:cs typeface="Times New Roman"/>
              </a:rPr>
              <a:t>g</a:t>
            </a:r>
            <a:r>
              <a:rPr sz="2800" dirty="0">
                <a:latin typeface="Times New Roman"/>
                <a:cs typeface="Times New Roman"/>
              </a:rPr>
              <a:t>i</a:t>
            </a:r>
            <a:r>
              <a:rPr sz="2800" spc="-5" dirty="0">
                <a:latin typeface="Times New Roman"/>
                <a:cs typeface="Times New Roman"/>
              </a:rPr>
              <a:t>an</a:t>
            </a:r>
            <a:r>
              <a:rPr sz="2800" dirty="0">
                <a:latin typeface="Times New Roman"/>
                <a:cs typeface="Times New Roman"/>
              </a:rPr>
              <a:t>	</a:t>
            </a:r>
            <a:r>
              <a:rPr sz="2800" spc="-20" dirty="0">
                <a:latin typeface="Times New Roman"/>
                <a:cs typeface="Times New Roman"/>
              </a:rPr>
              <a:t>m</a:t>
            </a:r>
            <a:r>
              <a:rPr sz="2800" spc="-5" dirty="0">
                <a:latin typeface="Times New Roman"/>
                <a:cs typeface="Times New Roman"/>
              </a:rPr>
              <a:t>arketing</a:t>
            </a:r>
            <a:r>
              <a:rPr sz="2800" dirty="0">
                <a:latin typeface="Times New Roman"/>
                <a:cs typeface="Times New Roman"/>
              </a:rPr>
              <a:t>	</a:t>
            </a:r>
            <a:r>
              <a:rPr sz="2800" spc="-15" dirty="0">
                <a:latin typeface="Times New Roman"/>
                <a:cs typeface="Times New Roman"/>
              </a:rPr>
              <a:t>nh</a:t>
            </a:r>
            <a:r>
              <a:rPr sz="2800" spc="-5" dirty="0">
                <a:latin typeface="Times New Roman"/>
                <a:cs typeface="Times New Roman"/>
              </a:rPr>
              <a:t>ư</a:t>
            </a:r>
            <a:r>
              <a:rPr sz="2800" dirty="0">
                <a:latin typeface="Times New Roman"/>
                <a:cs typeface="Times New Roman"/>
              </a:rPr>
              <a:t>	</a:t>
            </a:r>
            <a:r>
              <a:rPr sz="2800" spc="-5" dirty="0">
                <a:latin typeface="Times New Roman"/>
                <a:cs typeface="Times New Roman"/>
              </a:rPr>
              <a:t>công</a:t>
            </a:r>
            <a:r>
              <a:rPr sz="2800" dirty="0">
                <a:latin typeface="Times New Roman"/>
                <a:cs typeface="Times New Roman"/>
              </a:rPr>
              <a:t>	</a:t>
            </a:r>
            <a:r>
              <a:rPr sz="2800" spc="-5" dirty="0">
                <a:latin typeface="Times New Roman"/>
                <a:cs typeface="Times New Roman"/>
              </a:rPr>
              <a:t>ty</a:t>
            </a:r>
            <a:r>
              <a:rPr sz="2800" dirty="0">
                <a:latin typeface="Times New Roman"/>
                <a:cs typeface="Times New Roman"/>
              </a:rPr>
              <a:t>	</a:t>
            </a:r>
            <a:r>
              <a:rPr sz="2800" spc="-5" dirty="0">
                <a:latin typeface="Times New Roman"/>
                <a:cs typeface="Times New Roman"/>
              </a:rPr>
              <a:t>q</a:t>
            </a:r>
            <a:r>
              <a:rPr sz="2800" dirty="0">
                <a:latin typeface="Times New Roman"/>
                <a:cs typeface="Times New Roman"/>
              </a:rPr>
              <a:t>u</a:t>
            </a:r>
            <a:r>
              <a:rPr sz="2800" spc="-5" dirty="0">
                <a:latin typeface="Times New Roman"/>
                <a:cs typeface="Times New Roman"/>
              </a:rPr>
              <a:t>ảng  cáo, PR, </a:t>
            </a:r>
            <a:r>
              <a:rPr sz="2800" dirty="0">
                <a:latin typeface="Times New Roman"/>
                <a:cs typeface="Times New Roman"/>
              </a:rPr>
              <a:t>nghiên </a:t>
            </a:r>
            <a:r>
              <a:rPr sz="2800" spc="-10" dirty="0">
                <a:latin typeface="Times New Roman"/>
                <a:cs typeface="Times New Roman"/>
              </a:rPr>
              <a:t>cứu </a:t>
            </a:r>
            <a:r>
              <a:rPr sz="2800" spc="-5" dirty="0">
                <a:latin typeface="Times New Roman"/>
                <a:cs typeface="Times New Roman"/>
              </a:rPr>
              <a:t>thị</a:t>
            </a:r>
            <a:r>
              <a:rPr sz="2800" dirty="0">
                <a:latin typeface="Times New Roman"/>
                <a:cs typeface="Times New Roman"/>
              </a:rPr>
              <a:t> </a:t>
            </a:r>
            <a:r>
              <a:rPr sz="2800" spc="-5" dirty="0">
                <a:latin typeface="Times New Roman"/>
                <a:cs typeface="Times New Roman"/>
              </a:rPr>
              <a:t>trường…</a:t>
            </a:r>
            <a:endParaRPr sz="2800" dirty="0">
              <a:latin typeface="Times New Roman"/>
              <a:cs typeface="Times New Roman"/>
            </a:endParaRPr>
          </a:p>
          <a:p>
            <a:pPr marL="12700" algn="just">
              <a:lnSpc>
                <a:spcPct val="100000"/>
              </a:lnSpc>
              <a:spcBef>
                <a:spcPts val="1140"/>
              </a:spcBef>
            </a:pPr>
            <a:r>
              <a:rPr sz="2800" spc="-5" dirty="0">
                <a:latin typeface="Wingdings"/>
                <a:cs typeface="Wingdings"/>
              </a:rPr>
              <a:t></a:t>
            </a:r>
            <a:r>
              <a:rPr sz="2800" spc="-5" dirty="0">
                <a:latin typeface="Times New Roman"/>
                <a:cs typeface="Times New Roman"/>
              </a:rPr>
              <a:t> </a:t>
            </a:r>
            <a:r>
              <a:rPr sz="2800" spc="-10" dirty="0">
                <a:latin typeface="Times New Roman"/>
                <a:cs typeface="Times New Roman"/>
              </a:rPr>
              <a:t>Tác </a:t>
            </a:r>
            <a:r>
              <a:rPr sz="2800" dirty="0">
                <a:latin typeface="Times New Roman"/>
                <a:cs typeface="Times New Roman"/>
              </a:rPr>
              <a:t>động </a:t>
            </a:r>
            <a:r>
              <a:rPr sz="2800" spc="-5" dirty="0">
                <a:latin typeface="Times New Roman"/>
                <a:cs typeface="Times New Roman"/>
              </a:rPr>
              <a:t>đến </a:t>
            </a:r>
            <a:r>
              <a:rPr sz="2800" dirty="0">
                <a:latin typeface="Times New Roman"/>
                <a:cs typeface="Times New Roman"/>
              </a:rPr>
              <a:t>khả </a:t>
            </a:r>
            <a:r>
              <a:rPr sz="2800" spc="-5" dirty="0">
                <a:latin typeface="Times New Roman"/>
                <a:cs typeface="Times New Roman"/>
              </a:rPr>
              <a:t>năng </a:t>
            </a:r>
            <a:r>
              <a:rPr sz="2800" dirty="0">
                <a:latin typeface="Times New Roman"/>
                <a:cs typeface="Times New Roman"/>
              </a:rPr>
              <a:t>phục vụ </a:t>
            </a:r>
            <a:r>
              <a:rPr sz="2800" spc="-10" dirty="0">
                <a:latin typeface="Times New Roman"/>
                <a:cs typeface="Times New Roman"/>
              </a:rPr>
              <a:t>KH </a:t>
            </a:r>
            <a:r>
              <a:rPr sz="2800" spc="-5" dirty="0" err="1">
                <a:latin typeface="Times New Roman"/>
                <a:cs typeface="Times New Roman"/>
              </a:rPr>
              <a:t>của</a:t>
            </a:r>
            <a:r>
              <a:rPr sz="2800" spc="-10" dirty="0">
                <a:latin typeface="Times New Roman"/>
                <a:cs typeface="Times New Roman"/>
              </a:rPr>
              <a:t> </a:t>
            </a:r>
            <a:r>
              <a:rPr sz="2800" spc="-10" dirty="0" smtClean="0">
                <a:latin typeface="Times New Roman"/>
                <a:cs typeface="Times New Roman"/>
              </a:rPr>
              <a:t>NH</a:t>
            </a:r>
            <a:r>
              <a:rPr lang="en-US" sz="2800" spc="-10" dirty="0" smtClean="0">
                <a:latin typeface="Times New Roman"/>
                <a:cs typeface="Times New Roman"/>
              </a:rPr>
              <a:t> </a:t>
            </a:r>
            <a:endParaRPr sz="2800" dirty="0">
              <a:latin typeface="Times New Roman"/>
              <a:cs typeface="Times New Roman"/>
            </a:endParaRPr>
          </a:p>
        </p:txBody>
      </p:sp>
      <p:sp>
        <p:nvSpPr>
          <p:cNvPr id="3" name="object 3"/>
          <p:cNvSpPr txBox="1">
            <a:spLocks noGrp="1"/>
          </p:cNvSpPr>
          <p:nvPr>
            <p:ph type="title"/>
          </p:nvPr>
        </p:nvSpPr>
        <p:spPr>
          <a:xfrm>
            <a:off x="381000" y="503844"/>
            <a:ext cx="8071205" cy="412934"/>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2.2. Môi </a:t>
            </a:r>
            <a:r>
              <a:rPr spc="-5" dirty="0">
                <a:latin typeface="Times New Roman" panose="02020603050405020304" pitchFamily="18" charset="0"/>
                <a:cs typeface="Times New Roman" panose="02020603050405020304" pitchFamily="18" charset="0"/>
              </a:rPr>
              <a:t>trường </a:t>
            </a:r>
            <a:r>
              <a:rPr dirty="0">
                <a:latin typeface="Times New Roman" panose="02020603050405020304" pitchFamily="18" charset="0"/>
                <a:cs typeface="Times New Roman" panose="02020603050405020304" pitchFamily="18" charset="0"/>
              </a:rPr>
              <a:t>Marketing </a:t>
            </a:r>
            <a:r>
              <a:rPr spc="-5" dirty="0">
                <a:latin typeface="Times New Roman" panose="02020603050405020304" pitchFamily="18" charset="0"/>
                <a:cs typeface="Times New Roman" panose="02020603050405020304" pitchFamily="18" charset="0"/>
              </a:rPr>
              <a:t>ngân</a:t>
            </a:r>
            <a:r>
              <a:rPr spc="-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1048992"/>
            <a:ext cx="7844790" cy="4760595"/>
          </a:xfrm>
          <a:prstGeom prst="rect">
            <a:avLst/>
          </a:prstGeom>
        </p:spPr>
        <p:txBody>
          <a:bodyPr vert="horz" wrap="square" lIns="0" tIns="217170" rIns="0" bIns="0" rtlCol="0">
            <a:spAutoFit/>
          </a:bodyPr>
          <a:lstStyle/>
          <a:p>
            <a:pPr marL="12700">
              <a:lnSpc>
                <a:spcPct val="100000"/>
              </a:lnSpc>
              <a:spcBef>
                <a:spcPts val="1710"/>
              </a:spcBef>
            </a:pPr>
            <a:r>
              <a:rPr sz="2800" b="1" spc="-5" dirty="0">
                <a:solidFill>
                  <a:srgbClr val="FF0000"/>
                </a:solidFill>
                <a:latin typeface="Times New Roman"/>
                <a:cs typeface="Times New Roman"/>
              </a:rPr>
              <a:t>2.2.2. Môi trường </a:t>
            </a:r>
            <a:r>
              <a:rPr sz="2800" b="1" dirty="0">
                <a:solidFill>
                  <a:srgbClr val="FF0000"/>
                </a:solidFill>
                <a:latin typeface="Times New Roman"/>
                <a:cs typeface="Times New Roman"/>
              </a:rPr>
              <a:t>vi </a:t>
            </a:r>
            <a:r>
              <a:rPr sz="2800" b="1" spc="-5" dirty="0">
                <a:solidFill>
                  <a:srgbClr val="FF0000"/>
                </a:solidFill>
                <a:latin typeface="Times New Roman"/>
                <a:cs typeface="Times New Roman"/>
              </a:rPr>
              <a:t>mô</a:t>
            </a:r>
            <a:endParaRPr sz="2800" dirty="0">
              <a:latin typeface="Times New Roman"/>
              <a:cs typeface="Times New Roman"/>
            </a:endParaRPr>
          </a:p>
          <a:p>
            <a:pPr marL="355600" indent="-343535">
              <a:lnSpc>
                <a:spcPct val="100000"/>
              </a:lnSpc>
              <a:spcBef>
                <a:spcPts val="1610"/>
              </a:spcBef>
              <a:buFont typeface="Wingdings"/>
              <a:buChar char=""/>
              <a:tabLst>
                <a:tab pos="356235" algn="l"/>
              </a:tabLst>
            </a:pPr>
            <a:r>
              <a:rPr sz="2800" spc="-5" dirty="0">
                <a:solidFill>
                  <a:srgbClr val="FF0000"/>
                </a:solidFill>
                <a:latin typeface="Times New Roman"/>
                <a:cs typeface="Times New Roman"/>
              </a:rPr>
              <a:t>Đối </a:t>
            </a:r>
            <a:r>
              <a:rPr sz="2800" dirty="0">
                <a:solidFill>
                  <a:srgbClr val="FF0000"/>
                </a:solidFill>
                <a:latin typeface="Times New Roman"/>
                <a:cs typeface="Times New Roman"/>
              </a:rPr>
              <a:t>thủ </a:t>
            </a:r>
            <a:r>
              <a:rPr sz="2800" spc="-5" dirty="0">
                <a:solidFill>
                  <a:srgbClr val="FF0000"/>
                </a:solidFill>
                <a:latin typeface="Times New Roman"/>
                <a:cs typeface="Times New Roman"/>
              </a:rPr>
              <a:t>cạnh tranh</a:t>
            </a:r>
            <a:endParaRPr sz="2800" dirty="0">
              <a:latin typeface="Times New Roman"/>
              <a:cs typeface="Times New Roman"/>
            </a:endParaRPr>
          </a:p>
          <a:p>
            <a:pPr marL="12700" marR="5080" algn="just">
              <a:lnSpc>
                <a:spcPct val="130000"/>
              </a:lnSpc>
              <a:spcBef>
                <a:spcPts val="600"/>
              </a:spcBef>
              <a:buChar char="-"/>
              <a:tabLst>
                <a:tab pos="255270" algn="l"/>
              </a:tabLst>
            </a:pPr>
            <a:r>
              <a:rPr sz="2800" spc="-5" dirty="0">
                <a:latin typeface="Times New Roman"/>
                <a:cs typeface="Times New Roman"/>
              </a:rPr>
              <a:t>Ảnh hưởng đến khả năng đạt được </a:t>
            </a:r>
            <a:r>
              <a:rPr sz="2800" spc="-10" dirty="0" err="1">
                <a:latin typeface="Times New Roman"/>
                <a:cs typeface="Times New Roman"/>
              </a:rPr>
              <a:t>các</a:t>
            </a:r>
            <a:r>
              <a:rPr sz="2800" spc="-10" dirty="0">
                <a:latin typeface="Times New Roman"/>
                <a:cs typeface="Times New Roman"/>
              </a:rPr>
              <a:t> </a:t>
            </a:r>
            <a:r>
              <a:rPr sz="2800" spc="-5" dirty="0">
                <a:latin typeface="Times New Roman"/>
                <a:cs typeface="Times New Roman"/>
              </a:rPr>
              <a:t>mục tiêu </a:t>
            </a:r>
            <a:r>
              <a:rPr sz="2800" dirty="0">
                <a:latin typeface="Times New Roman"/>
                <a:cs typeface="Times New Roman"/>
              </a:rPr>
              <a:t>và  </a:t>
            </a:r>
            <a:r>
              <a:rPr sz="2800" spc="-5" dirty="0">
                <a:latin typeface="Times New Roman"/>
                <a:cs typeface="Times New Roman"/>
              </a:rPr>
              <a:t>chiến lược kinh doanh của </a:t>
            </a:r>
            <a:r>
              <a:rPr sz="2800" spc="-5" dirty="0" err="1">
                <a:latin typeface="Times New Roman"/>
                <a:cs typeface="Times New Roman"/>
              </a:rPr>
              <a:t>ngân</a:t>
            </a:r>
            <a:r>
              <a:rPr sz="2800" spc="-20" dirty="0">
                <a:latin typeface="Times New Roman"/>
                <a:cs typeface="Times New Roman"/>
              </a:rPr>
              <a:t> </a:t>
            </a:r>
            <a:r>
              <a:rPr sz="2800" dirty="0" err="1" smtClean="0">
                <a:latin typeface="Times New Roman"/>
                <a:cs typeface="Times New Roman"/>
              </a:rPr>
              <a:t>hàng</a:t>
            </a:r>
            <a:r>
              <a:rPr lang="en-US" sz="2800" dirty="0" smtClean="0">
                <a:latin typeface="Times New Roman"/>
                <a:cs typeface="Times New Roman"/>
              </a:rPr>
              <a:t>.</a:t>
            </a:r>
            <a:endParaRPr sz="2800" dirty="0">
              <a:latin typeface="Times New Roman"/>
              <a:cs typeface="Times New Roman"/>
            </a:endParaRPr>
          </a:p>
          <a:p>
            <a:pPr marL="219710" indent="-207645">
              <a:lnSpc>
                <a:spcPct val="100000"/>
              </a:lnSpc>
              <a:spcBef>
                <a:spcPts val="1540"/>
              </a:spcBef>
              <a:buChar char="-"/>
              <a:tabLst>
                <a:tab pos="220345" algn="l"/>
              </a:tabLst>
            </a:pPr>
            <a:r>
              <a:rPr sz="2800" spc="-10" dirty="0">
                <a:latin typeface="Times New Roman"/>
                <a:cs typeface="Times New Roman"/>
              </a:rPr>
              <a:t>Các </a:t>
            </a:r>
            <a:r>
              <a:rPr sz="2800" spc="-5" dirty="0">
                <a:latin typeface="Times New Roman"/>
                <a:cs typeface="Times New Roman"/>
              </a:rPr>
              <a:t>nội dung </a:t>
            </a:r>
            <a:r>
              <a:rPr sz="2800" spc="-10" dirty="0">
                <a:latin typeface="Times New Roman"/>
                <a:cs typeface="Times New Roman"/>
              </a:rPr>
              <a:t>cần </a:t>
            </a:r>
            <a:r>
              <a:rPr sz="2800" spc="-5" dirty="0">
                <a:latin typeface="Times New Roman"/>
                <a:cs typeface="Times New Roman"/>
              </a:rPr>
              <a:t>xác</a:t>
            </a:r>
            <a:r>
              <a:rPr sz="2800" spc="-10" dirty="0">
                <a:latin typeface="Times New Roman"/>
                <a:cs typeface="Times New Roman"/>
              </a:rPr>
              <a:t> </a:t>
            </a:r>
            <a:r>
              <a:rPr sz="2800" dirty="0">
                <a:latin typeface="Times New Roman"/>
                <a:cs typeface="Times New Roman"/>
              </a:rPr>
              <a:t>định:</a:t>
            </a:r>
          </a:p>
          <a:p>
            <a:pPr marL="682625" indent="-58738">
              <a:lnSpc>
                <a:spcPct val="100000"/>
              </a:lnSpc>
              <a:spcBef>
                <a:spcPts val="1005"/>
              </a:spcBef>
              <a:buFont typeface="Wingdings"/>
              <a:buChar char=""/>
              <a:tabLst>
                <a:tab pos="623888" algn="l"/>
                <a:tab pos="798513" algn="l"/>
              </a:tabLst>
            </a:pPr>
            <a:r>
              <a:rPr sz="2800" spc="-5" dirty="0">
                <a:latin typeface="Times New Roman"/>
                <a:cs typeface="Times New Roman"/>
              </a:rPr>
              <a:t>Ai là </a:t>
            </a:r>
            <a:r>
              <a:rPr sz="2800" dirty="0">
                <a:latin typeface="Times New Roman"/>
                <a:cs typeface="Times New Roman"/>
              </a:rPr>
              <a:t>đối thủ </a:t>
            </a:r>
            <a:r>
              <a:rPr sz="2800" spc="-10" dirty="0">
                <a:latin typeface="Times New Roman"/>
                <a:cs typeface="Times New Roman"/>
              </a:rPr>
              <a:t>cạnh </a:t>
            </a:r>
            <a:r>
              <a:rPr sz="2800" spc="-5" dirty="0">
                <a:latin typeface="Times New Roman"/>
                <a:cs typeface="Times New Roman"/>
              </a:rPr>
              <a:t>tranh chủ</a:t>
            </a:r>
            <a:r>
              <a:rPr sz="2800" spc="5" dirty="0">
                <a:latin typeface="Times New Roman"/>
                <a:cs typeface="Times New Roman"/>
              </a:rPr>
              <a:t> </a:t>
            </a:r>
            <a:r>
              <a:rPr sz="2800" spc="-5" dirty="0">
                <a:latin typeface="Times New Roman"/>
                <a:cs typeface="Times New Roman"/>
              </a:rPr>
              <a:t>yếu?</a:t>
            </a:r>
            <a:endParaRPr sz="2800" dirty="0">
              <a:latin typeface="Times New Roman"/>
              <a:cs typeface="Times New Roman"/>
            </a:endParaRPr>
          </a:p>
          <a:p>
            <a:pPr marL="682625" indent="-58738">
              <a:lnSpc>
                <a:spcPct val="100000"/>
              </a:lnSpc>
              <a:spcBef>
                <a:spcPts val="1010"/>
              </a:spcBef>
              <a:buFont typeface="Wingdings"/>
              <a:buChar char=""/>
              <a:tabLst>
                <a:tab pos="623888" algn="l"/>
                <a:tab pos="798513" algn="l"/>
              </a:tabLst>
            </a:pPr>
            <a:r>
              <a:rPr sz="2800" spc="-10" dirty="0">
                <a:latin typeface="Times New Roman"/>
                <a:cs typeface="Times New Roman"/>
              </a:rPr>
              <a:t>Điểm </a:t>
            </a:r>
            <a:r>
              <a:rPr sz="2800" spc="-5" dirty="0">
                <a:latin typeface="Times New Roman"/>
                <a:cs typeface="Times New Roman"/>
              </a:rPr>
              <a:t>mạnh, điểm yếu của </a:t>
            </a:r>
            <a:r>
              <a:rPr sz="2800" dirty="0">
                <a:latin typeface="Times New Roman"/>
                <a:cs typeface="Times New Roman"/>
              </a:rPr>
              <a:t>đối thủ </a:t>
            </a:r>
            <a:r>
              <a:rPr sz="2800" spc="-5" dirty="0">
                <a:latin typeface="Times New Roman"/>
                <a:cs typeface="Times New Roman"/>
              </a:rPr>
              <a:t>là</a:t>
            </a:r>
            <a:r>
              <a:rPr sz="2800" spc="-20" dirty="0">
                <a:latin typeface="Times New Roman"/>
                <a:cs typeface="Times New Roman"/>
              </a:rPr>
              <a:t> </a:t>
            </a:r>
            <a:r>
              <a:rPr sz="2800" dirty="0">
                <a:latin typeface="Times New Roman"/>
                <a:cs typeface="Times New Roman"/>
              </a:rPr>
              <a:t>gì?</a:t>
            </a:r>
          </a:p>
          <a:p>
            <a:pPr marL="682625" indent="-58738">
              <a:lnSpc>
                <a:spcPct val="100000"/>
              </a:lnSpc>
              <a:spcBef>
                <a:spcPts val="1010"/>
              </a:spcBef>
              <a:buFont typeface="Wingdings"/>
              <a:buChar char=""/>
              <a:tabLst>
                <a:tab pos="623888" algn="l"/>
                <a:tab pos="798513" algn="l"/>
              </a:tabLst>
            </a:pPr>
            <a:r>
              <a:rPr sz="2800" spc="-10" dirty="0">
                <a:latin typeface="Times New Roman"/>
                <a:cs typeface="Times New Roman"/>
              </a:rPr>
              <a:t>Đặc </a:t>
            </a:r>
            <a:r>
              <a:rPr sz="2800" spc="-5" dirty="0">
                <a:latin typeface="Times New Roman"/>
                <a:cs typeface="Times New Roman"/>
              </a:rPr>
              <a:t>điểm thị trường cạnh</a:t>
            </a:r>
            <a:r>
              <a:rPr sz="2800" spc="5" dirty="0">
                <a:latin typeface="Times New Roman"/>
                <a:cs typeface="Times New Roman"/>
              </a:rPr>
              <a:t> </a:t>
            </a:r>
            <a:r>
              <a:rPr sz="2800" spc="-5" dirty="0">
                <a:latin typeface="Times New Roman"/>
                <a:cs typeface="Times New Roman"/>
              </a:rPr>
              <a:t>tranh</a:t>
            </a:r>
            <a:endParaRPr sz="2800" dirty="0">
              <a:latin typeface="Times New Roman"/>
              <a:cs typeface="Times New Roman"/>
            </a:endParaRPr>
          </a:p>
        </p:txBody>
      </p:sp>
      <p:sp>
        <p:nvSpPr>
          <p:cNvPr id="3" name="object 3"/>
          <p:cNvSpPr txBox="1">
            <a:spLocks noGrp="1"/>
          </p:cNvSpPr>
          <p:nvPr>
            <p:ph type="title"/>
          </p:nvPr>
        </p:nvSpPr>
        <p:spPr>
          <a:xfrm>
            <a:off x="457200" y="616493"/>
            <a:ext cx="8152130" cy="412934"/>
          </a:xfrm>
          <a:prstGeom prst="rect">
            <a:avLst/>
          </a:prstGeom>
        </p:spPr>
        <p:txBody>
          <a:bodyPr vert="horz" wrap="square" lIns="0" tIns="12700" rIns="0" bIns="0" rtlCol="0">
            <a:spAutoFit/>
          </a:bodyPr>
          <a:lstStyle/>
          <a:p>
            <a:pPr marL="320675">
              <a:lnSpc>
                <a:spcPct val="100000"/>
              </a:lnSpc>
              <a:spcBef>
                <a:spcPts val="100"/>
              </a:spcBef>
            </a:pPr>
            <a:r>
              <a:rPr dirty="0">
                <a:latin typeface="Times New Roman" panose="02020603050405020304" pitchFamily="18" charset="0"/>
                <a:cs typeface="Times New Roman" panose="02020603050405020304" pitchFamily="18" charset="0"/>
              </a:rPr>
              <a:t>2.2. Môi </a:t>
            </a:r>
            <a:r>
              <a:rPr spc="-5" dirty="0">
                <a:latin typeface="Times New Roman" panose="02020603050405020304" pitchFamily="18" charset="0"/>
                <a:cs typeface="Times New Roman" panose="02020603050405020304" pitchFamily="18" charset="0"/>
              </a:rPr>
              <a:t>trường </a:t>
            </a:r>
            <a:r>
              <a:rPr dirty="0">
                <a:latin typeface="Times New Roman" panose="02020603050405020304" pitchFamily="18" charset="0"/>
                <a:cs typeface="Times New Roman" panose="02020603050405020304" pitchFamily="18" charset="0"/>
              </a:rPr>
              <a:t>Marketing </a:t>
            </a:r>
            <a:r>
              <a:rPr spc="-5" dirty="0">
                <a:latin typeface="Times New Roman" panose="02020603050405020304" pitchFamily="18" charset="0"/>
                <a:cs typeface="Times New Roman" panose="02020603050405020304" pitchFamily="18" charset="0"/>
              </a:rPr>
              <a:t>ngân</a:t>
            </a:r>
            <a:r>
              <a:rPr spc="-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58800" y="1905000"/>
            <a:ext cx="8229600" cy="3135474"/>
          </a:xfrm>
          <a:prstGeom prst="rect">
            <a:avLst/>
          </a:prstGeom>
        </p:spPr>
        <p:txBody>
          <a:bodyPr vert="horz" wrap="square" lIns="0" tIns="0" rIns="0" bIns="0" rtlCol="0">
            <a:spAutoFit/>
          </a:bodyPr>
          <a:lstStyle/>
          <a:p>
            <a:pPr>
              <a:lnSpc>
                <a:spcPct val="150000"/>
              </a:lnSpc>
            </a:pPr>
            <a:r>
              <a:rPr lang="en-US" sz="3200" b="1" spc="-5" dirty="0" smtClean="0">
                <a:solidFill>
                  <a:srgbClr val="0070C0"/>
                </a:solidFill>
                <a:latin typeface="Times New Roman"/>
                <a:cs typeface="Times New Roman"/>
              </a:rPr>
              <a:t>- </a:t>
            </a:r>
            <a:r>
              <a:rPr lang="en-US" sz="3200" b="1" spc="-5" dirty="0" err="1" smtClean="0">
                <a:solidFill>
                  <a:srgbClr val="0070C0"/>
                </a:solidFill>
                <a:latin typeface="Times New Roman"/>
                <a:cs typeface="Times New Roman"/>
              </a:rPr>
              <a:t>Cạ</a:t>
            </a:r>
            <a:r>
              <a:rPr sz="3200" b="1" spc="-5" dirty="0" err="1" smtClean="0">
                <a:solidFill>
                  <a:srgbClr val="0070C0"/>
                </a:solidFill>
                <a:latin typeface="Times New Roman"/>
                <a:cs typeface="Times New Roman"/>
              </a:rPr>
              <a:t>nh</a:t>
            </a:r>
            <a:r>
              <a:rPr sz="3200" b="1" spc="-5" dirty="0" smtClean="0">
                <a:solidFill>
                  <a:srgbClr val="0070C0"/>
                </a:solidFill>
                <a:latin typeface="Times New Roman"/>
                <a:cs typeface="Times New Roman"/>
              </a:rPr>
              <a:t> </a:t>
            </a:r>
            <a:r>
              <a:rPr sz="3200" b="1" spc="-5" dirty="0">
                <a:solidFill>
                  <a:srgbClr val="0070C0"/>
                </a:solidFill>
                <a:latin typeface="Times New Roman"/>
                <a:cs typeface="Times New Roman"/>
              </a:rPr>
              <a:t>tranh bằng </a:t>
            </a:r>
            <a:r>
              <a:rPr sz="3200" b="1" dirty="0">
                <a:solidFill>
                  <a:srgbClr val="0070C0"/>
                </a:solidFill>
                <a:latin typeface="Times New Roman"/>
                <a:cs typeface="Times New Roman"/>
              </a:rPr>
              <a:t>chất</a:t>
            </a:r>
            <a:r>
              <a:rPr sz="3200" b="1" spc="-30" dirty="0">
                <a:solidFill>
                  <a:srgbClr val="0070C0"/>
                </a:solidFill>
                <a:latin typeface="Times New Roman"/>
                <a:cs typeface="Times New Roman"/>
              </a:rPr>
              <a:t> </a:t>
            </a:r>
            <a:r>
              <a:rPr sz="3200" b="1" dirty="0">
                <a:solidFill>
                  <a:srgbClr val="0070C0"/>
                </a:solidFill>
                <a:latin typeface="Times New Roman"/>
                <a:cs typeface="Times New Roman"/>
              </a:rPr>
              <a:t>lượng</a:t>
            </a:r>
            <a:endParaRPr sz="3200" dirty="0">
              <a:solidFill>
                <a:srgbClr val="0070C0"/>
              </a:solidFill>
              <a:latin typeface="Times New Roman"/>
              <a:cs typeface="Times New Roman"/>
            </a:endParaRPr>
          </a:p>
          <a:p>
            <a:pPr>
              <a:lnSpc>
                <a:spcPct val="150000"/>
              </a:lnSpc>
              <a:spcBef>
                <a:spcPts val="1295"/>
              </a:spcBef>
            </a:pPr>
            <a:r>
              <a:rPr lang="en-US" sz="3200" b="1" spc="-5" dirty="0" smtClean="0">
                <a:solidFill>
                  <a:srgbClr val="0070C0"/>
                </a:solidFill>
                <a:latin typeface="Times New Roman"/>
                <a:cs typeface="Times New Roman"/>
              </a:rPr>
              <a:t>- </a:t>
            </a:r>
            <a:r>
              <a:rPr lang="en-US" sz="3200" b="1" spc="-5" dirty="0" err="1" smtClean="0">
                <a:solidFill>
                  <a:srgbClr val="0070C0"/>
                </a:solidFill>
                <a:latin typeface="Times New Roman"/>
                <a:cs typeface="Times New Roman"/>
              </a:rPr>
              <a:t>Cạ</a:t>
            </a:r>
            <a:r>
              <a:rPr sz="3200" b="1" spc="-5" dirty="0" err="1" smtClean="0">
                <a:solidFill>
                  <a:srgbClr val="0070C0"/>
                </a:solidFill>
                <a:latin typeface="Times New Roman"/>
                <a:cs typeface="Times New Roman"/>
              </a:rPr>
              <a:t>nh</a:t>
            </a:r>
            <a:r>
              <a:rPr sz="3200" b="1" spc="-5" dirty="0" smtClean="0">
                <a:solidFill>
                  <a:srgbClr val="0070C0"/>
                </a:solidFill>
                <a:latin typeface="Times New Roman"/>
                <a:cs typeface="Times New Roman"/>
              </a:rPr>
              <a:t> </a:t>
            </a:r>
            <a:r>
              <a:rPr sz="3200" b="1" dirty="0">
                <a:solidFill>
                  <a:srgbClr val="0070C0"/>
                </a:solidFill>
                <a:latin typeface="Times New Roman"/>
                <a:cs typeface="Times New Roman"/>
              </a:rPr>
              <a:t>tranh </a:t>
            </a:r>
            <a:r>
              <a:rPr sz="3200" b="1" spc="-5" dirty="0">
                <a:solidFill>
                  <a:srgbClr val="0070C0"/>
                </a:solidFill>
                <a:latin typeface="Times New Roman"/>
                <a:cs typeface="Times New Roman"/>
              </a:rPr>
              <a:t>bằng </a:t>
            </a:r>
            <a:r>
              <a:rPr sz="3200" b="1" dirty="0">
                <a:solidFill>
                  <a:srgbClr val="0070C0"/>
                </a:solidFill>
                <a:latin typeface="Times New Roman"/>
                <a:cs typeface="Times New Roman"/>
              </a:rPr>
              <a:t>giá</a:t>
            </a:r>
            <a:r>
              <a:rPr sz="3200" b="1" spc="-45" dirty="0">
                <a:solidFill>
                  <a:srgbClr val="0070C0"/>
                </a:solidFill>
                <a:latin typeface="Times New Roman"/>
                <a:cs typeface="Times New Roman"/>
              </a:rPr>
              <a:t> </a:t>
            </a:r>
            <a:r>
              <a:rPr sz="3200" b="1" spc="-5" dirty="0">
                <a:solidFill>
                  <a:srgbClr val="0070C0"/>
                </a:solidFill>
                <a:latin typeface="Times New Roman"/>
                <a:cs typeface="Times New Roman"/>
              </a:rPr>
              <a:t>cả</a:t>
            </a:r>
            <a:endParaRPr sz="3200" dirty="0">
              <a:solidFill>
                <a:srgbClr val="0070C0"/>
              </a:solidFill>
              <a:latin typeface="Times New Roman"/>
              <a:cs typeface="Times New Roman"/>
            </a:endParaRPr>
          </a:p>
          <a:p>
            <a:pPr>
              <a:lnSpc>
                <a:spcPct val="150000"/>
              </a:lnSpc>
              <a:spcBef>
                <a:spcPts val="400"/>
              </a:spcBef>
            </a:pPr>
            <a:r>
              <a:rPr lang="en-US" sz="3200" b="1" spc="-5" dirty="0" smtClean="0">
                <a:solidFill>
                  <a:srgbClr val="0070C0"/>
                </a:solidFill>
                <a:latin typeface="Times New Roman"/>
                <a:cs typeface="Times New Roman"/>
              </a:rPr>
              <a:t>- </a:t>
            </a:r>
            <a:r>
              <a:rPr lang="en-US" sz="3200" b="1" spc="-5" dirty="0" err="1" smtClean="0">
                <a:solidFill>
                  <a:srgbClr val="0070C0"/>
                </a:solidFill>
                <a:latin typeface="Times New Roman"/>
                <a:cs typeface="Times New Roman"/>
              </a:rPr>
              <a:t>Cạ</a:t>
            </a:r>
            <a:r>
              <a:rPr sz="3200" b="1" spc="-5" dirty="0" err="1" smtClean="0">
                <a:solidFill>
                  <a:srgbClr val="0070C0"/>
                </a:solidFill>
                <a:latin typeface="Times New Roman"/>
                <a:cs typeface="Times New Roman"/>
              </a:rPr>
              <a:t>nh</a:t>
            </a:r>
            <a:r>
              <a:rPr sz="3200" b="1" spc="-5" dirty="0" smtClean="0">
                <a:solidFill>
                  <a:srgbClr val="0070C0"/>
                </a:solidFill>
                <a:latin typeface="Times New Roman"/>
                <a:cs typeface="Times New Roman"/>
              </a:rPr>
              <a:t> </a:t>
            </a:r>
            <a:r>
              <a:rPr sz="3200" b="1" spc="-5" dirty="0">
                <a:solidFill>
                  <a:srgbClr val="0070C0"/>
                </a:solidFill>
                <a:latin typeface="Times New Roman"/>
                <a:cs typeface="Times New Roman"/>
              </a:rPr>
              <a:t>tranh bằng </a:t>
            </a:r>
            <a:r>
              <a:rPr sz="3200" b="1" dirty="0">
                <a:solidFill>
                  <a:srgbClr val="0070C0"/>
                </a:solidFill>
                <a:latin typeface="Times New Roman"/>
                <a:cs typeface="Times New Roman"/>
              </a:rPr>
              <a:t>hệ </a:t>
            </a:r>
            <a:r>
              <a:rPr sz="3200" b="1" dirty="0" err="1">
                <a:solidFill>
                  <a:srgbClr val="0070C0"/>
                </a:solidFill>
                <a:latin typeface="Times New Roman"/>
                <a:cs typeface="Times New Roman"/>
              </a:rPr>
              <a:t>thống</a:t>
            </a:r>
            <a:r>
              <a:rPr sz="3200" b="1" spc="-60" dirty="0">
                <a:solidFill>
                  <a:srgbClr val="0070C0"/>
                </a:solidFill>
                <a:latin typeface="Times New Roman"/>
                <a:cs typeface="Times New Roman"/>
              </a:rPr>
              <a:t> </a:t>
            </a:r>
            <a:r>
              <a:rPr sz="3200" b="1" spc="-5" dirty="0" err="1" smtClean="0">
                <a:solidFill>
                  <a:srgbClr val="0070C0"/>
                </a:solidFill>
                <a:latin typeface="Times New Roman"/>
                <a:cs typeface="Times New Roman"/>
              </a:rPr>
              <a:t>phâ</a:t>
            </a:r>
            <a:r>
              <a:rPr lang="en-US" sz="3200" b="1" spc="-5" dirty="0" err="1" smtClean="0">
                <a:solidFill>
                  <a:srgbClr val="0070C0"/>
                </a:solidFill>
                <a:latin typeface="Times New Roman"/>
                <a:cs typeface="Times New Roman"/>
              </a:rPr>
              <a:t>n</a:t>
            </a:r>
            <a:r>
              <a:rPr lang="en-US" sz="3200" b="1" spc="-5" dirty="0" smtClean="0">
                <a:solidFill>
                  <a:srgbClr val="0070C0"/>
                </a:solidFill>
                <a:latin typeface="Times New Roman"/>
                <a:cs typeface="Times New Roman"/>
              </a:rPr>
              <a:t> </a:t>
            </a:r>
            <a:r>
              <a:rPr lang="en-US" sz="3200" b="1" spc="-5" dirty="0" err="1" smtClean="0">
                <a:solidFill>
                  <a:srgbClr val="0070C0"/>
                </a:solidFill>
                <a:latin typeface="Times New Roman"/>
                <a:cs typeface="Times New Roman"/>
              </a:rPr>
              <a:t>phối</a:t>
            </a:r>
            <a:r>
              <a:rPr sz="3200" b="1" spc="-5" dirty="0" smtClean="0">
                <a:solidFill>
                  <a:srgbClr val="0070C0"/>
                </a:solidFill>
                <a:latin typeface="Times New Roman"/>
                <a:cs typeface="Times New Roman"/>
              </a:rPr>
              <a:t> </a:t>
            </a:r>
            <a:endParaRPr lang="en-US" sz="3200" b="1" spc="-5" dirty="0" smtClean="0">
              <a:solidFill>
                <a:srgbClr val="0070C0"/>
              </a:solidFill>
              <a:latin typeface="Times New Roman"/>
              <a:cs typeface="Times New Roman"/>
            </a:endParaRPr>
          </a:p>
          <a:p>
            <a:pPr>
              <a:lnSpc>
                <a:spcPct val="150000"/>
              </a:lnSpc>
              <a:spcBef>
                <a:spcPts val="400"/>
              </a:spcBef>
            </a:pPr>
            <a:r>
              <a:rPr lang="en-US" sz="3200" b="1" spc="-5" dirty="0" smtClean="0">
                <a:solidFill>
                  <a:srgbClr val="0070C0"/>
                </a:solidFill>
                <a:latin typeface="Times New Roman"/>
                <a:cs typeface="Times New Roman"/>
              </a:rPr>
              <a:t>- </a:t>
            </a:r>
            <a:r>
              <a:rPr lang="en-US" sz="3200" b="1" spc="-5" dirty="0" err="1" smtClean="0">
                <a:solidFill>
                  <a:srgbClr val="0070C0"/>
                </a:solidFill>
                <a:latin typeface="Times New Roman"/>
                <a:cs typeface="Times New Roman"/>
              </a:rPr>
              <a:t>Cạnh</a:t>
            </a:r>
            <a:r>
              <a:rPr lang="en-US" sz="3200" b="1" spc="-5" dirty="0" smtClean="0">
                <a:solidFill>
                  <a:srgbClr val="0070C0"/>
                </a:solidFill>
                <a:latin typeface="Times New Roman"/>
                <a:cs typeface="Times New Roman"/>
              </a:rPr>
              <a:t> </a:t>
            </a:r>
            <a:r>
              <a:rPr sz="3200" b="1" spc="-5" dirty="0" err="1" smtClean="0">
                <a:solidFill>
                  <a:srgbClr val="0070C0"/>
                </a:solidFill>
                <a:latin typeface="Times New Roman"/>
                <a:cs typeface="Times New Roman"/>
              </a:rPr>
              <a:t>tranh</a:t>
            </a:r>
            <a:r>
              <a:rPr sz="3200" b="1" spc="-5" dirty="0" smtClean="0">
                <a:solidFill>
                  <a:srgbClr val="0070C0"/>
                </a:solidFill>
                <a:latin typeface="Times New Roman"/>
                <a:cs typeface="Times New Roman"/>
              </a:rPr>
              <a:t> </a:t>
            </a:r>
            <a:r>
              <a:rPr sz="3200" b="1" spc="-5" dirty="0">
                <a:solidFill>
                  <a:srgbClr val="0070C0"/>
                </a:solidFill>
                <a:latin typeface="Times New Roman"/>
                <a:cs typeface="Times New Roman"/>
              </a:rPr>
              <a:t>phi </a:t>
            </a:r>
            <a:r>
              <a:rPr sz="3200" b="1" dirty="0">
                <a:solidFill>
                  <a:srgbClr val="0070C0"/>
                </a:solidFill>
                <a:latin typeface="Times New Roman"/>
                <a:cs typeface="Times New Roman"/>
              </a:rPr>
              <a:t>giá</a:t>
            </a:r>
            <a:r>
              <a:rPr sz="3200" b="1" spc="-15" dirty="0">
                <a:solidFill>
                  <a:srgbClr val="0070C0"/>
                </a:solidFill>
                <a:latin typeface="Times New Roman"/>
                <a:cs typeface="Times New Roman"/>
              </a:rPr>
              <a:t> </a:t>
            </a:r>
            <a:r>
              <a:rPr sz="3200" b="1" spc="-5" dirty="0">
                <a:solidFill>
                  <a:srgbClr val="0070C0"/>
                </a:solidFill>
                <a:latin typeface="Times New Roman"/>
                <a:cs typeface="Times New Roman"/>
              </a:rPr>
              <a:t>cả</a:t>
            </a:r>
            <a:endParaRPr sz="3200" dirty="0">
              <a:solidFill>
                <a:srgbClr val="0070C0"/>
              </a:solidFill>
              <a:latin typeface="Times New Roman"/>
              <a:cs typeface="Times New Roman"/>
            </a:endParaRPr>
          </a:p>
        </p:txBody>
      </p:sp>
      <p:sp>
        <p:nvSpPr>
          <p:cNvPr id="5" name="object 5"/>
          <p:cNvSpPr txBox="1">
            <a:spLocks noGrp="1"/>
          </p:cNvSpPr>
          <p:nvPr>
            <p:ph type="title"/>
          </p:nvPr>
        </p:nvSpPr>
        <p:spPr>
          <a:xfrm>
            <a:off x="101600" y="248251"/>
            <a:ext cx="8686800" cy="1381340"/>
          </a:xfrm>
          <a:prstGeom prst="rect">
            <a:avLst/>
          </a:prstGeom>
        </p:spPr>
        <p:txBody>
          <a:bodyPr vert="horz" wrap="square" lIns="0" tIns="12700" rIns="0" bIns="0" rtlCol="0">
            <a:spAutoFit/>
          </a:bodyPr>
          <a:lstStyle/>
          <a:p>
            <a:pPr marL="70485" marR="5080" indent="-58419">
              <a:lnSpc>
                <a:spcPct val="130000"/>
              </a:lnSpc>
              <a:spcBef>
                <a:spcPts val="100"/>
              </a:spcBef>
              <a:tabLst>
                <a:tab pos="6708775" algn="l"/>
              </a:tabLst>
            </a:pPr>
            <a:r>
              <a:rPr sz="3600" b="0" spc="-5" dirty="0">
                <a:solidFill>
                  <a:srgbClr val="000000"/>
                </a:solidFill>
                <a:latin typeface="Times New Roman" panose="02020603050405020304" pitchFamily="18" charset="0"/>
                <a:cs typeface="Times New Roman" panose="02020603050405020304" pitchFamily="18" charset="0"/>
              </a:rPr>
              <a:t>Các </a:t>
            </a:r>
            <a:r>
              <a:rPr sz="3600" b="0" dirty="0">
                <a:solidFill>
                  <a:srgbClr val="000000"/>
                </a:solidFill>
                <a:latin typeface="Times New Roman" panose="02020603050405020304" pitchFamily="18" charset="0"/>
                <a:cs typeface="Times New Roman" panose="02020603050405020304" pitchFamily="18" charset="0"/>
              </a:rPr>
              <a:t>công cụ cạnh </a:t>
            </a:r>
            <a:r>
              <a:rPr sz="3600" b="0" spc="-5" dirty="0">
                <a:solidFill>
                  <a:srgbClr val="000000"/>
                </a:solidFill>
                <a:latin typeface="Times New Roman" panose="02020603050405020304" pitchFamily="18" charset="0"/>
                <a:cs typeface="Times New Roman" panose="02020603050405020304" pitchFamily="18" charset="0"/>
              </a:rPr>
              <a:t>tranh của  NHTM hiện nay </a:t>
            </a:r>
            <a:r>
              <a:rPr sz="3600" b="0" dirty="0">
                <a:solidFill>
                  <a:srgbClr val="000000"/>
                </a:solidFill>
                <a:latin typeface="Times New Roman" panose="02020603050405020304" pitchFamily="18" charset="0"/>
                <a:cs typeface="Times New Roman" panose="02020603050405020304" pitchFamily="18" charset="0"/>
              </a:rPr>
              <a:t>ở</a:t>
            </a:r>
            <a:r>
              <a:rPr sz="3600" b="0" spc="105" dirty="0">
                <a:solidFill>
                  <a:srgbClr val="000000"/>
                </a:solidFill>
                <a:latin typeface="Times New Roman" panose="02020603050405020304" pitchFamily="18" charset="0"/>
                <a:cs typeface="Times New Roman" panose="02020603050405020304" pitchFamily="18" charset="0"/>
              </a:rPr>
              <a:t> </a:t>
            </a:r>
            <a:r>
              <a:rPr sz="3600" b="0" spc="-5" dirty="0">
                <a:solidFill>
                  <a:srgbClr val="000000"/>
                </a:solidFill>
                <a:latin typeface="Times New Roman" panose="02020603050405020304" pitchFamily="18" charset="0"/>
                <a:cs typeface="Times New Roman" panose="02020603050405020304" pitchFamily="18" charset="0"/>
              </a:rPr>
              <a:t>VN</a:t>
            </a:r>
            <a:r>
              <a:rPr sz="3600" b="0" dirty="0">
                <a:solidFill>
                  <a:srgbClr val="000000"/>
                </a:solidFill>
                <a:latin typeface="Times New Roman" panose="02020603050405020304" pitchFamily="18" charset="0"/>
                <a:cs typeface="Times New Roman" panose="02020603050405020304" pitchFamily="18" charset="0"/>
              </a:rPr>
              <a:t> </a:t>
            </a:r>
            <a:r>
              <a:rPr sz="3600" b="0" spc="-5" dirty="0" smtClean="0">
                <a:solidFill>
                  <a:srgbClr val="000000"/>
                </a:solidFill>
                <a:latin typeface="Times New Roman" panose="02020603050405020304" pitchFamily="18" charset="0"/>
                <a:cs typeface="Times New Roman" panose="02020603050405020304" pitchFamily="18" charset="0"/>
              </a:rPr>
              <a:t>là</a:t>
            </a:r>
            <a:r>
              <a:rPr lang="en-US" sz="3600" b="0" spc="-5" dirty="0" smtClean="0">
                <a:solidFill>
                  <a:srgbClr val="000000"/>
                </a:solidFill>
                <a:latin typeface="Times New Roman" panose="02020603050405020304" pitchFamily="18" charset="0"/>
                <a:cs typeface="Times New Roman" panose="02020603050405020304" pitchFamily="18" charset="0"/>
              </a:rPr>
              <a:t> </a:t>
            </a:r>
            <a:r>
              <a:rPr sz="3600" b="0" spc="60" dirty="0" err="1" smtClean="0">
                <a:solidFill>
                  <a:srgbClr val="000000"/>
                </a:solidFill>
                <a:latin typeface="Times New Roman" panose="02020603050405020304" pitchFamily="18" charset="0"/>
                <a:cs typeface="Times New Roman" panose="02020603050405020304" pitchFamily="18" charset="0"/>
              </a:rPr>
              <a:t>gi</a:t>
            </a:r>
            <a:r>
              <a:rPr sz="3600" b="0" spc="60" dirty="0" smtClean="0">
                <a:solidFill>
                  <a:srgbClr val="000000"/>
                </a:solidFill>
                <a:latin typeface="Times New Roman" panose="02020603050405020304" pitchFamily="18" charset="0"/>
                <a:cs typeface="Times New Roman" panose="02020603050405020304" pitchFamily="18" charset="0"/>
              </a:rPr>
              <a:t>̀</a:t>
            </a:r>
            <a:r>
              <a:rPr sz="3600" b="0" spc="60" dirty="0">
                <a:solidFill>
                  <a:srgbClr val="000000"/>
                </a:solidFill>
                <a:latin typeface="Times New Roman" panose="02020603050405020304" pitchFamily="18" charset="0"/>
                <a:cs typeface="Times New Roman" panose="02020603050405020304" pitchFamily="18" charset="0"/>
              </a:rPr>
              <a:t>?</a:t>
            </a:r>
            <a:endParaRPr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1134516"/>
            <a:ext cx="8073390" cy="4919980"/>
          </a:xfrm>
          <a:prstGeom prst="rect">
            <a:avLst/>
          </a:prstGeom>
        </p:spPr>
        <p:txBody>
          <a:bodyPr vert="horz" wrap="square" lIns="0" tIns="183515" rIns="0" bIns="0" rtlCol="0">
            <a:spAutoFit/>
          </a:bodyPr>
          <a:lstStyle/>
          <a:p>
            <a:pPr marL="12700" algn="just">
              <a:lnSpc>
                <a:spcPct val="100000"/>
              </a:lnSpc>
              <a:spcBef>
                <a:spcPts val="1445"/>
              </a:spcBef>
            </a:pPr>
            <a:r>
              <a:rPr sz="2800" b="1" spc="-5" dirty="0">
                <a:solidFill>
                  <a:srgbClr val="FF0000"/>
                </a:solidFill>
                <a:latin typeface="Times New Roman"/>
                <a:cs typeface="Times New Roman"/>
              </a:rPr>
              <a:t>2.2.2. Môi trường </a:t>
            </a:r>
            <a:r>
              <a:rPr sz="2800" b="1" dirty="0">
                <a:solidFill>
                  <a:srgbClr val="FF0000"/>
                </a:solidFill>
                <a:latin typeface="Times New Roman"/>
                <a:cs typeface="Times New Roman"/>
              </a:rPr>
              <a:t>vi</a:t>
            </a:r>
            <a:r>
              <a:rPr sz="2800" b="1" spc="5" dirty="0">
                <a:solidFill>
                  <a:srgbClr val="FF0000"/>
                </a:solidFill>
                <a:latin typeface="Times New Roman"/>
                <a:cs typeface="Times New Roman"/>
              </a:rPr>
              <a:t> </a:t>
            </a:r>
            <a:r>
              <a:rPr sz="2800" b="1" spc="-10" dirty="0">
                <a:solidFill>
                  <a:srgbClr val="FF0000"/>
                </a:solidFill>
                <a:latin typeface="Times New Roman"/>
                <a:cs typeface="Times New Roman"/>
              </a:rPr>
              <a:t>mô</a:t>
            </a:r>
            <a:endParaRPr sz="2800" dirty="0">
              <a:latin typeface="Times New Roman"/>
              <a:cs typeface="Times New Roman"/>
            </a:endParaRPr>
          </a:p>
          <a:p>
            <a:pPr marL="355600" indent="-342900" algn="just">
              <a:lnSpc>
                <a:spcPct val="100000"/>
              </a:lnSpc>
              <a:spcBef>
                <a:spcPts val="1340"/>
              </a:spcBef>
              <a:buFont typeface="Wingdings"/>
              <a:buChar char=""/>
              <a:tabLst>
                <a:tab pos="355600" algn="l"/>
              </a:tabLst>
            </a:pPr>
            <a:r>
              <a:rPr sz="2800" spc="-5" dirty="0">
                <a:solidFill>
                  <a:srgbClr val="FF0000"/>
                </a:solidFill>
                <a:latin typeface="Times New Roman"/>
                <a:cs typeface="Times New Roman"/>
              </a:rPr>
              <a:t>Nhóm công</a:t>
            </a:r>
            <a:r>
              <a:rPr sz="2800" spc="30" dirty="0">
                <a:solidFill>
                  <a:srgbClr val="FF0000"/>
                </a:solidFill>
                <a:latin typeface="Times New Roman"/>
                <a:cs typeface="Times New Roman"/>
              </a:rPr>
              <a:t> </a:t>
            </a:r>
            <a:r>
              <a:rPr sz="2800" spc="-160" dirty="0">
                <a:solidFill>
                  <a:srgbClr val="FF0000"/>
                </a:solidFill>
                <a:latin typeface="Times New Roman"/>
                <a:cs typeface="Times New Roman"/>
              </a:rPr>
              <a:t>chúng</a:t>
            </a:r>
            <a:endParaRPr sz="2800" dirty="0">
              <a:latin typeface="Times New Roman"/>
              <a:cs typeface="Times New Roman"/>
            </a:endParaRPr>
          </a:p>
          <a:p>
            <a:pPr marL="12700" marR="5080" algn="just">
              <a:lnSpc>
                <a:spcPct val="113900"/>
              </a:lnSpc>
              <a:spcBef>
                <a:spcPts val="1120"/>
              </a:spcBef>
            </a:pPr>
            <a:r>
              <a:rPr sz="2800" spc="-5" dirty="0">
                <a:latin typeface="Times New Roman"/>
                <a:cs typeface="Times New Roman"/>
              </a:rPr>
              <a:t>- Là bất </a:t>
            </a:r>
            <a:r>
              <a:rPr sz="2800" dirty="0">
                <a:latin typeface="Times New Roman"/>
                <a:cs typeface="Times New Roman"/>
              </a:rPr>
              <a:t>kỳ </a:t>
            </a:r>
            <a:r>
              <a:rPr sz="2800" spc="-10" dirty="0">
                <a:latin typeface="Times New Roman"/>
                <a:cs typeface="Times New Roman"/>
              </a:rPr>
              <a:t>một </a:t>
            </a:r>
            <a:r>
              <a:rPr sz="2800" spc="-5" dirty="0">
                <a:latin typeface="Times New Roman"/>
                <a:cs typeface="Times New Roman"/>
              </a:rPr>
              <a:t>nhóm nào </a:t>
            </a:r>
            <a:r>
              <a:rPr sz="2800" dirty="0">
                <a:latin typeface="Times New Roman"/>
                <a:cs typeface="Times New Roman"/>
              </a:rPr>
              <a:t>đó </a:t>
            </a:r>
            <a:r>
              <a:rPr sz="2800" spc="-10" dirty="0">
                <a:latin typeface="Times New Roman"/>
                <a:cs typeface="Times New Roman"/>
              </a:rPr>
              <a:t>có mối </a:t>
            </a:r>
            <a:r>
              <a:rPr sz="2800" spc="-5" dirty="0">
                <a:latin typeface="Times New Roman"/>
                <a:cs typeface="Times New Roman"/>
              </a:rPr>
              <a:t>quan tâm </a:t>
            </a:r>
            <a:r>
              <a:rPr sz="2800" dirty="0">
                <a:latin typeface="Times New Roman"/>
                <a:cs typeface="Times New Roman"/>
              </a:rPr>
              <a:t>thực </a:t>
            </a:r>
            <a:r>
              <a:rPr sz="2800" spc="-5" dirty="0">
                <a:latin typeface="Times New Roman"/>
                <a:cs typeface="Times New Roman"/>
              </a:rPr>
              <a:t>sự  hay tiềm tàng hoặc </a:t>
            </a:r>
            <a:r>
              <a:rPr sz="2800" spc="-10" dirty="0">
                <a:latin typeface="Times New Roman"/>
                <a:cs typeface="Times New Roman"/>
              </a:rPr>
              <a:t>có </a:t>
            </a:r>
            <a:r>
              <a:rPr sz="2800" spc="-5" dirty="0">
                <a:latin typeface="Times New Roman"/>
                <a:cs typeface="Times New Roman"/>
              </a:rPr>
              <a:t>ảnh hưởng đến khả năng đạt được  </a:t>
            </a:r>
            <a:r>
              <a:rPr sz="2800" spc="-10" dirty="0" err="1">
                <a:latin typeface="Times New Roman"/>
                <a:cs typeface="Times New Roman"/>
              </a:rPr>
              <a:t>các</a:t>
            </a:r>
            <a:r>
              <a:rPr sz="2800" spc="-10" dirty="0">
                <a:latin typeface="Times New Roman"/>
                <a:cs typeface="Times New Roman"/>
              </a:rPr>
              <a:t> mục </a:t>
            </a:r>
            <a:r>
              <a:rPr sz="2800" spc="-5" dirty="0">
                <a:latin typeface="Times New Roman"/>
                <a:cs typeface="Times New Roman"/>
              </a:rPr>
              <a:t>tiêu của NH: </a:t>
            </a:r>
            <a:r>
              <a:rPr sz="2800" spc="-10" dirty="0" err="1">
                <a:latin typeface="Times New Roman"/>
                <a:cs typeface="Times New Roman"/>
              </a:rPr>
              <a:t>các</a:t>
            </a:r>
            <a:r>
              <a:rPr sz="2800" spc="-10" dirty="0">
                <a:latin typeface="Times New Roman"/>
                <a:cs typeface="Times New Roman"/>
              </a:rPr>
              <a:t> </a:t>
            </a:r>
            <a:r>
              <a:rPr sz="2800" spc="-5" dirty="0">
                <a:latin typeface="Times New Roman"/>
                <a:cs typeface="Times New Roman"/>
              </a:rPr>
              <a:t>cơ quan thông tin đại chúng,  </a:t>
            </a:r>
            <a:r>
              <a:rPr sz="2800" spc="-10" dirty="0" err="1">
                <a:latin typeface="Times New Roman"/>
                <a:cs typeface="Times New Roman"/>
              </a:rPr>
              <a:t>các</a:t>
            </a:r>
            <a:r>
              <a:rPr sz="2800" spc="-10" dirty="0">
                <a:latin typeface="Times New Roman"/>
                <a:cs typeface="Times New Roman"/>
              </a:rPr>
              <a:t> </a:t>
            </a:r>
            <a:r>
              <a:rPr sz="2800" spc="-5" dirty="0">
                <a:latin typeface="Times New Roman"/>
                <a:cs typeface="Times New Roman"/>
              </a:rPr>
              <a:t>cơ quan chính </a:t>
            </a:r>
            <a:r>
              <a:rPr sz="2800" dirty="0">
                <a:latin typeface="Times New Roman"/>
                <a:cs typeface="Times New Roman"/>
              </a:rPr>
              <a:t>quyền, </a:t>
            </a:r>
            <a:r>
              <a:rPr sz="2800" spc="-10" dirty="0" err="1">
                <a:latin typeface="Times New Roman"/>
                <a:cs typeface="Times New Roman"/>
              </a:rPr>
              <a:t>các</a:t>
            </a:r>
            <a:r>
              <a:rPr sz="2800" spc="-10" dirty="0">
                <a:latin typeface="Times New Roman"/>
                <a:cs typeface="Times New Roman"/>
              </a:rPr>
              <a:t> </a:t>
            </a:r>
            <a:r>
              <a:rPr sz="2800" dirty="0">
                <a:latin typeface="Times New Roman"/>
                <a:cs typeface="Times New Roman"/>
              </a:rPr>
              <a:t>tổ </a:t>
            </a:r>
            <a:r>
              <a:rPr sz="2800" spc="-5" dirty="0">
                <a:latin typeface="Times New Roman"/>
                <a:cs typeface="Times New Roman"/>
              </a:rPr>
              <a:t>chức tài </a:t>
            </a:r>
            <a:r>
              <a:rPr sz="2800" dirty="0">
                <a:latin typeface="Times New Roman"/>
                <a:cs typeface="Times New Roman"/>
              </a:rPr>
              <a:t>chính, xã</a:t>
            </a:r>
            <a:r>
              <a:rPr sz="2800" spc="-45" dirty="0">
                <a:latin typeface="Times New Roman"/>
                <a:cs typeface="Times New Roman"/>
              </a:rPr>
              <a:t> </a:t>
            </a:r>
            <a:r>
              <a:rPr sz="2800" dirty="0">
                <a:latin typeface="Times New Roman"/>
                <a:cs typeface="Times New Roman"/>
              </a:rPr>
              <a:t>hội…</a:t>
            </a:r>
          </a:p>
          <a:p>
            <a:pPr marL="12700" marR="6350" algn="just">
              <a:lnSpc>
                <a:spcPct val="113999"/>
              </a:lnSpc>
              <a:spcBef>
                <a:spcPts val="1210"/>
              </a:spcBef>
            </a:pPr>
            <a:r>
              <a:rPr sz="2800" spc="-5" dirty="0">
                <a:latin typeface="Wingdings"/>
                <a:cs typeface="Wingdings"/>
              </a:rPr>
              <a:t></a:t>
            </a:r>
            <a:r>
              <a:rPr sz="2800" spc="-5" dirty="0">
                <a:latin typeface="Times New Roman"/>
                <a:cs typeface="Times New Roman"/>
              </a:rPr>
              <a:t> NH phải quan tâm đến công chúng trực tiếp, </a:t>
            </a:r>
            <a:r>
              <a:rPr sz="2800" spc="-10" dirty="0">
                <a:latin typeface="Times New Roman"/>
                <a:cs typeface="Times New Roman"/>
              </a:rPr>
              <a:t>có </a:t>
            </a:r>
            <a:r>
              <a:rPr sz="2800" dirty="0">
                <a:latin typeface="Times New Roman"/>
                <a:cs typeface="Times New Roman"/>
              </a:rPr>
              <a:t>bộ  phận </a:t>
            </a:r>
            <a:r>
              <a:rPr sz="2800" spc="-5" dirty="0">
                <a:latin typeface="Times New Roman"/>
                <a:cs typeface="Times New Roman"/>
              </a:rPr>
              <a:t>chuyên phụ trách lĩnh </a:t>
            </a:r>
            <a:r>
              <a:rPr sz="2800" spc="-10" dirty="0">
                <a:latin typeface="Times New Roman"/>
                <a:cs typeface="Times New Roman"/>
              </a:rPr>
              <a:t>vực </a:t>
            </a:r>
            <a:r>
              <a:rPr sz="2800" dirty="0">
                <a:latin typeface="Times New Roman"/>
                <a:cs typeface="Times New Roman"/>
              </a:rPr>
              <a:t>quan </a:t>
            </a:r>
            <a:r>
              <a:rPr sz="2800" spc="-5" dirty="0">
                <a:latin typeface="Times New Roman"/>
                <a:cs typeface="Times New Roman"/>
              </a:rPr>
              <a:t>hệ với công chúng  (Public</a:t>
            </a:r>
            <a:r>
              <a:rPr sz="2800" spc="-15" dirty="0">
                <a:latin typeface="Times New Roman"/>
                <a:cs typeface="Times New Roman"/>
              </a:rPr>
              <a:t> </a:t>
            </a:r>
            <a:r>
              <a:rPr sz="2800" spc="-5" dirty="0">
                <a:latin typeface="Times New Roman"/>
                <a:cs typeface="Times New Roman"/>
              </a:rPr>
              <a:t>Relation).</a:t>
            </a:r>
            <a:endParaRPr sz="2800" dirty="0">
              <a:latin typeface="Times New Roman"/>
              <a:cs typeface="Times New Roman"/>
            </a:endParaRPr>
          </a:p>
        </p:txBody>
      </p:sp>
      <p:sp>
        <p:nvSpPr>
          <p:cNvPr id="3" name="object 3"/>
          <p:cNvSpPr txBox="1">
            <a:spLocks noGrp="1"/>
          </p:cNvSpPr>
          <p:nvPr>
            <p:ph type="title"/>
          </p:nvPr>
        </p:nvSpPr>
        <p:spPr>
          <a:xfrm>
            <a:off x="304801" y="427644"/>
            <a:ext cx="7995004" cy="412934"/>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2.2. Môi </a:t>
            </a:r>
            <a:r>
              <a:rPr spc="-5" dirty="0">
                <a:latin typeface="Times New Roman" panose="02020603050405020304" pitchFamily="18" charset="0"/>
                <a:cs typeface="Times New Roman" panose="02020603050405020304" pitchFamily="18" charset="0"/>
              </a:rPr>
              <a:t>trường </a:t>
            </a:r>
            <a:r>
              <a:rPr dirty="0">
                <a:latin typeface="Times New Roman" panose="02020603050405020304" pitchFamily="18" charset="0"/>
                <a:cs typeface="Times New Roman" panose="02020603050405020304" pitchFamily="18" charset="0"/>
              </a:rPr>
              <a:t>Marketing </a:t>
            </a:r>
            <a:r>
              <a:rPr spc="-5" dirty="0">
                <a:latin typeface="Times New Roman" panose="02020603050405020304" pitchFamily="18" charset="0"/>
                <a:cs typeface="Times New Roman" panose="02020603050405020304" pitchFamily="18" charset="0"/>
              </a:rPr>
              <a:t>ngân</a:t>
            </a:r>
            <a:r>
              <a:rPr spc="-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09161"/>
            <a:ext cx="8225790" cy="4333875"/>
          </a:xfrm>
          <a:prstGeom prst="rect">
            <a:avLst/>
          </a:prstGeom>
        </p:spPr>
        <p:txBody>
          <a:bodyPr vert="horz" wrap="square" lIns="0" tIns="144780" rIns="0" bIns="0" rtlCol="0">
            <a:spAutoFit/>
          </a:bodyPr>
          <a:lstStyle/>
          <a:p>
            <a:pPr marL="12700">
              <a:lnSpc>
                <a:spcPct val="100000"/>
              </a:lnSpc>
              <a:spcBef>
                <a:spcPts val="1140"/>
              </a:spcBef>
            </a:pPr>
            <a:r>
              <a:rPr sz="2600" b="1" dirty="0">
                <a:solidFill>
                  <a:srgbClr val="FF0000"/>
                </a:solidFill>
                <a:latin typeface="Times New Roman"/>
                <a:cs typeface="Times New Roman"/>
              </a:rPr>
              <a:t>2.2.2. Môi </a:t>
            </a:r>
            <a:r>
              <a:rPr sz="2600" b="1" spc="-5" dirty="0">
                <a:solidFill>
                  <a:srgbClr val="FF0000"/>
                </a:solidFill>
                <a:latin typeface="Times New Roman"/>
                <a:cs typeface="Times New Roman"/>
              </a:rPr>
              <a:t>trường </a:t>
            </a:r>
            <a:r>
              <a:rPr sz="2600" b="1" dirty="0">
                <a:solidFill>
                  <a:srgbClr val="FF0000"/>
                </a:solidFill>
                <a:latin typeface="Times New Roman"/>
                <a:cs typeface="Times New Roman"/>
              </a:rPr>
              <a:t>vi</a:t>
            </a:r>
            <a:r>
              <a:rPr sz="2600" b="1" spc="-50" dirty="0">
                <a:solidFill>
                  <a:srgbClr val="FF0000"/>
                </a:solidFill>
                <a:latin typeface="Times New Roman"/>
                <a:cs typeface="Times New Roman"/>
              </a:rPr>
              <a:t> </a:t>
            </a:r>
            <a:r>
              <a:rPr sz="2600" b="1" dirty="0">
                <a:solidFill>
                  <a:srgbClr val="FF0000"/>
                </a:solidFill>
                <a:latin typeface="Times New Roman"/>
                <a:cs typeface="Times New Roman"/>
              </a:rPr>
              <a:t>mô</a:t>
            </a:r>
            <a:endParaRPr sz="2600" dirty="0">
              <a:latin typeface="Times New Roman"/>
              <a:cs typeface="Times New Roman"/>
            </a:endParaRPr>
          </a:p>
          <a:p>
            <a:pPr marL="355600" indent="-342900">
              <a:lnSpc>
                <a:spcPct val="100000"/>
              </a:lnSpc>
              <a:spcBef>
                <a:spcPts val="1050"/>
              </a:spcBef>
              <a:buFont typeface="Wingdings"/>
              <a:buChar char=""/>
              <a:tabLst>
                <a:tab pos="355600" algn="l"/>
              </a:tabLst>
            </a:pPr>
            <a:r>
              <a:rPr sz="2600" dirty="0">
                <a:solidFill>
                  <a:srgbClr val="FF0000"/>
                </a:solidFill>
                <a:latin typeface="Times New Roman"/>
                <a:cs typeface="Times New Roman"/>
              </a:rPr>
              <a:t>Khách hàng của ngân</a:t>
            </a:r>
            <a:r>
              <a:rPr sz="2600" spc="-100" dirty="0">
                <a:solidFill>
                  <a:srgbClr val="FF0000"/>
                </a:solidFill>
                <a:latin typeface="Times New Roman"/>
                <a:cs typeface="Times New Roman"/>
              </a:rPr>
              <a:t> </a:t>
            </a:r>
            <a:r>
              <a:rPr sz="2600" dirty="0">
                <a:solidFill>
                  <a:srgbClr val="FF0000"/>
                </a:solidFill>
                <a:latin typeface="Times New Roman"/>
                <a:cs typeface="Times New Roman"/>
              </a:rPr>
              <a:t>hàng</a:t>
            </a:r>
            <a:endParaRPr sz="2600" dirty="0">
              <a:latin typeface="Times New Roman"/>
              <a:cs typeface="Times New Roman"/>
            </a:endParaRPr>
          </a:p>
          <a:p>
            <a:pPr marL="12700" marR="5080">
              <a:lnSpc>
                <a:spcPct val="114199"/>
              </a:lnSpc>
              <a:spcBef>
                <a:spcPts val="585"/>
              </a:spcBef>
              <a:buChar char="-"/>
              <a:tabLst>
                <a:tab pos="451484" algn="l"/>
                <a:tab pos="452120" algn="l"/>
              </a:tabLst>
            </a:pPr>
            <a:r>
              <a:rPr sz="2600" dirty="0">
                <a:latin typeface="Times New Roman"/>
                <a:cs typeface="Times New Roman"/>
              </a:rPr>
              <a:t>Là </a:t>
            </a:r>
            <a:r>
              <a:rPr sz="2600" spc="-5" dirty="0" err="1">
                <a:latin typeface="Times New Roman"/>
                <a:cs typeface="Times New Roman"/>
              </a:rPr>
              <a:t>các</a:t>
            </a:r>
            <a:r>
              <a:rPr sz="2600" spc="-5" dirty="0">
                <a:latin typeface="Times New Roman"/>
                <a:cs typeface="Times New Roman"/>
              </a:rPr>
              <a:t> tổ chức, cá </a:t>
            </a:r>
            <a:r>
              <a:rPr sz="2600" dirty="0">
                <a:latin typeface="Times New Roman"/>
                <a:cs typeface="Times New Roman"/>
              </a:rPr>
              <a:t>nhân </a:t>
            </a:r>
            <a:r>
              <a:rPr sz="2600" spc="-10" dirty="0">
                <a:latin typeface="Times New Roman"/>
                <a:cs typeface="Times New Roman"/>
              </a:rPr>
              <a:t>có </a:t>
            </a:r>
            <a:r>
              <a:rPr sz="2600" spc="-5" dirty="0">
                <a:latin typeface="Times New Roman"/>
                <a:cs typeface="Times New Roman"/>
              </a:rPr>
              <a:t>nhu </a:t>
            </a:r>
            <a:r>
              <a:rPr sz="2600" spc="-10" dirty="0">
                <a:latin typeface="Times New Roman"/>
                <a:cs typeface="Times New Roman"/>
              </a:rPr>
              <a:t>cầu </a:t>
            </a:r>
            <a:r>
              <a:rPr sz="2600" dirty="0">
                <a:latin typeface="Times New Roman"/>
                <a:cs typeface="Times New Roman"/>
              </a:rPr>
              <a:t>về </a:t>
            </a:r>
            <a:r>
              <a:rPr sz="2600" spc="-5" dirty="0">
                <a:latin typeface="Times New Roman"/>
                <a:cs typeface="Times New Roman"/>
              </a:rPr>
              <a:t>tài chính </a:t>
            </a:r>
            <a:r>
              <a:rPr sz="2600" dirty="0">
                <a:latin typeface="Times New Roman"/>
                <a:cs typeface="Times New Roman"/>
              </a:rPr>
              <a:t>và </a:t>
            </a:r>
            <a:r>
              <a:rPr sz="2600" spc="-10" dirty="0">
                <a:latin typeface="Times New Roman"/>
                <a:cs typeface="Times New Roman"/>
              </a:rPr>
              <a:t>có khả  </a:t>
            </a:r>
            <a:r>
              <a:rPr sz="2600" dirty="0">
                <a:latin typeface="Times New Roman"/>
                <a:cs typeface="Times New Roman"/>
              </a:rPr>
              <a:t>năng tham gia </a:t>
            </a:r>
            <a:r>
              <a:rPr sz="2600" spc="-5" dirty="0">
                <a:latin typeface="Times New Roman"/>
                <a:cs typeface="Times New Roman"/>
              </a:rPr>
              <a:t>trao </a:t>
            </a:r>
            <a:r>
              <a:rPr sz="2600" spc="5" dirty="0">
                <a:latin typeface="Times New Roman"/>
                <a:cs typeface="Times New Roman"/>
              </a:rPr>
              <a:t>đổi </a:t>
            </a:r>
            <a:r>
              <a:rPr sz="2600" dirty="0">
                <a:latin typeface="Times New Roman"/>
                <a:cs typeface="Times New Roman"/>
              </a:rPr>
              <a:t>với NH để thỏa </a:t>
            </a:r>
            <a:r>
              <a:rPr sz="2600" spc="-165" dirty="0">
                <a:latin typeface="Times New Roman"/>
                <a:cs typeface="Times New Roman"/>
              </a:rPr>
              <a:t>mãn </a:t>
            </a:r>
            <a:r>
              <a:rPr sz="2600" spc="5" dirty="0">
                <a:latin typeface="Times New Roman"/>
                <a:cs typeface="Times New Roman"/>
              </a:rPr>
              <a:t>nhu </a:t>
            </a:r>
            <a:r>
              <a:rPr sz="2600" spc="-5" dirty="0">
                <a:latin typeface="Times New Roman"/>
                <a:cs typeface="Times New Roman"/>
              </a:rPr>
              <a:t>cầu</a:t>
            </a:r>
            <a:r>
              <a:rPr sz="2600" spc="-145" dirty="0">
                <a:latin typeface="Times New Roman"/>
                <a:cs typeface="Times New Roman"/>
              </a:rPr>
              <a:t> </a:t>
            </a:r>
            <a:r>
              <a:rPr sz="2600" dirty="0">
                <a:latin typeface="Times New Roman"/>
                <a:cs typeface="Times New Roman"/>
              </a:rPr>
              <a:t>đó</a:t>
            </a:r>
          </a:p>
          <a:p>
            <a:pPr marL="355600" indent="-342900">
              <a:lnSpc>
                <a:spcPct val="100000"/>
              </a:lnSpc>
              <a:spcBef>
                <a:spcPts val="1635"/>
              </a:spcBef>
              <a:buChar char="-"/>
              <a:tabLst>
                <a:tab pos="354965" algn="l"/>
                <a:tab pos="355600" algn="l"/>
              </a:tabLst>
            </a:pPr>
            <a:r>
              <a:rPr sz="2600" spc="-5" dirty="0">
                <a:latin typeface="Times New Roman"/>
                <a:cs typeface="Times New Roman"/>
              </a:rPr>
              <a:t>Gồm </a:t>
            </a:r>
            <a:r>
              <a:rPr sz="2600" dirty="0">
                <a:latin typeface="Times New Roman"/>
                <a:cs typeface="Times New Roman"/>
              </a:rPr>
              <a:t>2 nhóm khách hàng</a:t>
            </a:r>
            <a:r>
              <a:rPr sz="2600" spc="-90" dirty="0">
                <a:latin typeface="Times New Roman"/>
                <a:cs typeface="Times New Roman"/>
              </a:rPr>
              <a:t> </a:t>
            </a:r>
            <a:r>
              <a:rPr sz="2600" dirty="0">
                <a:latin typeface="Times New Roman"/>
                <a:cs typeface="Times New Roman"/>
              </a:rPr>
              <a:t>chính:</a:t>
            </a:r>
          </a:p>
          <a:p>
            <a:pPr marL="756285" lvl="1" indent="-287020">
              <a:lnSpc>
                <a:spcPct val="100000"/>
              </a:lnSpc>
              <a:spcBef>
                <a:spcPts val="1035"/>
              </a:spcBef>
              <a:buFont typeface="Wingdings"/>
              <a:buChar char=""/>
              <a:tabLst>
                <a:tab pos="756285" algn="l"/>
                <a:tab pos="756920" algn="l"/>
              </a:tabLst>
            </a:pPr>
            <a:r>
              <a:rPr sz="2600" dirty="0">
                <a:latin typeface="Times New Roman"/>
                <a:cs typeface="Times New Roman"/>
              </a:rPr>
              <a:t>Khách hàng </a:t>
            </a:r>
            <a:r>
              <a:rPr sz="2600" spc="-5" dirty="0">
                <a:latin typeface="Times New Roman"/>
                <a:cs typeface="Times New Roman"/>
              </a:rPr>
              <a:t>cá</a:t>
            </a:r>
            <a:r>
              <a:rPr sz="2600" spc="-50" dirty="0">
                <a:latin typeface="Times New Roman"/>
                <a:cs typeface="Times New Roman"/>
              </a:rPr>
              <a:t> </a:t>
            </a:r>
            <a:r>
              <a:rPr sz="2600" dirty="0">
                <a:latin typeface="Times New Roman"/>
                <a:cs typeface="Times New Roman"/>
              </a:rPr>
              <a:t>nhân</a:t>
            </a:r>
          </a:p>
          <a:p>
            <a:pPr marL="756285" lvl="1" indent="-287020">
              <a:lnSpc>
                <a:spcPct val="100000"/>
              </a:lnSpc>
              <a:spcBef>
                <a:spcPts val="1065"/>
              </a:spcBef>
              <a:buFont typeface="Wingdings"/>
              <a:buChar char=""/>
              <a:tabLst>
                <a:tab pos="756285" algn="l"/>
                <a:tab pos="756920" algn="l"/>
              </a:tabLst>
            </a:pPr>
            <a:r>
              <a:rPr sz="2600" dirty="0">
                <a:latin typeface="Times New Roman"/>
                <a:cs typeface="Times New Roman"/>
              </a:rPr>
              <a:t>Khách hàng doanh</a:t>
            </a:r>
            <a:r>
              <a:rPr sz="2600" spc="-75" dirty="0">
                <a:latin typeface="Times New Roman"/>
                <a:cs typeface="Times New Roman"/>
              </a:rPr>
              <a:t> </a:t>
            </a:r>
            <a:r>
              <a:rPr sz="2600" dirty="0">
                <a:latin typeface="Times New Roman"/>
                <a:cs typeface="Times New Roman"/>
              </a:rPr>
              <a:t>nghiệp</a:t>
            </a:r>
          </a:p>
          <a:p>
            <a:pPr marL="12700">
              <a:lnSpc>
                <a:spcPct val="100000"/>
              </a:lnSpc>
              <a:spcBef>
                <a:spcPts val="1485"/>
              </a:spcBef>
              <a:tabLst>
                <a:tab pos="368935" algn="l"/>
              </a:tabLst>
            </a:pPr>
            <a:r>
              <a:rPr sz="2600" i="1" dirty="0">
                <a:solidFill>
                  <a:srgbClr val="255F66"/>
                </a:solidFill>
                <a:latin typeface="Times New Roman"/>
                <a:cs typeface="Times New Roman"/>
              </a:rPr>
              <a:t>-	</a:t>
            </a:r>
            <a:r>
              <a:rPr sz="2600" b="1" i="1" dirty="0">
                <a:solidFill>
                  <a:srgbClr val="255F66"/>
                </a:solidFill>
                <a:latin typeface="Times New Roman"/>
                <a:cs typeface="Times New Roman"/>
              </a:rPr>
              <a:t>Các nhóm khách hàng khác nhau </a:t>
            </a:r>
            <a:r>
              <a:rPr sz="2750" b="1" i="1" spc="-145" dirty="0">
                <a:solidFill>
                  <a:srgbClr val="255F66"/>
                </a:solidFill>
                <a:latin typeface="Wingdings"/>
                <a:cs typeface="Wingdings"/>
              </a:rPr>
              <a:t></a:t>
            </a:r>
            <a:r>
              <a:rPr sz="2750" b="1" i="1" spc="-145" dirty="0">
                <a:solidFill>
                  <a:srgbClr val="255F66"/>
                </a:solidFill>
                <a:latin typeface="Times New Roman"/>
                <a:cs typeface="Times New Roman"/>
              </a:rPr>
              <a:t> </a:t>
            </a:r>
            <a:r>
              <a:rPr sz="2600" b="1" i="1" dirty="0">
                <a:solidFill>
                  <a:srgbClr val="255F66"/>
                </a:solidFill>
                <a:latin typeface="Times New Roman"/>
                <a:cs typeface="Times New Roman"/>
              </a:rPr>
              <a:t>nhu cầu khác</a:t>
            </a:r>
            <a:r>
              <a:rPr sz="2600" b="1" i="1" spc="20" dirty="0">
                <a:solidFill>
                  <a:srgbClr val="255F66"/>
                </a:solidFill>
                <a:latin typeface="Times New Roman"/>
                <a:cs typeface="Times New Roman"/>
              </a:rPr>
              <a:t> </a:t>
            </a:r>
            <a:r>
              <a:rPr sz="2600" b="1" i="1" dirty="0">
                <a:solidFill>
                  <a:srgbClr val="255F66"/>
                </a:solidFill>
                <a:latin typeface="Times New Roman"/>
                <a:cs typeface="Times New Roman"/>
              </a:rPr>
              <a:t>nhau</a:t>
            </a:r>
            <a:endParaRPr sz="2600" dirty="0">
              <a:latin typeface="Times New Roman"/>
              <a:cs typeface="Times New Roman"/>
            </a:endParaRPr>
          </a:p>
        </p:txBody>
      </p:sp>
      <p:sp>
        <p:nvSpPr>
          <p:cNvPr id="3" name="object 3"/>
          <p:cNvSpPr txBox="1">
            <a:spLocks noGrp="1"/>
          </p:cNvSpPr>
          <p:nvPr>
            <p:ph type="title"/>
          </p:nvPr>
        </p:nvSpPr>
        <p:spPr>
          <a:xfrm>
            <a:off x="535941" y="694637"/>
            <a:ext cx="7916264" cy="412934"/>
          </a:xfrm>
          <a:prstGeom prst="rect">
            <a:avLst/>
          </a:prstGeom>
        </p:spPr>
        <p:txBody>
          <a:bodyPr vert="horz" wrap="square" lIns="0" tIns="12700" rIns="0" bIns="0" rtlCol="0">
            <a:spAutoFit/>
          </a:bodyPr>
          <a:lstStyle/>
          <a:p>
            <a:pPr marL="12700">
              <a:lnSpc>
                <a:spcPct val="100000"/>
              </a:lnSpc>
              <a:spcBef>
                <a:spcPts val="100"/>
              </a:spcBef>
            </a:pPr>
            <a:r>
              <a:rPr spc="-5" dirty="0">
                <a:latin typeface="Times New Roman" panose="02020603050405020304" pitchFamily="18" charset="0"/>
                <a:cs typeface="Times New Roman" panose="02020603050405020304" pitchFamily="18" charset="0"/>
              </a:rPr>
              <a:t>2.2. </a:t>
            </a:r>
            <a:r>
              <a:rPr dirty="0">
                <a:latin typeface="Times New Roman" panose="02020603050405020304" pitchFamily="18" charset="0"/>
                <a:cs typeface="Times New Roman" panose="02020603050405020304" pitchFamily="18" charset="0"/>
              </a:rPr>
              <a:t>Môi trường </a:t>
            </a:r>
            <a:r>
              <a:rPr spc="-5" dirty="0">
                <a:latin typeface="Times New Roman" panose="02020603050405020304" pitchFamily="18" charset="0"/>
                <a:cs typeface="Times New Roman" panose="02020603050405020304" pitchFamily="18" charset="0"/>
              </a:rPr>
              <a:t>Marketing </a:t>
            </a:r>
            <a:r>
              <a:rPr dirty="0">
                <a:latin typeface="Times New Roman" panose="02020603050405020304" pitchFamily="18" charset="0"/>
                <a:cs typeface="Times New Roman" panose="02020603050405020304" pitchFamily="18" charset="0"/>
              </a:rPr>
              <a:t>ngân</a:t>
            </a:r>
            <a:r>
              <a:rPr spc="-4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066800"/>
            <a:ext cx="7315200" cy="4038600"/>
          </a:xfrm>
        </p:spPr>
        <p:txBody>
          <a:bodyPr>
            <a:normAutofit lnSpcReduction="10000"/>
          </a:bodyPr>
          <a:lstStyle/>
          <a:p>
            <a:pPr algn="just">
              <a:buNone/>
            </a:pPr>
            <a:r>
              <a:rPr lang="en-US" sz="3600" b="1" dirty="0" err="1" smtClean="0">
                <a:latin typeface="Times New Roman" panose="02020603050405020304" pitchFamily="18" charset="0"/>
                <a:cs typeface="Times New Roman" panose="02020603050405020304" pitchFamily="18" charset="0"/>
              </a:rPr>
              <a:t>Nhu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khách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hàng</a:t>
            </a:r>
            <a:r>
              <a:rPr lang="en-US" sz="3600" dirty="0" smtClean="0">
                <a:latin typeface="Times New Roman" panose="02020603050405020304" pitchFamily="18" charset="0"/>
                <a:cs typeface="Times New Roman" panose="02020603050405020304" pitchFamily="18" charset="0"/>
              </a:rPr>
              <a:t>: </a:t>
            </a:r>
          </a:p>
          <a:p>
            <a:pPr algn="just">
              <a:buNone/>
            </a:pPr>
            <a:r>
              <a:rPr lang="en-US" sz="3600" i="1" dirty="0" smtClean="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cầu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của</a:t>
            </a:r>
            <a:r>
              <a:rPr lang="en-US" sz="3600" i="1" dirty="0">
                <a:latin typeface="Times New Roman" panose="02020603050405020304" pitchFamily="18" charset="0"/>
                <a:cs typeface="Times New Roman" panose="02020603050405020304" pitchFamily="18" charset="0"/>
              </a:rPr>
              <a:t> con </a:t>
            </a:r>
            <a:r>
              <a:rPr lang="en-US" sz="3600" i="1" dirty="0" err="1">
                <a:latin typeface="Times New Roman" panose="02020603050405020304" pitchFamily="18" charset="0"/>
                <a:cs typeface="Times New Roman" panose="02020603050405020304" pitchFamily="18" charset="0"/>
              </a:rPr>
              <a:t>người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trạng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thái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thiếu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hụt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phải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được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thỏa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mãn</a:t>
            </a:r>
            <a:r>
              <a:rPr lang="en-US" sz="3600" i="1" dirty="0">
                <a:latin typeface="Times New Roman" panose="02020603050405020304" pitchFamily="18" charset="0"/>
                <a:cs typeface="Times New Roman" panose="02020603050405020304" pitchFamily="18" charset="0"/>
              </a:rPr>
              <a:t>. </a:t>
            </a:r>
            <a:endParaRPr lang="en-US" sz="3600" i="1" dirty="0" smtClean="0">
              <a:latin typeface="Times New Roman" panose="02020603050405020304" pitchFamily="18" charset="0"/>
              <a:cs typeface="Times New Roman" panose="02020603050405020304" pitchFamily="18" charset="0"/>
            </a:endParaRPr>
          </a:p>
          <a:p>
            <a:pPr algn="just">
              <a:buNone/>
            </a:pPr>
            <a:endParaRPr lang="en-US" sz="3600" i="1" dirty="0" smtClean="0">
              <a:latin typeface="Times New Roman" panose="02020603050405020304" pitchFamily="18" charset="0"/>
              <a:cs typeface="Times New Roman" panose="02020603050405020304" pitchFamily="18" charset="0"/>
            </a:endParaRPr>
          </a:p>
          <a:p>
            <a:pPr algn="just">
              <a:buNone/>
            </a:pP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Nhu</a:t>
            </a:r>
            <a:r>
              <a:rPr lang="en-US" sz="3600" i="1" dirty="0" smtClean="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cầu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tài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chính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u="sng" dirty="0" err="1">
                <a:solidFill>
                  <a:srgbClr val="FF0000"/>
                </a:solidFill>
                <a:latin typeface="Times New Roman" panose="02020603050405020304" pitchFamily="18" charset="0"/>
                <a:cs typeface="Times New Roman" panose="02020603050405020304" pitchFamily="18" charset="0"/>
              </a:rPr>
              <a:t>trạng</a:t>
            </a:r>
            <a:r>
              <a:rPr lang="en-US" sz="3600" i="1" u="sng" dirty="0">
                <a:solidFill>
                  <a:srgbClr val="FF0000"/>
                </a:solidFill>
                <a:latin typeface="Times New Roman" panose="02020603050405020304" pitchFamily="18" charset="0"/>
                <a:cs typeface="Times New Roman" panose="02020603050405020304" pitchFamily="18" charset="0"/>
              </a:rPr>
              <a:t> </a:t>
            </a:r>
            <a:r>
              <a:rPr lang="en-US" sz="3600" i="1" u="sng" dirty="0" err="1">
                <a:solidFill>
                  <a:srgbClr val="FF0000"/>
                </a:solidFill>
                <a:latin typeface="Times New Roman" panose="02020603050405020304" pitchFamily="18" charset="0"/>
                <a:cs typeface="Times New Roman" panose="02020603050405020304" pitchFamily="18" charset="0"/>
              </a:rPr>
              <a:t>thái</a:t>
            </a:r>
            <a:r>
              <a:rPr lang="en-US" sz="3600" i="1" u="sng" dirty="0">
                <a:solidFill>
                  <a:srgbClr val="FF0000"/>
                </a:solidFill>
                <a:latin typeface="Times New Roman" panose="02020603050405020304" pitchFamily="18" charset="0"/>
                <a:cs typeface="Times New Roman" panose="02020603050405020304" pitchFamily="18" charset="0"/>
              </a:rPr>
              <a:t> </a:t>
            </a:r>
            <a:r>
              <a:rPr lang="en-US" sz="3600" i="1" u="sng" dirty="0" err="1">
                <a:solidFill>
                  <a:srgbClr val="FF0000"/>
                </a:solidFill>
                <a:latin typeface="Times New Roman" panose="02020603050405020304" pitchFamily="18" charset="0"/>
                <a:cs typeface="Times New Roman" panose="02020603050405020304" pitchFamily="18" charset="0"/>
              </a:rPr>
              <a:t>thiếu</a:t>
            </a:r>
            <a:r>
              <a:rPr lang="en-US" sz="3600" i="1" u="sng" dirty="0">
                <a:solidFill>
                  <a:srgbClr val="FF0000"/>
                </a:solidFill>
                <a:latin typeface="Times New Roman" panose="02020603050405020304" pitchFamily="18" charset="0"/>
                <a:cs typeface="Times New Roman" panose="02020603050405020304" pitchFamily="18" charset="0"/>
              </a:rPr>
              <a:t> </a:t>
            </a:r>
            <a:r>
              <a:rPr lang="en-US" sz="3600" i="1" u="sng" dirty="0" err="1">
                <a:solidFill>
                  <a:srgbClr val="FF0000"/>
                </a:solidFill>
                <a:latin typeface="Times New Roman" panose="02020603050405020304" pitchFamily="18" charset="0"/>
                <a:cs typeface="Times New Roman" panose="02020603050405020304" pitchFamily="18" charset="0"/>
              </a:rPr>
              <a:t>hụt</a:t>
            </a:r>
            <a:r>
              <a:rPr lang="en-US" sz="3600" i="1" u="sng" dirty="0">
                <a:solidFill>
                  <a:srgbClr val="FF0000"/>
                </a:solidFill>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về</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một</a:t>
            </a:r>
            <a:r>
              <a:rPr lang="en-US" sz="3600" i="1" dirty="0">
                <a:latin typeface="Times New Roman" panose="02020603050405020304" pitchFamily="18" charset="0"/>
                <a:cs typeface="Times New Roman" panose="02020603050405020304" pitchFamily="18" charset="0"/>
              </a:rPr>
              <a:t> </a:t>
            </a:r>
            <a:r>
              <a:rPr lang="en-US" sz="3600" i="1" u="sng" dirty="0" err="1">
                <a:solidFill>
                  <a:srgbClr val="FF0000"/>
                </a:solidFill>
                <a:latin typeface="Times New Roman" panose="02020603050405020304" pitchFamily="18" charset="0"/>
                <a:cs typeface="Times New Roman" panose="02020603050405020304" pitchFamily="18" charset="0"/>
              </a:rPr>
              <a:t>vấn</a:t>
            </a:r>
            <a:r>
              <a:rPr lang="en-US" sz="3600" i="1" u="sng" dirty="0">
                <a:solidFill>
                  <a:srgbClr val="FF0000"/>
                </a:solidFill>
                <a:latin typeface="Times New Roman" panose="02020603050405020304" pitchFamily="18" charset="0"/>
                <a:cs typeface="Times New Roman" panose="02020603050405020304" pitchFamily="18" charset="0"/>
              </a:rPr>
              <a:t> </a:t>
            </a:r>
            <a:r>
              <a:rPr lang="en-US" sz="3600" i="1" u="sng" dirty="0" err="1">
                <a:solidFill>
                  <a:srgbClr val="FF0000"/>
                </a:solidFill>
                <a:latin typeface="Times New Roman" panose="02020603050405020304" pitchFamily="18" charset="0"/>
                <a:cs typeface="Times New Roman" panose="02020603050405020304" pitchFamily="18" charset="0"/>
              </a:rPr>
              <a:t>đề</a:t>
            </a:r>
            <a:r>
              <a:rPr lang="en-US" sz="3600" i="1" u="sng" dirty="0">
                <a:solidFill>
                  <a:srgbClr val="FF0000"/>
                </a:solidFill>
                <a:latin typeface="Times New Roman" panose="02020603050405020304" pitchFamily="18" charset="0"/>
                <a:cs typeface="Times New Roman" panose="02020603050405020304" pitchFamily="18" charset="0"/>
              </a:rPr>
              <a:t> </a:t>
            </a:r>
            <a:r>
              <a:rPr lang="en-US" sz="3600" i="1" u="sng" dirty="0" err="1">
                <a:solidFill>
                  <a:srgbClr val="FF0000"/>
                </a:solidFill>
                <a:latin typeface="Times New Roman" panose="02020603050405020304" pitchFamily="18" charset="0"/>
                <a:cs typeface="Times New Roman" panose="02020603050405020304" pitchFamily="18" charset="0"/>
              </a:rPr>
              <a:t>tài</a:t>
            </a:r>
            <a:r>
              <a:rPr lang="en-US" sz="3600" i="1" u="sng" dirty="0">
                <a:solidFill>
                  <a:srgbClr val="FF0000"/>
                </a:solidFill>
                <a:latin typeface="Times New Roman" panose="02020603050405020304" pitchFamily="18" charset="0"/>
                <a:cs typeface="Times New Roman" panose="02020603050405020304" pitchFamily="18" charset="0"/>
              </a:rPr>
              <a:t> </a:t>
            </a:r>
            <a:r>
              <a:rPr lang="en-US" sz="3600" i="1" u="sng" dirty="0" err="1">
                <a:solidFill>
                  <a:srgbClr val="FF0000"/>
                </a:solidFill>
                <a:latin typeface="Times New Roman" panose="02020603050405020304" pitchFamily="18" charset="0"/>
                <a:cs typeface="Times New Roman" panose="02020603050405020304" pitchFamily="18" charset="0"/>
              </a:rPr>
              <a:t>chính</a:t>
            </a:r>
            <a:r>
              <a:rPr lang="en-US" sz="3600" i="1" u="sng" dirty="0">
                <a:solidFill>
                  <a:srgbClr val="FF0000"/>
                </a:solidFill>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cần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thỏa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mãn</a:t>
            </a:r>
            <a:endParaRPr lang="en-US" sz="3600" i="1" dirty="0">
              <a:latin typeface="Times New Roman" panose="02020603050405020304" pitchFamily="18" charset="0"/>
              <a:cs typeface="Times New Roman" panose="02020603050405020304" pitchFamily="18" charset="0"/>
            </a:endParaRPr>
          </a:p>
        </p:txBody>
      </p:sp>
      <p:sp>
        <p:nvSpPr>
          <p:cNvPr id="4" name="Right Arrow 3"/>
          <p:cNvSpPr/>
          <p:nvPr/>
        </p:nvSpPr>
        <p:spPr>
          <a:xfrm>
            <a:off x="152400" y="2236791"/>
            <a:ext cx="990601" cy="1573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332243399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9952" y="468833"/>
            <a:ext cx="5323840" cy="757555"/>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006FC0"/>
                </a:solidFill>
                <a:latin typeface="Times New Roman" panose="02020603050405020304" pitchFamily="18" charset="0"/>
                <a:cs typeface="Times New Roman" panose="02020603050405020304" pitchFamily="18" charset="0"/>
              </a:rPr>
              <a:t>NHẮC </a:t>
            </a:r>
            <a:r>
              <a:rPr sz="4800" dirty="0">
                <a:solidFill>
                  <a:srgbClr val="006FC0"/>
                </a:solidFill>
                <a:latin typeface="Times New Roman" panose="02020603050405020304" pitchFamily="18" charset="0"/>
                <a:cs typeface="Times New Roman" panose="02020603050405020304" pitchFamily="18" charset="0"/>
              </a:rPr>
              <a:t>LẠI BÀI</a:t>
            </a:r>
            <a:r>
              <a:rPr sz="4800" spc="-110" dirty="0">
                <a:solidFill>
                  <a:srgbClr val="006FC0"/>
                </a:solidFill>
                <a:latin typeface="Times New Roman" panose="02020603050405020304" pitchFamily="18" charset="0"/>
                <a:cs typeface="Times New Roman" panose="02020603050405020304" pitchFamily="18" charset="0"/>
              </a:rPr>
              <a:t> </a:t>
            </a:r>
            <a:r>
              <a:rPr sz="4800" spc="-5" dirty="0">
                <a:solidFill>
                  <a:srgbClr val="006FC0"/>
                </a:solidFill>
                <a:latin typeface="Times New Roman" panose="02020603050405020304" pitchFamily="18" charset="0"/>
                <a:cs typeface="Times New Roman" panose="02020603050405020304" pitchFamily="18" charset="0"/>
              </a:rPr>
              <a:t>CŨ</a:t>
            </a:r>
            <a:endParaRPr sz="4800">
              <a:latin typeface="Times New Roman" panose="02020603050405020304" pitchFamily="18" charset="0"/>
              <a:cs typeface="Times New Roman" panose="02020603050405020304" pitchFamily="18" charset="0"/>
            </a:endParaRPr>
          </a:p>
        </p:txBody>
      </p:sp>
      <p:sp>
        <p:nvSpPr>
          <p:cNvPr id="3" name="object 3"/>
          <p:cNvSpPr txBox="1"/>
          <p:nvPr/>
        </p:nvSpPr>
        <p:spPr>
          <a:xfrm>
            <a:off x="260705" y="1664970"/>
            <a:ext cx="8620760" cy="4027804"/>
          </a:xfrm>
          <a:prstGeom prst="rect">
            <a:avLst/>
          </a:prstGeom>
        </p:spPr>
        <p:txBody>
          <a:bodyPr vert="horz" wrap="square" lIns="0" tIns="12700" rIns="0" bIns="0" rtlCol="0">
            <a:spAutoFit/>
          </a:bodyPr>
          <a:lstStyle/>
          <a:p>
            <a:pPr marL="713740" marR="5080" indent="-701675">
              <a:lnSpc>
                <a:spcPct val="113900"/>
              </a:lnSpc>
              <a:spcBef>
                <a:spcPts val="100"/>
              </a:spcBef>
            </a:pPr>
            <a:r>
              <a:rPr sz="3600" spc="-5" dirty="0">
                <a:solidFill>
                  <a:srgbClr val="FF0000"/>
                </a:solidFill>
                <a:latin typeface="Times New Roman"/>
                <a:cs typeface="Times New Roman"/>
              </a:rPr>
              <a:t>Đâu KHÔNG </a:t>
            </a:r>
            <a:r>
              <a:rPr sz="3600" dirty="0">
                <a:solidFill>
                  <a:srgbClr val="FF0000"/>
                </a:solidFill>
                <a:latin typeface="Times New Roman"/>
                <a:cs typeface="Times New Roman"/>
              </a:rPr>
              <a:t>phải là vấn đề lớn mà</a:t>
            </a:r>
            <a:r>
              <a:rPr sz="3600" spc="-55" dirty="0">
                <a:solidFill>
                  <a:srgbClr val="FF0000"/>
                </a:solidFill>
                <a:latin typeface="Times New Roman"/>
                <a:cs typeface="Times New Roman"/>
              </a:rPr>
              <a:t> </a:t>
            </a:r>
            <a:r>
              <a:rPr sz="3600" spc="-5" dirty="0">
                <a:solidFill>
                  <a:srgbClr val="FF0000"/>
                </a:solidFill>
                <a:latin typeface="Times New Roman"/>
                <a:cs typeface="Times New Roman"/>
              </a:rPr>
              <a:t>Marketing  </a:t>
            </a:r>
            <a:r>
              <a:rPr sz="3600" dirty="0">
                <a:solidFill>
                  <a:srgbClr val="FF0000"/>
                </a:solidFill>
                <a:latin typeface="Times New Roman"/>
                <a:cs typeface="Times New Roman"/>
              </a:rPr>
              <a:t>ngân hàng thường tập trung giải</a:t>
            </a:r>
            <a:r>
              <a:rPr sz="3600" spc="-70" dirty="0">
                <a:solidFill>
                  <a:srgbClr val="FF0000"/>
                </a:solidFill>
                <a:latin typeface="Times New Roman"/>
                <a:cs typeface="Times New Roman"/>
              </a:rPr>
              <a:t> </a:t>
            </a:r>
            <a:r>
              <a:rPr sz="3600" dirty="0">
                <a:solidFill>
                  <a:srgbClr val="FF0000"/>
                </a:solidFill>
                <a:latin typeface="Times New Roman"/>
                <a:cs typeface="Times New Roman"/>
              </a:rPr>
              <a:t>quyết?</a:t>
            </a:r>
            <a:endParaRPr sz="3600">
              <a:latin typeface="Times New Roman"/>
              <a:cs typeface="Times New Roman"/>
            </a:endParaRPr>
          </a:p>
          <a:p>
            <a:pPr marL="1260475" indent="-744855">
              <a:lnSpc>
                <a:spcPct val="100000"/>
              </a:lnSpc>
              <a:spcBef>
                <a:spcPts val="1795"/>
              </a:spcBef>
              <a:buAutoNum type="alphaUcPeriod"/>
              <a:tabLst>
                <a:tab pos="1259840" algn="l"/>
                <a:tab pos="1261110" algn="l"/>
              </a:tabLst>
            </a:pPr>
            <a:r>
              <a:rPr sz="3600" dirty="0">
                <a:latin typeface="Times New Roman"/>
                <a:cs typeface="Times New Roman"/>
              </a:rPr>
              <a:t>Tạo tính độc</a:t>
            </a:r>
            <a:r>
              <a:rPr sz="3600" spc="-100" dirty="0">
                <a:latin typeface="Times New Roman"/>
                <a:cs typeface="Times New Roman"/>
              </a:rPr>
              <a:t> </a:t>
            </a:r>
            <a:r>
              <a:rPr sz="3600" dirty="0">
                <a:latin typeface="Times New Roman"/>
                <a:cs typeface="Times New Roman"/>
              </a:rPr>
              <a:t>đáo.</a:t>
            </a:r>
            <a:endParaRPr sz="3600">
              <a:latin typeface="Times New Roman"/>
              <a:cs typeface="Times New Roman"/>
            </a:endParaRPr>
          </a:p>
          <a:p>
            <a:pPr marL="1260475" indent="-744855">
              <a:lnSpc>
                <a:spcPct val="100000"/>
              </a:lnSpc>
              <a:spcBef>
                <a:spcPts val="865"/>
              </a:spcBef>
              <a:buAutoNum type="alphaUcPeriod"/>
              <a:tabLst>
                <a:tab pos="1259840" algn="l"/>
                <a:tab pos="1261110" algn="l"/>
              </a:tabLst>
            </a:pPr>
            <a:r>
              <a:rPr sz="3600" dirty="0">
                <a:latin typeface="Times New Roman"/>
                <a:cs typeface="Times New Roman"/>
              </a:rPr>
              <a:t>Tạo tính </a:t>
            </a:r>
            <a:r>
              <a:rPr sz="3600" spc="-5" dirty="0">
                <a:latin typeface="Times New Roman"/>
                <a:cs typeface="Times New Roman"/>
              </a:rPr>
              <a:t>độc</a:t>
            </a:r>
            <a:r>
              <a:rPr sz="3600" spc="-90" dirty="0">
                <a:latin typeface="Times New Roman"/>
                <a:cs typeface="Times New Roman"/>
              </a:rPr>
              <a:t> </a:t>
            </a:r>
            <a:r>
              <a:rPr sz="3600" dirty="0">
                <a:latin typeface="Times New Roman"/>
                <a:cs typeface="Times New Roman"/>
              </a:rPr>
              <a:t>lập.</a:t>
            </a:r>
            <a:endParaRPr sz="3600">
              <a:latin typeface="Times New Roman"/>
              <a:cs typeface="Times New Roman"/>
            </a:endParaRPr>
          </a:p>
          <a:p>
            <a:pPr marL="1260475" indent="-744855">
              <a:lnSpc>
                <a:spcPct val="100000"/>
              </a:lnSpc>
              <a:spcBef>
                <a:spcPts val="865"/>
              </a:spcBef>
              <a:buAutoNum type="alphaUcPeriod"/>
              <a:tabLst>
                <a:tab pos="1259840" algn="l"/>
                <a:tab pos="1261110" algn="l"/>
              </a:tabLst>
            </a:pPr>
            <a:r>
              <a:rPr sz="3600" spc="-5" dirty="0">
                <a:latin typeface="Times New Roman"/>
                <a:cs typeface="Times New Roman"/>
              </a:rPr>
              <a:t>Duy </a:t>
            </a:r>
            <a:r>
              <a:rPr sz="3600" dirty="0">
                <a:latin typeface="Times New Roman"/>
                <a:cs typeface="Times New Roman"/>
              </a:rPr>
              <a:t>trì khác</a:t>
            </a:r>
            <a:r>
              <a:rPr sz="3600" spc="-10" dirty="0">
                <a:latin typeface="Times New Roman"/>
                <a:cs typeface="Times New Roman"/>
              </a:rPr>
              <a:t> </a:t>
            </a:r>
            <a:r>
              <a:rPr sz="3600" dirty="0">
                <a:latin typeface="Times New Roman"/>
                <a:cs typeface="Times New Roman"/>
              </a:rPr>
              <a:t>biệt.</a:t>
            </a:r>
            <a:endParaRPr sz="3600">
              <a:latin typeface="Times New Roman"/>
              <a:cs typeface="Times New Roman"/>
            </a:endParaRPr>
          </a:p>
          <a:p>
            <a:pPr marL="1260475" indent="-744855">
              <a:lnSpc>
                <a:spcPct val="100000"/>
              </a:lnSpc>
              <a:spcBef>
                <a:spcPts val="865"/>
              </a:spcBef>
              <a:buAutoNum type="alphaUcPeriod"/>
              <a:tabLst>
                <a:tab pos="1259840" algn="l"/>
                <a:tab pos="1261110" algn="l"/>
              </a:tabLst>
            </a:pPr>
            <a:r>
              <a:rPr sz="3600" dirty="0">
                <a:latin typeface="Times New Roman"/>
                <a:cs typeface="Times New Roman"/>
              </a:rPr>
              <a:t>Làm </a:t>
            </a:r>
            <a:r>
              <a:rPr sz="3600" spc="-5" dirty="0">
                <a:latin typeface="Times New Roman"/>
                <a:cs typeface="Times New Roman"/>
              </a:rPr>
              <a:t>rõ </a:t>
            </a:r>
            <a:r>
              <a:rPr sz="3600" dirty="0">
                <a:latin typeface="Times New Roman"/>
                <a:cs typeface="Times New Roman"/>
              </a:rPr>
              <a:t>tầm quan </a:t>
            </a:r>
            <a:r>
              <a:rPr sz="3600" spc="-5" dirty="0">
                <a:latin typeface="Times New Roman"/>
                <a:cs typeface="Times New Roman"/>
              </a:rPr>
              <a:t>trọng </a:t>
            </a:r>
            <a:r>
              <a:rPr sz="3600" dirty="0">
                <a:latin typeface="Times New Roman"/>
                <a:cs typeface="Times New Roman"/>
              </a:rPr>
              <a:t>của khác</a:t>
            </a:r>
            <a:r>
              <a:rPr sz="3600" spc="-40" dirty="0">
                <a:latin typeface="Times New Roman"/>
                <a:cs typeface="Times New Roman"/>
              </a:rPr>
              <a:t> </a:t>
            </a:r>
            <a:r>
              <a:rPr sz="3600" spc="-5" dirty="0">
                <a:latin typeface="Times New Roman"/>
                <a:cs typeface="Times New Roman"/>
              </a:rPr>
              <a:t>biệt.</a:t>
            </a:r>
            <a:endParaRPr sz="3600">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428647"/>
            <a:ext cx="8375015" cy="4144853"/>
          </a:xfrm>
          <a:prstGeom prst="rect">
            <a:avLst/>
          </a:prstGeom>
        </p:spPr>
        <p:txBody>
          <a:bodyPr vert="horz" wrap="square" lIns="0" tIns="12700" rIns="0" bIns="0" rtlCol="0">
            <a:spAutoFit/>
          </a:bodyPr>
          <a:lstStyle/>
          <a:p>
            <a:pPr marL="299085" marR="5080" indent="-287020">
              <a:lnSpc>
                <a:spcPct val="114300"/>
              </a:lnSpc>
              <a:spcBef>
                <a:spcPts val="100"/>
              </a:spcBef>
            </a:pPr>
            <a:r>
              <a:rPr sz="2800" b="1" spc="-5" dirty="0">
                <a:solidFill>
                  <a:srgbClr val="FF0000"/>
                </a:solidFill>
                <a:latin typeface="Times New Roman"/>
                <a:cs typeface="Times New Roman"/>
              </a:rPr>
              <a:t>2.3.1 Các </a:t>
            </a:r>
            <a:r>
              <a:rPr sz="2800" b="1" dirty="0">
                <a:solidFill>
                  <a:srgbClr val="FF0000"/>
                </a:solidFill>
                <a:latin typeface="Times New Roman"/>
                <a:cs typeface="Times New Roman"/>
              </a:rPr>
              <a:t>xu </a:t>
            </a:r>
            <a:r>
              <a:rPr sz="2800" b="1" spc="-5" dirty="0">
                <a:solidFill>
                  <a:srgbClr val="FF0000"/>
                </a:solidFill>
                <a:latin typeface="Times New Roman"/>
                <a:cs typeface="Times New Roman"/>
              </a:rPr>
              <a:t>hướng ảnh hưởng </a:t>
            </a:r>
            <a:r>
              <a:rPr sz="2800" b="1" dirty="0">
                <a:solidFill>
                  <a:srgbClr val="FF0000"/>
                </a:solidFill>
                <a:latin typeface="Times New Roman"/>
                <a:cs typeface="Times New Roman"/>
              </a:rPr>
              <a:t>đến nhu </a:t>
            </a:r>
            <a:r>
              <a:rPr sz="2800" b="1" spc="-5" dirty="0">
                <a:solidFill>
                  <a:srgbClr val="FF0000"/>
                </a:solidFill>
                <a:latin typeface="Times New Roman"/>
                <a:cs typeface="Times New Roman"/>
              </a:rPr>
              <a:t>cầu về </a:t>
            </a:r>
            <a:r>
              <a:rPr sz="2800" b="1" spc="-5" dirty="0" err="1">
                <a:solidFill>
                  <a:srgbClr val="FF0000"/>
                </a:solidFill>
                <a:latin typeface="Times New Roman"/>
                <a:cs typeface="Times New Roman"/>
              </a:rPr>
              <a:t>dịch</a:t>
            </a:r>
            <a:r>
              <a:rPr sz="2800" b="1" spc="-5" dirty="0">
                <a:solidFill>
                  <a:srgbClr val="FF0000"/>
                </a:solidFill>
                <a:latin typeface="Times New Roman"/>
                <a:cs typeface="Times New Roman"/>
              </a:rPr>
              <a:t> </a:t>
            </a:r>
            <a:r>
              <a:rPr sz="2800" b="1" dirty="0" smtClean="0">
                <a:solidFill>
                  <a:srgbClr val="FF0000"/>
                </a:solidFill>
                <a:latin typeface="Times New Roman"/>
                <a:cs typeface="Times New Roman"/>
              </a:rPr>
              <a:t>vụ </a:t>
            </a:r>
            <a:r>
              <a:rPr sz="2800" b="1" dirty="0">
                <a:solidFill>
                  <a:srgbClr val="FF0000"/>
                </a:solidFill>
                <a:latin typeface="Times New Roman"/>
                <a:cs typeface="Times New Roman"/>
              </a:rPr>
              <a:t>ngân</a:t>
            </a:r>
            <a:r>
              <a:rPr sz="2800" b="1" spc="-5" dirty="0">
                <a:solidFill>
                  <a:srgbClr val="FF0000"/>
                </a:solidFill>
                <a:latin typeface="Times New Roman"/>
                <a:cs typeface="Times New Roman"/>
              </a:rPr>
              <a:t> </a:t>
            </a:r>
            <a:r>
              <a:rPr sz="2800" b="1" dirty="0">
                <a:solidFill>
                  <a:srgbClr val="FF0000"/>
                </a:solidFill>
                <a:latin typeface="Times New Roman"/>
                <a:cs typeface="Times New Roman"/>
              </a:rPr>
              <a:t>hàng</a:t>
            </a:r>
            <a:endParaRPr sz="2800" dirty="0">
              <a:latin typeface="Times New Roman"/>
              <a:cs typeface="Times New Roman"/>
            </a:endParaRPr>
          </a:p>
          <a:p>
            <a:pPr marL="299085" indent="-287020">
              <a:lnSpc>
                <a:spcPct val="100000"/>
              </a:lnSpc>
              <a:spcBef>
                <a:spcPts val="1575"/>
              </a:spcBef>
              <a:buChar char="-"/>
              <a:tabLst>
                <a:tab pos="299085" algn="l"/>
                <a:tab pos="299720" algn="l"/>
              </a:tabLst>
            </a:pPr>
            <a:r>
              <a:rPr sz="2800" spc="-5" dirty="0">
                <a:latin typeface="Times New Roman"/>
                <a:cs typeface="Times New Roman"/>
              </a:rPr>
              <a:t>Khách hàng </a:t>
            </a:r>
            <a:r>
              <a:rPr sz="2800" dirty="0">
                <a:latin typeface="Times New Roman"/>
                <a:cs typeface="Times New Roman"/>
              </a:rPr>
              <a:t>khó </a:t>
            </a:r>
            <a:r>
              <a:rPr sz="2800" spc="-5" dirty="0">
                <a:latin typeface="Times New Roman"/>
                <a:cs typeface="Times New Roman"/>
              </a:rPr>
              <a:t>tính</a:t>
            </a:r>
            <a:r>
              <a:rPr sz="2800" spc="-15" dirty="0">
                <a:latin typeface="Times New Roman"/>
                <a:cs typeface="Times New Roman"/>
              </a:rPr>
              <a:t> </a:t>
            </a:r>
            <a:r>
              <a:rPr sz="2800" spc="-5" dirty="0">
                <a:latin typeface="Times New Roman"/>
                <a:cs typeface="Times New Roman"/>
              </a:rPr>
              <a:t>hơn</a:t>
            </a:r>
            <a:endParaRPr sz="2800" dirty="0">
              <a:latin typeface="Times New Roman"/>
              <a:cs typeface="Times New Roman"/>
            </a:endParaRPr>
          </a:p>
          <a:p>
            <a:pPr marL="299085" indent="-287020">
              <a:lnSpc>
                <a:spcPct val="100000"/>
              </a:lnSpc>
              <a:spcBef>
                <a:spcPts val="670"/>
              </a:spcBef>
              <a:buChar char="-"/>
              <a:tabLst>
                <a:tab pos="299085" algn="l"/>
                <a:tab pos="299720" algn="l"/>
              </a:tabLst>
            </a:pPr>
            <a:r>
              <a:rPr sz="2800" spc="-5" dirty="0">
                <a:latin typeface="Times New Roman"/>
                <a:cs typeface="Times New Roman"/>
              </a:rPr>
              <a:t>Khách hàng hiểu biết nhiều</a:t>
            </a:r>
            <a:r>
              <a:rPr sz="2800" spc="-10" dirty="0">
                <a:latin typeface="Times New Roman"/>
                <a:cs typeface="Times New Roman"/>
              </a:rPr>
              <a:t> </a:t>
            </a:r>
            <a:r>
              <a:rPr sz="2800" spc="-5" dirty="0">
                <a:latin typeface="Times New Roman"/>
                <a:cs typeface="Times New Roman"/>
              </a:rPr>
              <a:t>hơn</a:t>
            </a:r>
            <a:endParaRPr sz="2800" dirty="0">
              <a:latin typeface="Times New Roman"/>
              <a:cs typeface="Times New Roman"/>
            </a:endParaRPr>
          </a:p>
          <a:p>
            <a:pPr marL="299085" indent="-287020">
              <a:lnSpc>
                <a:spcPct val="100000"/>
              </a:lnSpc>
              <a:spcBef>
                <a:spcPts val="675"/>
              </a:spcBef>
              <a:buChar char="-"/>
              <a:tabLst>
                <a:tab pos="299085" algn="l"/>
                <a:tab pos="299720" algn="l"/>
              </a:tabLst>
            </a:pPr>
            <a:r>
              <a:rPr sz="2800" spc="-5" dirty="0">
                <a:latin typeface="Times New Roman"/>
                <a:cs typeface="Times New Roman"/>
              </a:rPr>
              <a:t>Khách hàng yêu </a:t>
            </a:r>
            <a:r>
              <a:rPr sz="2800" spc="-10" dirty="0">
                <a:latin typeface="Times New Roman"/>
                <a:cs typeface="Times New Roman"/>
              </a:rPr>
              <a:t>cầu cao</a:t>
            </a:r>
            <a:r>
              <a:rPr sz="2800" spc="25" dirty="0">
                <a:latin typeface="Times New Roman"/>
                <a:cs typeface="Times New Roman"/>
              </a:rPr>
              <a:t> </a:t>
            </a:r>
            <a:r>
              <a:rPr sz="2800" spc="-5" dirty="0">
                <a:latin typeface="Times New Roman"/>
                <a:cs typeface="Times New Roman"/>
              </a:rPr>
              <a:t>hơn</a:t>
            </a:r>
            <a:endParaRPr sz="2800" dirty="0">
              <a:latin typeface="Times New Roman"/>
              <a:cs typeface="Times New Roman"/>
            </a:endParaRPr>
          </a:p>
          <a:p>
            <a:pPr marL="299085" indent="-287020">
              <a:lnSpc>
                <a:spcPct val="100000"/>
              </a:lnSpc>
              <a:spcBef>
                <a:spcPts val="670"/>
              </a:spcBef>
              <a:buChar char="-"/>
              <a:tabLst>
                <a:tab pos="299085" algn="l"/>
                <a:tab pos="299720" algn="l"/>
              </a:tabLst>
            </a:pPr>
            <a:r>
              <a:rPr sz="2800" spc="-5" dirty="0">
                <a:latin typeface="Times New Roman"/>
                <a:cs typeface="Times New Roman"/>
              </a:rPr>
              <a:t>Khách hàng </a:t>
            </a:r>
            <a:r>
              <a:rPr sz="2800" dirty="0">
                <a:latin typeface="Times New Roman"/>
                <a:cs typeface="Times New Roman"/>
              </a:rPr>
              <a:t>dễ </a:t>
            </a:r>
            <a:r>
              <a:rPr sz="2800" spc="-5" dirty="0">
                <a:latin typeface="Times New Roman"/>
                <a:cs typeface="Times New Roman"/>
              </a:rPr>
              <a:t>thay </a:t>
            </a:r>
            <a:r>
              <a:rPr sz="2800" dirty="0">
                <a:latin typeface="Times New Roman"/>
                <a:cs typeface="Times New Roman"/>
              </a:rPr>
              <a:t>đổi </a:t>
            </a:r>
            <a:r>
              <a:rPr sz="2800" spc="-10" dirty="0">
                <a:latin typeface="Times New Roman"/>
                <a:cs typeface="Times New Roman"/>
              </a:rPr>
              <a:t>sản </a:t>
            </a:r>
            <a:r>
              <a:rPr sz="2800" spc="-5" dirty="0">
                <a:latin typeface="Times New Roman"/>
                <a:cs typeface="Times New Roman"/>
              </a:rPr>
              <a:t>phẩm </a:t>
            </a:r>
            <a:r>
              <a:rPr sz="2800" dirty="0">
                <a:latin typeface="Times New Roman"/>
                <a:cs typeface="Times New Roman"/>
              </a:rPr>
              <a:t>và nhà </a:t>
            </a:r>
            <a:r>
              <a:rPr sz="2800" spc="-5" dirty="0">
                <a:latin typeface="Times New Roman"/>
                <a:cs typeface="Times New Roman"/>
              </a:rPr>
              <a:t>cung </a:t>
            </a:r>
            <a:r>
              <a:rPr sz="2800" spc="-10" dirty="0">
                <a:latin typeface="Times New Roman"/>
                <a:cs typeface="Times New Roman"/>
              </a:rPr>
              <a:t>cấp</a:t>
            </a:r>
            <a:r>
              <a:rPr sz="2800" spc="-5" dirty="0">
                <a:latin typeface="Times New Roman"/>
                <a:cs typeface="Times New Roman"/>
              </a:rPr>
              <a:t> hơn</a:t>
            </a:r>
            <a:endParaRPr sz="2800" dirty="0">
              <a:latin typeface="Times New Roman"/>
              <a:cs typeface="Times New Roman"/>
            </a:endParaRPr>
          </a:p>
          <a:p>
            <a:pPr marL="299085" marR="669925" indent="-287020">
              <a:lnSpc>
                <a:spcPct val="100000"/>
              </a:lnSpc>
              <a:spcBef>
                <a:spcPts val="675"/>
              </a:spcBef>
              <a:buChar char="-"/>
              <a:tabLst>
                <a:tab pos="299085" algn="l"/>
                <a:tab pos="299720" algn="l"/>
              </a:tabLst>
            </a:pPr>
            <a:r>
              <a:rPr sz="2800" spc="-5" dirty="0">
                <a:latin typeface="Times New Roman"/>
                <a:cs typeface="Times New Roman"/>
              </a:rPr>
              <a:t>Khách hàng </a:t>
            </a:r>
            <a:r>
              <a:rPr sz="2800" dirty="0">
                <a:latin typeface="Times New Roman"/>
                <a:cs typeface="Times New Roman"/>
              </a:rPr>
              <a:t>nữ </a:t>
            </a:r>
            <a:r>
              <a:rPr sz="2800" spc="-5" dirty="0">
                <a:latin typeface="Times New Roman"/>
                <a:cs typeface="Times New Roman"/>
              </a:rPr>
              <a:t>tham </a:t>
            </a:r>
            <a:r>
              <a:rPr sz="2800" dirty="0">
                <a:latin typeface="Times New Roman"/>
                <a:cs typeface="Times New Roman"/>
              </a:rPr>
              <a:t>gia </a:t>
            </a:r>
            <a:r>
              <a:rPr sz="2800" spc="-5" dirty="0">
                <a:latin typeface="Times New Roman"/>
                <a:cs typeface="Times New Roman"/>
              </a:rPr>
              <a:t>vào quyết định </a:t>
            </a:r>
            <a:r>
              <a:rPr sz="2800" spc="-10" dirty="0">
                <a:latin typeface="Times New Roman"/>
                <a:cs typeface="Times New Roman"/>
              </a:rPr>
              <a:t>mua </a:t>
            </a:r>
            <a:r>
              <a:rPr sz="2800" spc="-5" dirty="0">
                <a:latin typeface="Times New Roman"/>
                <a:cs typeface="Times New Roman"/>
              </a:rPr>
              <a:t>hàng  </a:t>
            </a:r>
            <a:r>
              <a:rPr sz="2800" dirty="0">
                <a:latin typeface="Times New Roman"/>
                <a:cs typeface="Times New Roman"/>
              </a:rPr>
              <a:t>nhiều</a:t>
            </a:r>
            <a:r>
              <a:rPr sz="2800" spc="-15" dirty="0">
                <a:latin typeface="Times New Roman"/>
                <a:cs typeface="Times New Roman"/>
              </a:rPr>
              <a:t> </a:t>
            </a:r>
            <a:r>
              <a:rPr sz="2800" spc="-5" dirty="0">
                <a:latin typeface="Times New Roman"/>
                <a:cs typeface="Times New Roman"/>
              </a:rPr>
              <a:t>hơn</a:t>
            </a:r>
            <a:endParaRPr sz="2800" dirty="0">
              <a:latin typeface="Times New Roman"/>
              <a:cs typeface="Times New Roman"/>
            </a:endParaRPr>
          </a:p>
        </p:txBody>
      </p:sp>
      <p:sp>
        <p:nvSpPr>
          <p:cNvPr id="3" name="object 3"/>
          <p:cNvSpPr txBox="1">
            <a:spLocks noGrp="1"/>
          </p:cNvSpPr>
          <p:nvPr>
            <p:ph type="title"/>
          </p:nvPr>
        </p:nvSpPr>
        <p:spPr>
          <a:xfrm>
            <a:off x="381000" y="537753"/>
            <a:ext cx="4039235" cy="412934"/>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2.3. KHÁCH</a:t>
            </a:r>
            <a:r>
              <a:rPr spc="-8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HÀNG</a:t>
            </a:r>
          </a:p>
        </p:txBody>
      </p:sp>
    </p:spTree>
    <p:extLst>
      <p:ext uri="{BB962C8B-B14F-4D97-AF65-F5344CB8AC3E}">
        <p14:creationId xmlns:p14="http://schemas.microsoft.com/office/powerpoint/2010/main" val="1998484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915400" cy="3101983"/>
          </a:xfrm>
        </p:spPr>
        <p:txBody>
          <a:bodyPr>
            <a:noAutofit/>
          </a:bodyPr>
          <a:lstStyle/>
          <a:p>
            <a:pPr>
              <a:buNone/>
            </a:pPr>
            <a:r>
              <a:rPr lang="en-US" sz="2800" b="1" dirty="0" smtClean="0">
                <a:latin typeface="Times New Roman" panose="02020603050405020304" pitchFamily="18" charset="0"/>
                <a:cs typeface="Times New Roman" panose="02020603050405020304" pitchFamily="18" charset="0"/>
              </a:rPr>
              <a:t> Các </a:t>
            </a:r>
            <a:r>
              <a:rPr lang="en-US" sz="2800" b="1" dirty="0" err="1" smtClean="0">
                <a:latin typeface="Times New Roman" panose="02020603050405020304" pitchFamily="18" charset="0"/>
                <a:cs typeface="Times New Roman" panose="02020603050405020304" pitchFamily="18" charset="0"/>
              </a:rPr>
              <a:t>yếu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hưởng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cầu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dịch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vụ</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hàng</a:t>
            </a:r>
            <a:endParaRPr lang="en-US" sz="2800" b="1" dirty="0" smtClean="0">
              <a:latin typeface="Times New Roman" panose="02020603050405020304" pitchFamily="18" charset="0"/>
              <a:cs typeface="Times New Roman" panose="02020603050405020304" pitchFamily="18" charset="0"/>
            </a:endParaRPr>
          </a:p>
          <a:p>
            <a:pPr>
              <a:buNone/>
            </a:pPr>
            <a:r>
              <a:rPr lang="en-US" sz="2800" i="1" dirty="0" err="1" smtClean="0">
                <a:latin typeface="Times New Roman" panose="02020603050405020304" pitchFamily="18" charset="0"/>
                <a:cs typeface="Times New Roman" panose="02020603050405020304" pitchFamily="18" charset="0"/>
              </a:rPr>
              <a:t>Sự</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thay</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đổi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trong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cấu</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trúc</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tuổi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ảnh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hưởng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đến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nhóm</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khách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mục</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tiêu</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của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ngân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endParaRPr lang="en-US" sz="2800" i="1" dirty="0" smtClean="0">
              <a:latin typeface="Times New Roman" panose="02020603050405020304" pitchFamily="18" charset="0"/>
              <a:cs typeface="Times New Roman" panose="02020603050405020304" pitchFamily="18" charset="0"/>
            </a:endParaRPr>
          </a:p>
          <a:p>
            <a:pPr>
              <a:buNone/>
            </a:pPr>
            <a:endParaRPr lang="en-US" sz="2800" dirty="0" smtClean="0">
              <a:latin typeface="Times New Roman" panose="02020603050405020304" pitchFamily="18" charset="0"/>
              <a:cs typeface="Times New Roman" panose="02020603050405020304" pitchFamily="18" charset="0"/>
            </a:endParaRPr>
          </a:p>
          <a:p>
            <a:pPr>
              <a:buNone/>
            </a:pPr>
            <a:endParaRPr lang="en-US" sz="2800" dirty="0" smtClean="0">
              <a:latin typeface="Times New Roman" panose="02020603050405020304" pitchFamily="18" charset="0"/>
              <a:cs typeface="Times New Roman" panose="02020603050405020304" pitchFamily="18" charset="0"/>
            </a:endParaRPr>
          </a:p>
          <a:p>
            <a:pPr>
              <a:buNone/>
            </a:pPr>
            <a:endParaRPr lang="en-US" sz="2800" dirty="0" smtClean="0">
              <a:latin typeface="Times New Roman" panose="02020603050405020304" pitchFamily="18" charset="0"/>
              <a:cs typeface="Times New Roman" panose="02020603050405020304" pitchFamily="18" charset="0"/>
            </a:endParaRPr>
          </a:p>
          <a:p>
            <a:pPr>
              <a:buNone/>
            </a:pP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4" name="Content Placeholder 3" descr="1 (5).jpg"/>
          <p:cNvPicPr>
            <a:picLocks noChangeAspect="1"/>
          </p:cNvPicPr>
          <p:nvPr/>
        </p:nvPicPr>
        <p:blipFill>
          <a:blip r:embed="rId2"/>
          <a:stretch>
            <a:fillRect/>
          </a:stretch>
        </p:blipFill>
        <p:spPr>
          <a:xfrm>
            <a:off x="425000" y="2514600"/>
            <a:ext cx="8261800" cy="3962400"/>
          </a:xfrm>
          <a:prstGeom prst="rect">
            <a:avLst/>
          </a:prstGeom>
        </p:spPr>
      </p:pic>
    </p:spTree>
    <p:extLst>
      <p:ext uri="{BB962C8B-B14F-4D97-AF65-F5344CB8AC3E}">
        <p14:creationId xmlns:p14="http://schemas.microsoft.com/office/powerpoint/2010/main" val="268280646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Content Placeholder 8" descr="tietkiemnguoicaotuoi.jpg"/>
          <p:cNvPicPr>
            <a:picLocks noGrp="1" noChangeAspect="1"/>
          </p:cNvPicPr>
          <p:nvPr>
            <p:ph idx="1"/>
          </p:nvPr>
        </p:nvPicPr>
        <p:blipFill>
          <a:blip r:embed="rId2"/>
          <a:srcRect/>
          <a:stretch>
            <a:fillRect/>
          </a:stretch>
        </p:blipFill>
        <p:spPr>
          <a:xfrm>
            <a:off x="0" y="76200"/>
            <a:ext cx="8305800" cy="1354450"/>
          </a:xfrm>
        </p:spPr>
      </p:pic>
      <p:sp>
        <p:nvSpPr>
          <p:cNvPr id="289795" name="Text Placeholder 7"/>
          <p:cNvSpPr>
            <a:spLocks noGrp="1"/>
          </p:cNvSpPr>
          <p:nvPr>
            <p:ph type="body" sz="half" idx="2"/>
          </p:nvPr>
        </p:nvSpPr>
        <p:spPr>
          <a:xfrm>
            <a:off x="228600" y="1600200"/>
            <a:ext cx="8610600" cy="4783963"/>
          </a:xfrm>
        </p:spPr>
        <p:txBody>
          <a:bodyPr>
            <a:noAutofit/>
          </a:bodyPr>
          <a:lstStyle/>
          <a:p>
            <a:pPr algn="just"/>
            <a:r>
              <a:rPr lang="en-US" sz="2000"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Ở </a:t>
            </a:r>
            <a:r>
              <a:rPr lang="en-US" sz="2000" b="1" dirty="0" err="1">
                <a:solidFill>
                  <a:srgbClr val="FF0000"/>
                </a:solidFill>
                <a:latin typeface="Times New Roman" panose="02020603050405020304" pitchFamily="18" charset="0"/>
                <a:cs typeface="Times New Roman" panose="02020603050405020304" pitchFamily="18" charset="0"/>
              </a:rPr>
              <a:t>châu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âu</a:t>
            </a:r>
            <a:r>
              <a:rPr lang="en-US" sz="2000" b="1" dirty="0">
                <a:solidFill>
                  <a:srgbClr val="FF0000"/>
                </a:solidFill>
                <a:latin typeface="Times New Roman" panose="02020603050405020304" pitchFamily="18" charset="0"/>
                <a:cs typeface="Times New Roman" panose="02020603050405020304" pitchFamily="18" charset="0"/>
              </a:rPr>
              <a:t>: </a:t>
            </a:r>
          </a:p>
          <a:p>
            <a:pPr algn="just">
              <a:buFont typeface="Wingdings" pitchFamily="2" charset="2"/>
              <a:buChar char="ü"/>
            </a:pP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2000: 73%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27%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hưu</a:t>
            </a: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2050: </a:t>
            </a:r>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47%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53%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hưu</a:t>
            </a:r>
            <a:endParaRPr lang="en-US" sz="2000" dirty="0">
              <a:latin typeface="Times New Roman" panose="02020603050405020304" pitchFamily="18" charset="0"/>
              <a:cs typeface="Times New Roman" panose="02020603050405020304" pitchFamily="18" charset="0"/>
            </a:endParaRPr>
          </a:p>
          <a:p>
            <a:pPr algn="just">
              <a:buFontTx/>
              <a:buChar char="-"/>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Báo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cáo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mới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nhất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của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Liên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hiệp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quốc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về</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dân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số</a:t>
            </a:r>
            <a:r>
              <a:rPr lang="en-US" sz="2000" b="1" dirty="0">
                <a:solidFill>
                  <a:srgbClr val="FF0000"/>
                </a:solidFill>
                <a:latin typeface="Times New Roman" panose="02020603050405020304" pitchFamily="18" charset="0"/>
                <a:cs typeface="Times New Roman" panose="02020603050405020304" pitchFamily="18" charset="0"/>
              </a:rPr>
              <a:t>:</a:t>
            </a:r>
          </a:p>
          <a:p>
            <a:pPr algn="just">
              <a:buFont typeface="Wingdings" pitchFamily="2" charset="2"/>
              <a:buChar char="ü"/>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p>
          <a:p>
            <a:pPr algn="just">
              <a:buFont typeface="Wingdings" pitchFamily="2" charset="2"/>
              <a:buChar char="ü"/>
            </a:pP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dân</a:t>
            </a:r>
            <a:endParaRPr lang="en-US" sz="2000" dirty="0">
              <a:latin typeface="Times New Roman" panose="02020603050405020304" pitchFamily="18" charset="0"/>
              <a:cs typeface="Times New Roman" panose="02020603050405020304" pitchFamily="18" charset="0"/>
            </a:endParaRPr>
          </a:p>
          <a:p>
            <a:pPr algn="just"/>
            <a:r>
              <a:rPr lang="en-US" sz="2000" b="1" i="1" dirty="0">
                <a:solidFill>
                  <a:srgbClr val="FF0000"/>
                </a:solidFill>
                <a:latin typeface="Times New Roman" panose="02020603050405020304" pitchFamily="18" charset="0"/>
                <a:cs typeface="Times New Roman" panose="02020603050405020304" pitchFamily="18" charset="0"/>
              </a:rPr>
              <a:t>=&gt; Các </a:t>
            </a:r>
            <a:r>
              <a:rPr lang="en-US" sz="2000" b="1" i="1" dirty="0" err="1">
                <a:solidFill>
                  <a:srgbClr val="FF0000"/>
                </a:solidFill>
                <a:latin typeface="Times New Roman" panose="02020603050405020304" pitchFamily="18" charset="0"/>
                <a:cs typeface="Times New Roman" panose="02020603050405020304" pitchFamily="18" charset="0"/>
              </a:rPr>
              <a:t>ngân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hàng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cần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xem</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xét</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những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thay</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đổi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trong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nhân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khẩu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học</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để</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phát</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triển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các</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sản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phẩm</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hưu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trí</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những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khoản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đầu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tư</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sinh</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lời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để</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phục</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vụ</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cho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nhóm</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khách</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hàng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tiềm</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năng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này</a:t>
            </a:r>
            <a:r>
              <a:rPr lang="en-US" sz="2000" b="1" i="1" dirty="0">
                <a:solidFill>
                  <a:srgbClr val="FF0000"/>
                </a:solidFill>
                <a:latin typeface="Times New Roman" panose="02020603050405020304" pitchFamily="18" charset="0"/>
                <a:cs typeface="Times New Roman" panose="02020603050405020304" pitchFamily="18" charset="0"/>
              </a:rPr>
              <a:t> </a:t>
            </a:r>
          </a:p>
          <a:p>
            <a:pPr algn="just"/>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74810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4114800"/>
          </a:xfrm>
        </p:spPr>
        <p:txBody>
          <a:bodyPr>
            <a:noAutofit/>
          </a:bodyPr>
          <a:lstStyle/>
          <a:p>
            <a:pPr>
              <a:buNone/>
            </a:pPr>
            <a:r>
              <a:rPr lang="en-US" sz="3200" b="1" i="1" dirty="0" err="1" smtClean="0">
                <a:latin typeface="Times New Roman" panose="02020603050405020304" pitchFamily="18" charset="0"/>
                <a:cs typeface="Times New Roman" panose="02020603050405020304" pitchFamily="18" charset="0"/>
              </a:rPr>
              <a:t>Tầm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quan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trọng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của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khách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hàng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nữ</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ngày</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càng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gia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tăng</a:t>
            </a:r>
            <a:endParaRPr lang="en-US" sz="3200" b="1" i="1" dirty="0" smtClean="0">
              <a:latin typeface="Times New Roman" panose="02020603050405020304" pitchFamily="18" charset="0"/>
              <a:cs typeface="Times New Roman" panose="02020603050405020304" pitchFamily="18" charset="0"/>
            </a:endParaRPr>
          </a:p>
          <a:p>
            <a:pPr>
              <a:buFont typeface="Wingdings" pitchFamily="2" charset="2"/>
              <a:buChar char="ü"/>
            </a:pPr>
            <a:r>
              <a:rPr lang="en-US" sz="3200" i="1" dirty="0" err="1">
                <a:latin typeface="Times New Roman" panose="02020603050405020304" pitchFamily="18" charset="0"/>
                <a:cs typeface="Times New Roman" panose="02020603050405020304" pitchFamily="18" charset="0"/>
              </a:rPr>
              <a:t>Độc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lập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chính</a:t>
            </a:r>
            <a:endParaRPr lang="en-US" sz="3200" i="1" dirty="0">
              <a:latin typeface="Times New Roman" panose="02020603050405020304" pitchFamily="18" charset="0"/>
              <a:cs typeface="Times New Roman" panose="02020603050405020304" pitchFamily="18" charset="0"/>
            </a:endParaRPr>
          </a:p>
          <a:p>
            <a:pPr>
              <a:buFont typeface="Wingdings" pitchFamily="2" charset="2"/>
              <a:buChar char="ü"/>
            </a:pPr>
            <a:r>
              <a:rPr lang="en-US" sz="3200" i="1" dirty="0" err="1">
                <a:latin typeface="Times New Roman" panose="02020603050405020304" pitchFamily="18" charset="0"/>
                <a:cs typeface="Times New Roman" panose="02020603050405020304" pitchFamily="18" charset="0"/>
              </a:rPr>
              <a:t>Tỷ</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thân,tỷ</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lệ</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kết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hôn</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muộn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cao</a:t>
            </a:r>
            <a:endParaRPr lang="en-US" sz="3200" i="1" dirty="0">
              <a:latin typeface="Times New Roman" panose="02020603050405020304" pitchFamily="18" charset="0"/>
              <a:cs typeface="Times New Roman" panose="02020603050405020304" pitchFamily="18" charset="0"/>
            </a:endParaRPr>
          </a:p>
          <a:p>
            <a:pPr>
              <a:buFont typeface="Wingdings" pitchFamily="2" charset="2"/>
              <a:buChar char="ü"/>
            </a:pPr>
            <a:r>
              <a:rPr lang="en-US" sz="3200" i="1" dirty="0" err="1">
                <a:latin typeface="Times New Roman" panose="02020603050405020304" pitchFamily="18" charset="0"/>
                <a:cs typeface="Times New Roman" panose="02020603050405020304" pitchFamily="18" charset="0"/>
              </a:rPr>
              <a:t>Hiểu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vụ</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tài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chính</a:t>
            </a:r>
            <a:endParaRPr lang="en-US" sz="3200" i="1" dirty="0">
              <a:latin typeface="Times New Roman" panose="02020603050405020304" pitchFamily="18" charset="0"/>
              <a:cs typeface="Times New Roman" panose="02020603050405020304" pitchFamily="18" charset="0"/>
            </a:endParaRPr>
          </a:p>
          <a:p>
            <a:pPr>
              <a:buNone/>
            </a:pPr>
            <a:endParaRPr lang="en-US" sz="3200" dirty="0">
              <a:latin typeface="Times New Roman" panose="02020603050405020304" pitchFamily="18" charset="0"/>
              <a:cs typeface="Times New Roman" panose="02020603050405020304" pitchFamily="18" charset="0"/>
            </a:endParaRPr>
          </a:p>
        </p:txBody>
      </p:sp>
      <p:pic>
        <p:nvPicPr>
          <p:cNvPr id="4" name="Picture 3" descr="tumblr_m5a4526uY11qb57azo1_1280.jpg"/>
          <p:cNvPicPr>
            <a:picLocks noChangeAspect="1"/>
          </p:cNvPicPr>
          <p:nvPr/>
        </p:nvPicPr>
        <p:blipFill>
          <a:blip r:embed="rId2"/>
          <a:stretch>
            <a:fillRect/>
          </a:stretch>
        </p:blipFill>
        <p:spPr>
          <a:xfrm>
            <a:off x="5791200" y="2667001"/>
            <a:ext cx="3378200" cy="4038600"/>
          </a:xfrm>
          <a:prstGeom prst="rect">
            <a:avLst/>
          </a:prstGeom>
        </p:spPr>
      </p:pic>
      <p:sp>
        <p:nvSpPr>
          <p:cNvPr id="5" name="Content Placeholder 2"/>
          <p:cNvSpPr txBox="1">
            <a:spLocks/>
          </p:cNvSpPr>
          <p:nvPr/>
        </p:nvSpPr>
        <p:spPr>
          <a:xfrm>
            <a:off x="685801" y="2232944"/>
            <a:ext cx="4343400" cy="4179151"/>
          </a:xfrm>
          <a:prstGeom prst="rect">
            <a:avLst/>
          </a:prstGeom>
        </p:spPr>
        <p:txBody>
          <a:bodyPr vert="horz" lIns="84433" tIns="42217" rIns="84433" bIns="42217" rtlCol="0">
            <a:normAutofit/>
          </a:bodyPr>
          <a:lstStyle/>
          <a:p>
            <a:pPr marL="316634" indent="-316634" defTabSz="844357">
              <a:spcBef>
                <a:spcPct val="20000"/>
              </a:spcBef>
              <a:defRPr/>
            </a:pPr>
            <a:endParaRPr lang="en-US" sz="2955" dirty="0"/>
          </a:p>
          <a:p>
            <a:pPr marL="316634" indent="-316634" defTabSz="844357">
              <a:spcBef>
                <a:spcPct val="20000"/>
              </a:spcBef>
              <a:defRPr/>
            </a:pPr>
            <a:endParaRPr lang="en-US" sz="2955" dirty="0"/>
          </a:p>
        </p:txBody>
      </p:sp>
    </p:spTree>
    <p:extLst>
      <p:ext uri="{BB962C8B-B14F-4D97-AF65-F5344CB8AC3E}">
        <p14:creationId xmlns:p14="http://schemas.microsoft.com/office/powerpoint/2010/main" val="1034363359"/>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75402369"/>
              </p:ext>
            </p:extLst>
          </p:nvPr>
        </p:nvGraphicFramePr>
        <p:xfrm>
          <a:off x="228599" y="1621218"/>
          <a:ext cx="8458208" cy="5084382"/>
        </p:xfrm>
        <a:graphic>
          <a:graphicData uri="http://schemas.openxmlformats.org/drawingml/2006/table">
            <a:tbl>
              <a:tblPr>
                <a:tableStyleId>{775DCB02-9BB8-47FD-8907-85C794F793BA}</a:tableStyleId>
              </a:tblPr>
              <a:tblGrid>
                <a:gridCol w="2114552">
                  <a:extLst>
                    <a:ext uri="{9D8B030D-6E8A-4147-A177-3AD203B41FA5}">
                      <a16:colId xmlns:a16="http://schemas.microsoft.com/office/drawing/2014/main" val="20000"/>
                    </a:ext>
                  </a:extLst>
                </a:gridCol>
                <a:gridCol w="2114552">
                  <a:extLst>
                    <a:ext uri="{9D8B030D-6E8A-4147-A177-3AD203B41FA5}">
                      <a16:colId xmlns:a16="http://schemas.microsoft.com/office/drawing/2014/main" val="20001"/>
                    </a:ext>
                  </a:extLst>
                </a:gridCol>
                <a:gridCol w="2114552">
                  <a:extLst>
                    <a:ext uri="{9D8B030D-6E8A-4147-A177-3AD203B41FA5}">
                      <a16:colId xmlns:a16="http://schemas.microsoft.com/office/drawing/2014/main" val="20002"/>
                    </a:ext>
                  </a:extLst>
                </a:gridCol>
                <a:gridCol w="2114552">
                  <a:extLst>
                    <a:ext uri="{9D8B030D-6E8A-4147-A177-3AD203B41FA5}">
                      <a16:colId xmlns:a16="http://schemas.microsoft.com/office/drawing/2014/main" val="20003"/>
                    </a:ext>
                  </a:extLst>
                </a:gridCol>
              </a:tblGrid>
              <a:tr h="10491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Vòng</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đời</a:t>
                      </a:r>
                      <a:endParaRPr kumimoji="0" lang="en-US" sz="1700" b="1" i="0" u="none" strike="noStrike" cap="none" normalizeH="0" baseline="0" dirty="0" smtClean="0">
                        <a:ln>
                          <a:noFill/>
                        </a:ln>
                        <a:solidFill>
                          <a:srgbClr val="FFFFFF"/>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Lưu</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chuyển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tiền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tệ</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truyền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thống</a:t>
                      </a:r>
                      <a:endParaRPr kumimoji="0" lang="en-US" sz="1700" b="1" i="0" u="none" strike="noStrike" cap="none" normalizeH="0" baseline="0" dirty="0" smtClean="0">
                        <a:ln>
                          <a:noFill/>
                        </a:ln>
                        <a:solidFill>
                          <a:srgbClr val="FFFFFF"/>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Lưu</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chuyển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tiền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tệ</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đại</a:t>
                      </a:r>
                      <a:endParaRPr kumimoji="0" lang="en-US" sz="1700" b="1" i="0" u="none" strike="noStrike" cap="none" normalizeH="0" baseline="0" dirty="0" smtClean="0">
                        <a:ln>
                          <a:noFill/>
                        </a:ln>
                        <a:solidFill>
                          <a:srgbClr val="FFFFFF"/>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số</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sản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phẩm</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dịch</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vụ</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ngân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hàng</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cung</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cấp</a:t>
                      </a:r>
                      <a:endParaRPr kumimoji="0" lang="en-US" sz="1700" b="1" i="0" u="none" strike="noStrike" cap="none" normalizeH="0" baseline="0" dirty="0" smtClean="0">
                        <a:ln>
                          <a:noFill/>
                        </a:ln>
                        <a:solidFill>
                          <a:srgbClr val="FFFFFF"/>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17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23- 34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tuổi</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Độc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lập</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nhập</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tăng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đều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dần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dư</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thừa</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chi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còn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độc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thân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và</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thiếu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hụt</a:t>
                      </a:r>
                      <a:endPar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lập</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Chịu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trách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nhiệm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chính.Chi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cá</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nhân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năm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đầu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còn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độc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thân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Thu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nhập</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không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ổn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định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do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nhảy</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việc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Sản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phẩm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thẻ</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thấu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chi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khoản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vay</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dùng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mua</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nhà</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trả</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góp</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017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latin typeface="Times New Roman" panose="02020603050405020304" pitchFamily="18" charset="0"/>
                          <a:cs typeface="Times New Roman" panose="02020603050405020304" pitchFamily="18" charset="0"/>
                        </a:rPr>
                        <a:t>35- 44 tuổi</a:t>
                      </a:r>
                      <a:endParaRPr kumimoji="0" lang="en-US" sz="1700" b="0" i="0" u="none" strike="noStrike" cap="none" normalizeH="0" baseline="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R w="12700" cap="flat" cmpd="sng" algn="ctr">
                      <a:solidFill>
                        <a:schemeClr val="tx1"/>
                      </a:solidFill>
                      <a:prstDash val="solid"/>
                      <a:round/>
                      <a:headEnd type="none" w="med" len="med"/>
                      <a:tailEnd type="none" w="med" len="med"/>
                    </a:lnR>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tự</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do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nhập</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và</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chi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ổn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định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thậm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cân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bằng.Các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khoản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chi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vẫn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còn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cao</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do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dùng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côn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cái</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Biến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động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thay</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đổi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công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việc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hay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chỗ</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ở. Chi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tăng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thường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vì</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ly</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hôn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hay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con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trễ</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 </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Vay</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dùng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tiết</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kiệm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đầu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tư</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sản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phẩm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giáo</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dục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các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đối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tượng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chuyên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biệt</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cụ</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4" name="Rectangle 3"/>
          <p:cNvSpPr/>
          <p:nvPr/>
        </p:nvSpPr>
        <p:spPr>
          <a:xfrm>
            <a:off x="471720" y="152400"/>
            <a:ext cx="7605479" cy="1077218"/>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Các </a:t>
            </a:r>
            <a:r>
              <a:rPr lang="en-US" sz="2800" b="1" i="1" dirty="0" err="1">
                <a:latin typeface="Times New Roman" panose="02020603050405020304" pitchFamily="18" charset="0"/>
                <a:cs typeface="Times New Roman" panose="02020603050405020304" pitchFamily="18" charset="0"/>
              </a:rPr>
              <a:t>nguồn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nhập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dạng</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1066800" y="685800"/>
            <a:ext cx="6781799" cy="830997"/>
          </a:xfrm>
          <a:prstGeom prst="rect">
            <a:avLst/>
          </a:prstGeom>
        </p:spPr>
        <p:txBody>
          <a:bodyPr wrap="square">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So </a:t>
            </a:r>
            <a:r>
              <a:rPr lang="en-US" sz="2400" b="1" dirty="0" err="1">
                <a:solidFill>
                  <a:srgbClr val="0070C0"/>
                </a:solidFill>
                <a:latin typeface="Times New Roman" panose="02020603050405020304" pitchFamily="18" charset="0"/>
                <a:cs typeface="Times New Roman" panose="02020603050405020304" pitchFamily="18" charset="0"/>
              </a:rPr>
              <a:t>sánh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lưu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chuyển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tiền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tệ</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theo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vòng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đời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truyền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thống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hiện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đại</a:t>
            </a:r>
            <a:endParaRPr lang="en-US" sz="2400" dirty="0">
              <a:solidFill>
                <a:srgbClr val="0070C0"/>
              </a:solidFill>
            </a:endParaRPr>
          </a:p>
        </p:txBody>
      </p:sp>
    </p:spTree>
    <p:extLst>
      <p:ext uri="{BB962C8B-B14F-4D97-AF65-F5344CB8AC3E}">
        <p14:creationId xmlns:p14="http://schemas.microsoft.com/office/powerpoint/2010/main" val="147155636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10073570"/>
              </p:ext>
            </p:extLst>
          </p:nvPr>
        </p:nvGraphicFramePr>
        <p:xfrm>
          <a:off x="152400" y="1219201"/>
          <a:ext cx="8839200" cy="5594936"/>
        </p:xfrm>
        <a:graphic>
          <a:graphicData uri="http://schemas.openxmlformats.org/drawingml/2006/table">
            <a:tbl>
              <a:tblPr>
                <a:tableStyleId>{775DCB02-9BB8-47FD-8907-85C794F793BA}</a:tableStyleId>
              </a:tblPr>
              <a:tblGrid>
                <a:gridCol w="1662072">
                  <a:extLst>
                    <a:ext uri="{9D8B030D-6E8A-4147-A177-3AD203B41FA5}">
                      <a16:colId xmlns:a16="http://schemas.microsoft.com/office/drawing/2014/main" val="20000"/>
                    </a:ext>
                  </a:extLst>
                </a:gridCol>
                <a:gridCol w="2493108">
                  <a:extLst>
                    <a:ext uri="{9D8B030D-6E8A-4147-A177-3AD203B41FA5}">
                      <a16:colId xmlns:a16="http://schemas.microsoft.com/office/drawing/2014/main" val="20001"/>
                    </a:ext>
                  </a:extLst>
                </a:gridCol>
                <a:gridCol w="247422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937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Vòng</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đời</a:t>
                      </a:r>
                      <a:endParaRPr kumimoji="0" lang="en-US" sz="1700" b="1" i="0" u="none" strike="noStrike" cap="none" normalizeH="0" baseline="0" dirty="0" smtClean="0">
                        <a:ln>
                          <a:noFill/>
                        </a:ln>
                        <a:solidFill>
                          <a:srgbClr val="FFFFFF"/>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Lưu</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chuyển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tiền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tệ</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truyền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thống</a:t>
                      </a:r>
                      <a:endParaRPr kumimoji="0" lang="en-US" sz="1700" b="1" i="0" u="none" strike="noStrike" cap="none" normalizeH="0" baseline="0" dirty="0" smtClean="0">
                        <a:ln>
                          <a:noFill/>
                        </a:ln>
                        <a:solidFill>
                          <a:srgbClr val="FFFFFF"/>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Lưu</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chuyển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tiền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tệ</a:t>
                      </a:r>
                      <a:endPar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đại</a:t>
                      </a:r>
                      <a:endParaRPr kumimoji="0" lang="en-US" sz="1700" b="1" i="0" u="none" strike="noStrike" cap="none" normalizeH="0" baseline="0" dirty="0" smtClean="0">
                        <a:ln>
                          <a:noFill/>
                        </a:ln>
                        <a:solidFill>
                          <a:srgbClr val="FFFFFF"/>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số</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sản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phẩm</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dịch</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vụ</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ngân</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hàng</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cung</a:t>
                      </a:r>
                      <a:r>
                        <a:rPr kumimoji="0" lang="en-US" sz="1700" b="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b="1" u="none" strike="noStrike" cap="none" normalizeH="0" baseline="0" dirty="0" err="1" smtClean="0">
                          <a:ln>
                            <a:noFill/>
                          </a:ln>
                          <a:effectLst/>
                          <a:latin typeface="Times New Roman" panose="02020603050405020304" pitchFamily="18" charset="0"/>
                          <a:cs typeface="Times New Roman" panose="02020603050405020304" pitchFamily="18" charset="0"/>
                        </a:rPr>
                        <a:t>cấp</a:t>
                      </a:r>
                      <a:endParaRPr kumimoji="0" lang="en-US" sz="1700" b="1" i="0" u="none" strike="noStrike" cap="none" normalizeH="0" baseline="0" dirty="0" smtClean="0">
                        <a:ln>
                          <a:noFill/>
                        </a:ln>
                        <a:solidFill>
                          <a:srgbClr val="FFFFFF"/>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extLst>
                  <a:ext uri="{0D108BD9-81ED-4DB2-BD59-A6C34878D82A}">
                    <a16:rowId xmlns:a16="http://schemas.microsoft.com/office/drawing/2014/main" val="10000"/>
                  </a:ext>
                </a:extLst>
              </a:tr>
              <a:tr h="2064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45- 54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tuổi</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Tự</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do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con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cái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rời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khỏi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chi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giảm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mạnh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nhập</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vẫn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không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thay</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đổi</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tăng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con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cái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rời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khỏ</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nhâp</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không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dự</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đoạn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trước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do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thất</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nghiệp</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hoặc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nghỉ</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hưu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sớm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được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hưởng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thừa</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kế</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Các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sản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phẩm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tiết</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kiệm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bảo</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hiểm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chăm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sóc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sức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khỏa</a:t>
                      </a:r>
                      <a:endPar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Sản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phẩm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vay</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hỗ</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trợ</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việc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học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chứng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minh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extLst>
                  <a:ext uri="{0D108BD9-81ED-4DB2-BD59-A6C34878D82A}">
                    <a16:rowId xmlns:a16="http://schemas.microsoft.com/office/drawing/2014/main" val="10001"/>
                  </a:ext>
                </a:extLst>
              </a:tr>
              <a:tr h="655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latin typeface="Times New Roman" panose="02020603050405020304" pitchFamily="18" charset="0"/>
                          <a:cs typeface="Times New Roman" panose="02020603050405020304" pitchFamily="18" charset="0"/>
                        </a:rPr>
                        <a:t>Từ 55 – 60 tuổi</a:t>
                      </a:r>
                      <a:endParaRPr kumimoji="0" lang="en-US" sz="1700" b="0" i="0" u="none" strike="noStrike" cap="none" normalizeH="0" baseline="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Dư</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thừa</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Dư</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thừa</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latin typeface="Times New Roman" panose="02020603050405020304" pitchFamily="18" charset="0"/>
                          <a:cs typeface="Times New Roman" panose="02020603050405020304" pitchFamily="18" charset="0"/>
                        </a:rPr>
                        <a:t>Thanh toán, tiết kiệm</a:t>
                      </a:r>
                      <a:endParaRPr kumimoji="0" lang="en-US" sz="1700" b="0" i="0" u="none" strike="noStrike" cap="none" normalizeH="0" baseline="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extLst>
                  <a:ext uri="{0D108BD9-81ED-4DB2-BD59-A6C34878D82A}">
                    <a16:rowId xmlns:a16="http://schemas.microsoft.com/office/drawing/2014/main" val="10002"/>
                  </a:ext>
                </a:extLst>
              </a:tr>
              <a:tr h="1938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latin typeface="Times New Roman" panose="02020603050405020304" pitchFamily="18" charset="0"/>
                          <a:cs typeface="Times New Roman" panose="02020603050405020304" pitchFamily="18" charset="0"/>
                        </a:rPr>
                        <a:t>Trên 60 tuổi</a:t>
                      </a:r>
                      <a:endParaRPr kumimoji="0" lang="en-US" sz="1700" b="0" i="0" u="none" strike="noStrike" cap="none" normalizeH="0" baseline="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Thiếu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hụt</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nhập</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giảm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nghiêm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nghỉ</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hưu</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Thiếu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hụt</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chi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tăng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phải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chăm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sóc</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bản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thân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tuổi</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già</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thu</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nhập</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vẫn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không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thay</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đổi</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Sản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phẩm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tiết</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kiệm</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thanh</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toán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vay</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vốn</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không</a:t>
                      </a:r>
                      <a:r>
                        <a:rPr kumimoji="0" lang="en-US" sz="17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1700" u="none" strike="noStrike" cap="none" normalizeH="0" baseline="0" dirty="0" err="1" smtClean="0">
                          <a:ln>
                            <a:noFill/>
                          </a:ln>
                          <a:effectLst/>
                          <a:latin typeface="Times New Roman" panose="02020603050405020304" pitchFamily="18" charset="0"/>
                          <a:cs typeface="Times New Roman" panose="02020603050405020304" pitchFamily="18" charset="0"/>
                        </a:rPr>
                        <a:t>nhiều</a:t>
                      </a:r>
                      <a:endParaRPr kumimoji="0" lang="en-US" sz="17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endParaRPr>
                    </a:p>
                  </a:txBody>
                  <a:tcPr marT="42217" marB="42217" horzOverflow="overflow"/>
                </a:tc>
                <a:extLst>
                  <a:ext uri="{0D108BD9-81ED-4DB2-BD59-A6C34878D82A}">
                    <a16:rowId xmlns:a16="http://schemas.microsoft.com/office/drawing/2014/main" val="10003"/>
                  </a:ext>
                </a:extLst>
              </a:tr>
            </a:tbl>
          </a:graphicData>
        </a:graphic>
      </p:graphicFrame>
      <p:sp>
        <p:nvSpPr>
          <p:cNvPr id="5" name="Rectangle 4"/>
          <p:cNvSpPr/>
          <p:nvPr/>
        </p:nvSpPr>
        <p:spPr>
          <a:xfrm>
            <a:off x="1066800" y="228600"/>
            <a:ext cx="6781799" cy="830997"/>
          </a:xfrm>
          <a:prstGeom prst="rect">
            <a:avLst/>
          </a:prstGeom>
        </p:spPr>
        <p:txBody>
          <a:bodyPr wrap="square">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So </a:t>
            </a:r>
            <a:r>
              <a:rPr lang="en-US" sz="2400" b="1" dirty="0" err="1">
                <a:solidFill>
                  <a:srgbClr val="0070C0"/>
                </a:solidFill>
                <a:latin typeface="Times New Roman" panose="02020603050405020304" pitchFamily="18" charset="0"/>
                <a:cs typeface="Times New Roman" panose="02020603050405020304" pitchFamily="18" charset="0"/>
              </a:rPr>
              <a:t>sánh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lưu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chuyển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tiền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tệ</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theo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vòng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đời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truyền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thống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hiện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đại</a:t>
            </a:r>
            <a:endParaRPr lang="en-US" sz="2400" dirty="0">
              <a:solidFill>
                <a:srgbClr val="0070C0"/>
              </a:solidFill>
            </a:endParaRPr>
          </a:p>
        </p:txBody>
      </p:sp>
    </p:spTree>
    <p:extLst>
      <p:ext uri="{BB962C8B-B14F-4D97-AF65-F5344CB8AC3E}">
        <p14:creationId xmlns:p14="http://schemas.microsoft.com/office/powerpoint/2010/main" val="37338764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000999" cy="4901829"/>
          </a:xfrm>
        </p:spPr>
        <p:txBody>
          <a:bodyPr>
            <a:normAutofit fontScale="92500"/>
          </a:bodyPr>
          <a:lstStyle/>
          <a:p>
            <a:pPr algn="just">
              <a:buNone/>
            </a:pPr>
            <a:r>
              <a:rPr lang="en-US" sz="2800" b="1" i="1" dirty="0" err="1" smtClean="0">
                <a:latin typeface="Times New Roman" panose="02020603050405020304" pitchFamily="18" charset="0"/>
                <a:cs typeface="Times New Roman" panose="02020603050405020304" pitchFamily="18" charset="0"/>
              </a:rPr>
              <a:t>Khách</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hàng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trở</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nên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thay</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đổi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nhiều</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hơn</a:t>
            </a:r>
            <a:endParaRPr lang="en-US" sz="2800" b="1" i="1" dirty="0" smtClean="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800" i="1" dirty="0" err="1">
                <a:latin typeface="Times New Roman" panose="02020603050405020304" pitchFamily="18" charset="0"/>
                <a:cs typeface="Times New Roman" panose="02020603050405020304" pitchFamily="18" charset="0"/>
              </a:rPr>
              <a:t>Khách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am </a:t>
            </a:r>
            <a:r>
              <a:rPr lang="en-US" sz="2800" i="1" dirty="0" err="1">
                <a:latin typeface="Times New Roman" panose="02020603050405020304" pitchFamily="18" charset="0"/>
                <a:cs typeface="Times New Roman" panose="02020603050405020304" pitchFamily="18" charset="0"/>
              </a:rPr>
              <a:t>hiểu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vụ</a:t>
            </a:r>
            <a:r>
              <a:rPr lang="en-US" sz="2800" i="1" dirty="0">
                <a:latin typeface="Times New Roman" panose="02020603050405020304" pitchFamily="18" charset="0"/>
                <a:cs typeface="Times New Roman" panose="02020603050405020304" pitchFamily="18" charset="0"/>
              </a:rPr>
              <a:t> </a:t>
            </a:r>
          </a:p>
          <a:p>
            <a:pPr algn="just">
              <a:buFont typeface="Wingdings" pitchFamily="2" charset="2"/>
              <a:buChar char="ü"/>
            </a:pPr>
            <a:r>
              <a:rPr lang="en-US" sz="2800" i="1" dirty="0" err="1">
                <a:latin typeface="Times New Roman" panose="02020603050405020304" pitchFamily="18" charset="0"/>
                <a:cs typeface="Times New Roman" panose="02020603050405020304" pitchFamily="18" charset="0"/>
              </a:rPr>
              <a:t>Khách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hơn</a:t>
            </a:r>
            <a:r>
              <a:rPr lang="en-US" sz="2800" i="1" dirty="0">
                <a:latin typeface="Times New Roman" panose="02020603050405020304" pitchFamily="18" charset="0"/>
                <a:cs typeface="Times New Roman" panose="02020603050405020304" pitchFamily="18" charset="0"/>
              </a:rPr>
              <a:t>. </a:t>
            </a:r>
          </a:p>
          <a:p>
            <a:pPr algn="just">
              <a:buFont typeface="Wingdings" pitchFamily="2" charset="2"/>
              <a:buChar char="ü"/>
            </a:pP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hướng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kéo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mới</a:t>
            </a:r>
            <a:endParaRPr lang="en-US" sz="2800" i="1" dirty="0" smtClean="0">
              <a:latin typeface="Times New Roman" panose="02020603050405020304" pitchFamily="18" charset="0"/>
              <a:cs typeface="Times New Roman" panose="02020603050405020304" pitchFamily="18" charset="0"/>
            </a:endParaRPr>
          </a:p>
          <a:p>
            <a:pPr>
              <a:buNone/>
            </a:pPr>
            <a:endParaRPr lang="en-US" sz="2800" b="1" i="1" dirty="0" smtClean="0">
              <a:latin typeface="Times New Roman" panose="02020603050405020304" pitchFamily="18" charset="0"/>
              <a:cs typeface="Times New Roman" panose="02020603050405020304" pitchFamily="18" charset="0"/>
            </a:endParaRPr>
          </a:p>
          <a:p>
            <a:pPr>
              <a:buNone/>
            </a:pPr>
            <a:r>
              <a:rPr lang="en-US" sz="2800" b="1" i="1" dirty="0" err="1" smtClean="0">
                <a:latin typeface="Times New Roman" panose="02020603050405020304" pitchFamily="18" charset="0"/>
                <a:cs typeface="Times New Roman" panose="02020603050405020304" pitchFamily="18" charset="0"/>
              </a:rPr>
              <a:t>Khách</a:t>
            </a:r>
            <a:r>
              <a:rPr lang="en-US" sz="2800" b="1" i="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chú</a:t>
            </a:r>
            <a:r>
              <a:rPr lang="en-US" sz="2800" b="1" i="1" dirty="0">
                <a:latin typeface="Times New Roman" panose="02020603050405020304" pitchFamily="18" charset="0"/>
                <a:cs typeface="Times New Roman" panose="02020603050405020304" pitchFamily="18" charset="0"/>
              </a:rPr>
              <a:t> ý </a:t>
            </a:r>
            <a:r>
              <a:rPr lang="en-US" sz="2800" b="1" i="1" dirty="0" err="1">
                <a:latin typeface="Times New Roman" panose="02020603050405020304" pitchFamily="18" charset="0"/>
                <a:cs typeface="Times New Roman" panose="02020603050405020304" pitchFamily="18" charset="0"/>
              </a:rPr>
              <a:t>tới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nhiều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hơn</a:t>
            </a:r>
            <a:endParaRPr lang="en-US" sz="2800" b="1" i="1" dirty="0">
              <a:latin typeface="Times New Roman" panose="02020603050405020304" pitchFamily="18" charset="0"/>
              <a:cs typeface="Times New Roman" panose="02020603050405020304" pitchFamily="18" charset="0"/>
            </a:endParaRPr>
          </a:p>
          <a:p>
            <a:pPr>
              <a:buFont typeface="Wingdings" pitchFamily="2" charset="2"/>
              <a:buChar char="ü"/>
            </a:pPr>
            <a:r>
              <a:rPr lang="en-US" sz="2800" i="1" dirty="0">
                <a:latin typeface="Times New Roman" panose="02020603050405020304" pitchFamily="18" charset="0"/>
                <a:cs typeface="Times New Roman" panose="02020603050405020304" pitchFamily="18" charset="0"/>
              </a:rPr>
              <a:t>“</a:t>
            </a:r>
            <a:r>
              <a:rPr lang="en-US" sz="2800" i="1" u="sng" dirty="0">
                <a:solidFill>
                  <a:srgbClr val="FF0000"/>
                </a:solidFill>
                <a:latin typeface="Times New Roman" panose="02020603050405020304" pitchFamily="18" charset="0"/>
                <a:cs typeface="Times New Roman" panose="02020603050405020304" pitchFamily="18" charset="0"/>
              </a:rPr>
              <a:t>Marketing </a:t>
            </a:r>
            <a:r>
              <a:rPr lang="en-US" sz="2800" i="1" u="sng" dirty="0" err="1">
                <a:solidFill>
                  <a:srgbClr val="FF0000"/>
                </a:solidFill>
                <a:latin typeface="Times New Roman" panose="02020603050405020304" pitchFamily="18" charset="0"/>
                <a:cs typeface="Times New Roman" panose="02020603050405020304" pitchFamily="18" charset="0"/>
              </a:rPr>
              <a:t>vị</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xã</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hơn</a:t>
            </a:r>
            <a:endParaRPr lang="en-US" sz="2800" i="1" dirty="0">
              <a:latin typeface="Times New Roman" panose="02020603050405020304" pitchFamily="18" charset="0"/>
              <a:cs typeface="Times New Roman" panose="02020603050405020304" pitchFamily="18" charset="0"/>
            </a:endParaRPr>
          </a:p>
          <a:p>
            <a:pPr marL="0" indent="0" algn="just">
              <a:buNone/>
            </a:pP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81102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036726"/>
            <a:ext cx="8534400" cy="5558520"/>
          </a:xfrm>
        </p:spPr>
        <p:txBody>
          <a:bodyPr>
            <a:normAutofit fontScale="55000" lnSpcReduction="20000"/>
          </a:bodyPr>
          <a:lstStyle/>
          <a:p>
            <a:pPr algn="just">
              <a:buNone/>
            </a:pPr>
            <a:r>
              <a:rPr lang="en-US" sz="4709" b="1" dirty="0" err="1" smtClean="0">
                <a:latin typeface="Times New Roman" panose="02020603050405020304" pitchFamily="18" charset="0"/>
                <a:cs typeface="Times New Roman" panose="02020603050405020304" pitchFamily="18" charset="0"/>
              </a:rPr>
              <a:t>Câu</a:t>
            </a:r>
            <a:r>
              <a:rPr lang="en-US" sz="4709" b="1" dirty="0" smtClean="0">
                <a:latin typeface="Times New Roman" panose="02020603050405020304" pitchFamily="18" charset="0"/>
                <a:cs typeface="Times New Roman" panose="02020603050405020304" pitchFamily="18" charset="0"/>
              </a:rPr>
              <a:t> </a:t>
            </a:r>
            <a:r>
              <a:rPr lang="en-US" sz="4709" b="1" dirty="0" err="1" smtClean="0">
                <a:latin typeface="Times New Roman" panose="02020603050405020304" pitchFamily="18" charset="0"/>
                <a:cs typeface="Times New Roman" panose="02020603050405020304" pitchFamily="18" charset="0"/>
              </a:rPr>
              <a:t>hỏi</a:t>
            </a:r>
            <a:r>
              <a:rPr lang="en-US" sz="4709" b="1" dirty="0" smtClean="0">
                <a:latin typeface="Times New Roman" panose="02020603050405020304" pitchFamily="18" charset="0"/>
                <a:cs typeface="Times New Roman" panose="02020603050405020304" pitchFamily="18" charset="0"/>
              </a:rPr>
              <a:t> 01 ?</a:t>
            </a:r>
          </a:p>
          <a:p>
            <a:pPr algn="just"/>
            <a:r>
              <a:rPr lang="vi-VN" sz="4248" dirty="0" smtClean="0">
                <a:latin typeface="Times New Roman" panose="02020603050405020304" pitchFamily="18" charset="0"/>
                <a:cs typeface="Times New Roman" panose="02020603050405020304" pitchFamily="18" charset="0"/>
              </a:rPr>
              <a:t>Anh </a:t>
            </a:r>
            <a:r>
              <a:rPr lang="en-US" sz="4248" dirty="0" err="1" smtClean="0">
                <a:latin typeface="Times New Roman" panose="02020603050405020304" pitchFamily="18" charset="0"/>
                <a:cs typeface="Times New Roman" panose="02020603050405020304" pitchFamily="18" charset="0"/>
              </a:rPr>
              <a:t>Nguyễn</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Văn</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Sơn</a:t>
            </a:r>
            <a:r>
              <a:rPr lang="en-US" sz="4248" dirty="0" smtClean="0">
                <a:latin typeface="Times New Roman" panose="02020603050405020304" pitchFamily="18" charset="0"/>
                <a:cs typeface="Times New Roman" panose="02020603050405020304" pitchFamily="18" charset="0"/>
              </a:rPr>
              <a:t>,</a:t>
            </a:r>
            <a:r>
              <a:rPr lang="vi-VN" sz="4248" dirty="0" smtClean="0">
                <a:latin typeface="Times New Roman" panose="02020603050405020304" pitchFamily="18" charset="0"/>
                <a:cs typeface="Times New Roman" panose="02020603050405020304" pitchFamily="18" charset="0"/>
              </a:rPr>
              <a:t> hiện đang là trưởng phòng kinh doanh công ty Mobifone, lương tháng sau khi trừ Thuế TNCN, các nghĩa vụ khác với nhà nước là 35,5 </a:t>
            </a:r>
            <a:r>
              <a:rPr lang="en-US" sz="4248" dirty="0" err="1" smtClean="0">
                <a:latin typeface="Times New Roman" panose="02020603050405020304" pitchFamily="18" charset="0"/>
                <a:cs typeface="Times New Roman" panose="02020603050405020304" pitchFamily="18" charset="0"/>
              </a:rPr>
              <a:t>triệu</a:t>
            </a:r>
            <a:r>
              <a:rPr lang="en-US" sz="4248" dirty="0" smtClean="0">
                <a:latin typeface="Times New Roman" panose="02020603050405020304" pitchFamily="18" charset="0"/>
                <a:cs typeface="Times New Roman" panose="02020603050405020304" pitchFamily="18" charset="0"/>
              </a:rPr>
              <a:t>. Do </a:t>
            </a:r>
            <a:r>
              <a:rPr lang="en-US" sz="4248" dirty="0" err="1" smtClean="0">
                <a:latin typeface="Times New Roman" panose="02020603050405020304" pitchFamily="18" charset="0"/>
                <a:cs typeface="Times New Roman" panose="02020603050405020304" pitchFamily="18" charset="0"/>
              </a:rPr>
              <a:t>tính</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chất</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công</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việc</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nên</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anh</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Sơn</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thường</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xuyên</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đi</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công</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tác</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trong</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và</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ngoài</a:t>
            </a:r>
            <a:r>
              <a:rPr lang="en-US" sz="4248" dirty="0" smtClean="0">
                <a:latin typeface="Times New Roman" panose="02020603050405020304" pitchFamily="18" charset="0"/>
                <a:cs typeface="Times New Roman" panose="02020603050405020304" pitchFamily="18" charset="0"/>
              </a:rPr>
              <a:t> </a:t>
            </a:r>
            <a:r>
              <a:rPr lang="en-US" sz="4248" dirty="0" err="1" smtClean="0">
                <a:latin typeface="Times New Roman" panose="02020603050405020304" pitchFamily="18" charset="0"/>
                <a:cs typeface="Times New Roman" panose="02020603050405020304" pitchFamily="18" charset="0"/>
              </a:rPr>
              <a:t>nước</a:t>
            </a:r>
            <a:r>
              <a:rPr lang="en-US" sz="4248" dirty="0" smtClean="0">
                <a:latin typeface="Times New Roman" panose="02020603050405020304" pitchFamily="18" charset="0"/>
                <a:cs typeface="Times New Roman" panose="02020603050405020304" pitchFamily="18" charset="0"/>
              </a:rPr>
              <a:t>.</a:t>
            </a:r>
          </a:p>
          <a:p>
            <a:pPr algn="just"/>
            <a:r>
              <a:rPr lang="en-US" sz="4248" dirty="0" err="1" smtClean="0">
                <a:latin typeface="Times New Roman" panose="02020603050405020304" pitchFamily="18" charset="0"/>
                <a:cs typeface="Times New Roman" panose="02020603050405020304" pitchFamily="18" charset="0"/>
              </a:rPr>
              <a:t>Về</a:t>
            </a:r>
            <a:r>
              <a:rPr lang="en-US" sz="4248" dirty="0" smtClean="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sở</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thích</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cá</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nhân</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anh</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Sơn</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có</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tham</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gia</a:t>
            </a:r>
            <a:r>
              <a:rPr lang="en-US" sz="4248" dirty="0">
                <a:latin typeface="Times New Roman" panose="02020603050405020304" pitchFamily="18" charset="0"/>
                <a:cs typeface="Times New Roman" panose="02020603050405020304" pitchFamily="18" charset="0"/>
              </a:rPr>
              <a:t> tennis, </a:t>
            </a:r>
            <a:r>
              <a:rPr lang="en-US" sz="4248" dirty="0" err="1">
                <a:latin typeface="Times New Roman" panose="02020603050405020304" pitchFamily="18" charset="0"/>
                <a:cs typeface="Times New Roman" panose="02020603050405020304" pitchFamily="18" charset="0"/>
              </a:rPr>
              <a:t>yêu</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thích</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bóng</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đá</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và</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đặc</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biệt</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hâm</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mộ</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đội</a:t>
            </a:r>
            <a:r>
              <a:rPr lang="en-US" sz="4248" dirty="0">
                <a:latin typeface="Times New Roman" panose="02020603050405020304" pitchFamily="18" charset="0"/>
                <a:cs typeface="Times New Roman" panose="02020603050405020304" pitchFamily="18" charset="0"/>
              </a:rPr>
              <a:t> MU</a:t>
            </a:r>
            <a:endParaRPr lang="vi-VN" sz="4248" dirty="0">
              <a:latin typeface="Times New Roman" panose="02020603050405020304" pitchFamily="18" charset="0"/>
              <a:cs typeface="Times New Roman" panose="02020603050405020304" pitchFamily="18" charset="0"/>
            </a:endParaRPr>
          </a:p>
          <a:p>
            <a:pPr algn="just"/>
            <a:r>
              <a:rPr lang="vi-VN" sz="4248" dirty="0">
                <a:latin typeface="Times New Roman" panose="02020603050405020304" pitchFamily="18" charset="0"/>
                <a:cs typeface="Times New Roman" panose="02020603050405020304" pitchFamily="18" charset="0"/>
              </a:rPr>
              <a:t>Vợ anh Sơn, chị </a:t>
            </a:r>
            <a:r>
              <a:rPr lang="en-US" sz="4248" dirty="0" err="1" smtClean="0">
                <a:latin typeface="Times New Roman" panose="02020603050405020304" pitchFamily="18" charset="0"/>
                <a:cs typeface="Times New Roman" panose="02020603050405020304" pitchFamily="18" charset="0"/>
              </a:rPr>
              <a:t>Lê</a:t>
            </a:r>
            <a:r>
              <a:rPr lang="vi-VN" sz="4248" dirty="0" smtClean="0">
                <a:latin typeface="Times New Roman" panose="02020603050405020304" pitchFamily="18" charset="0"/>
                <a:cs typeface="Times New Roman" panose="02020603050405020304" pitchFamily="18" charset="0"/>
              </a:rPr>
              <a:t> </a:t>
            </a:r>
            <a:r>
              <a:rPr lang="vi-VN" sz="4248" dirty="0">
                <a:latin typeface="Times New Roman" panose="02020603050405020304" pitchFamily="18" charset="0"/>
                <a:cs typeface="Times New Roman" panose="02020603050405020304" pitchFamily="18" charset="0"/>
              </a:rPr>
              <a:t>Thị </a:t>
            </a:r>
            <a:r>
              <a:rPr lang="en-US" sz="4248" dirty="0" err="1" smtClean="0">
                <a:latin typeface="Times New Roman" panose="02020603050405020304" pitchFamily="18" charset="0"/>
                <a:cs typeface="Times New Roman" panose="02020603050405020304" pitchFamily="18" charset="0"/>
              </a:rPr>
              <a:t>Trang</a:t>
            </a:r>
            <a:r>
              <a:rPr lang="vi-VN" sz="4248" dirty="0" smtClean="0">
                <a:latin typeface="Times New Roman" panose="02020603050405020304" pitchFamily="18" charset="0"/>
                <a:cs typeface="Times New Roman" panose="02020603050405020304" pitchFamily="18" charset="0"/>
              </a:rPr>
              <a:t>, </a:t>
            </a:r>
            <a:r>
              <a:rPr lang="vi-VN" sz="4248" dirty="0">
                <a:latin typeface="Times New Roman" panose="02020603050405020304" pitchFamily="18" charset="0"/>
                <a:cs typeface="Times New Roman" panose="02020603050405020304" pitchFamily="18" charset="0"/>
              </a:rPr>
              <a:t>đang là nhân viên kế toán NXB Giáo dục, lương tháng là 10</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triệu</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có</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sở</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thích</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mua</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sắm</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và</a:t>
            </a:r>
            <a:r>
              <a:rPr lang="en-US" sz="4248" dirty="0">
                <a:latin typeface="Times New Roman" panose="02020603050405020304" pitchFamily="18" charset="0"/>
                <a:cs typeface="Times New Roman" panose="02020603050405020304" pitchFamily="18" charset="0"/>
              </a:rPr>
              <a:t> du </a:t>
            </a:r>
            <a:r>
              <a:rPr lang="en-US" sz="4248" dirty="0" err="1">
                <a:latin typeface="Times New Roman" panose="02020603050405020304" pitchFamily="18" charset="0"/>
                <a:cs typeface="Times New Roman" panose="02020603050405020304" pitchFamily="18" charset="0"/>
              </a:rPr>
              <a:t>lịch</a:t>
            </a:r>
            <a:r>
              <a:rPr lang="en-US" sz="4248" dirty="0">
                <a:latin typeface="Times New Roman" panose="02020603050405020304" pitchFamily="18" charset="0"/>
                <a:cs typeface="Times New Roman" panose="02020603050405020304" pitchFamily="18" charset="0"/>
              </a:rPr>
              <a:t>; </a:t>
            </a:r>
            <a:endParaRPr lang="vi-VN" sz="4248" dirty="0">
              <a:latin typeface="Times New Roman" panose="02020603050405020304" pitchFamily="18" charset="0"/>
              <a:cs typeface="Times New Roman" panose="02020603050405020304" pitchFamily="18" charset="0"/>
            </a:endParaRPr>
          </a:p>
          <a:p>
            <a:pPr algn="just"/>
            <a:r>
              <a:rPr lang="vi-VN" sz="4248" dirty="0">
                <a:latin typeface="Times New Roman" panose="02020603050405020304" pitchFamily="18" charset="0"/>
                <a:cs typeface="Times New Roman" panose="02020603050405020304" pitchFamily="18" charset="0"/>
              </a:rPr>
              <a:t>Hai anh chị hiện đang ở cùng với bố mẹ anh Sơn, anh Sơn là con 1, bố mẹ anh đã về hưu (có lương hưu đủ sống).</a:t>
            </a:r>
          </a:p>
          <a:p>
            <a:pPr algn="just"/>
            <a:r>
              <a:rPr lang="vi-VN" sz="4248" dirty="0">
                <a:latin typeface="Times New Roman" panose="02020603050405020304" pitchFamily="18" charset="0"/>
                <a:cs typeface="Times New Roman" panose="02020603050405020304" pitchFamily="18" charset="0"/>
              </a:rPr>
              <a:t>Hai anh chị có </a:t>
            </a:r>
            <a:r>
              <a:rPr lang="en-US" sz="4248" dirty="0">
                <a:latin typeface="Times New Roman" panose="02020603050405020304" pitchFamily="18" charset="0"/>
                <a:cs typeface="Times New Roman" panose="02020603050405020304" pitchFamily="18" charset="0"/>
              </a:rPr>
              <a:t>2 con ; </a:t>
            </a:r>
            <a:r>
              <a:rPr lang="en-US" sz="4248" dirty="0" err="1">
                <a:latin typeface="Times New Roman" panose="02020603050405020304" pitchFamily="18" charset="0"/>
                <a:cs typeface="Times New Roman" panose="02020603050405020304" pitchFamily="18" charset="0"/>
              </a:rPr>
              <a:t>Cháu</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lớn</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đang</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học</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lớp</a:t>
            </a:r>
            <a:r>
              <a:rPr lang="en-US" sz="4248" dirty="0">
                <a:latin typeface="Times New Roman" panose="02020603050405020304" pitchFamily="18" charset="0"/>
                <a:cs typeface="Times New Roman" panose="02020603050405020304" pitchFamily="18" charset="0"/>
              </a:rPr>
              <a:t> 12 </a:t>
            </a:r>
            <a:r>
              <a:rPr lang="en-US" sz="4248" dirty="0" err="1">
                <a:latin typeface="Times New Roman" panose="02020603050405020304" pitchFamily="18" charset="0"/>
                <a:cs typeface="Times New Roman" panose="02020603050405020304" pitchFamily="18" charset="0"/>
              </a:rPr>
              <a:t>và</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có</a:t>
            </a:r>
            <a:r>
              <a:rPr lang="en-US" sz="4248" dirty="0">
                <a:latin typeface="Times New Roman" panose="02020603050405020304" pitchFamily="18" charset="0"/>
                <a:cs typeface="Times New Roman" panose="02020603050405020304" pitchFamily="18" charset="0"/>
              </a:rPr>
              <a:t> ý </a:t>
            </a:r>
            <a:r>
              <a:rPr lang="en-US" sz="4248" dirty="0" err="1">
                <a:latin typeface="Times New Roman" panose="02020603050405020304" pitchFamily="18" charset="0"/>
                <a:cs typeface="Times New Roman" panose="02020603050405020304" pitchFamily="18" charset="0"/>
              </a:rPr>
              <a:t>định</a:t>
            </a:r>
            <a:r>
              <a:rPr lang="en-US" sz="4248" dirty="0">
                <a:latin typeface="Times New Roman" panose="02020603050405020304" pitchFamily="18" charset="0"/>
                <a:cs typeface="Times New Roman" panose="02020603050405020304" pitchFamily="18" charset="0"/>
              </a:rPr>
              <a:t> du </a:t>
            </a:r>
            <a:r>
              <a:rPr lang="en-US" sz="4248" dirty="0" err="1">
                <a:latin typeface="Times New Roman" panose="02020603050405020304" pitchFamily="18" charset="0"/>
                <a:cs typeface="Times New Roman" panose="02020603050405020304" pitchFamily="18" charset="0"/>
              </a:rPr>
              <a:t>học</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Cháu</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nhỏ</a:t>
            </a:r>
            <a:r>
              <a:rPr lang="en-US" sz="4248" dirty="0">
                <a:latin typeface="Times New Roman" panose="02020603050405020304" pitchFamily="18" charset="0"/>
                <a:cs typeface="Times New Roman" panose="02020603050405020304" pitchFamily="18" charset="0"/>
              </a:rPr>
              <a:t> 5 </a:t>
            </a:r>
            <a:r>
              <a:rPr lang="en-US" sz="4248" dirty="0" err="1">
                <a:latin typeface="Times New Roman" panose="02020603050405020304" pitchFamily="18" charset="0"/>
                <a:cs typeface="Times New Roman" panose="02020603050405020304" pitchFamily="18" charset="0"/>
              </a:rPr>
              <a:t>tuổi</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chuẩn</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bị</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vào</a:t>
            </a:r>
            <a:r>
              <a:rPr lang="en-US" sz="4248" dirty="0">
                <a:latin typeface="Times New Roman" panose="02020603050405020304" pitchFamily="18" charset="0"/>
                <a:cs typeface="Times New Roman" panose="02020603050405020304" pitchFamily="18" charset="0"/>
              </a:rPr>
              <a:t> </a:t>
            </a:r>
            <a:r>
              <a:rPr lang="en-US" sz="4248" dirty="0" err="1">
                <a:latin typeface="Times New Roman" panose="02020603050405020304" pitchFamily="18" charset="0"/>
                <a:cs typeface="Times New Roman" panose="02020603050405020304" pitchFamily="18" charset="0"/>
              </a:rPr>
              <a:t>lớp</a:t>
            </a:r>
            <a:r>
              <a:rPr lang="en-US" sz="4248" dirty="0">
                <a:latin typeface="Times New Roman" panose="02020603050405020304" pitchFamily="18" charset="0"/>
                <a:cs typeface="Times New Roman" panose="02020603050405020304" pitchFamily="18" charset="0"/>
              </a:rPr>
              <a:t> 1.</a:t>
            </a:r>
          </a:p>
          <a:p>
            <a:pPr algn="just">
              <a:buFont typeface="Wingdings" pitchFamily="2" charset="2"/>
              <a:buChar char="Ø"/>
            </a:pPr>
            <a:r>
              <a:rPr lang="en-US" sz="4248" dirty="0">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Đứng</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dưới</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góc</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độ</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là</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nhân</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viên</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ngân</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hàng</a:t>
            </a:r>
            <a:r>
              <a:rPr lang="en-US" sz="4248" dirty="0">
                <a:solidFill>
                  <a:srgbClr val="FF0000"/>
                </a:solidFill>
                <a:latin typeface="Times New Roman" panose="02020603050405020304" pitchFamily="18" charset="0"/>
                <a:cs typeface="Times New Roman" panose="02020603050405020304" pitchFamily="18" charset="0"/>
              </a:rPr>
              <a:t> (QHKH) </a:t>
            </a:r>
            <a:r>
              <a:rPr lang="en-US" sz="4248" dirty="0" err="1">
                <a:solidFill>
                  <a:srgbClr val="FF0000"/>
                </a:solidFill>
                <a:latin typeface="Times New Roman" panose="02020603050405020304" pitchFamily="18" charset="0"/>
                <a:cs typeface="Times New Roman" panose="02020603050405020304" pitchFamily="18" charset="0"/>
              </a:rPr>
              <a:t>bạn</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sẽ</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tiếp</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cận</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gia</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đình</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anh</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Sơn</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và</a:t>
            </a:r>
            <a:r>
              <a:rPr lang="en-US" sz="4248" dirty="0">
                <a:solidFill>
                  <a:srgbClr val="FF0000"/>
                </a:solidFill>
                <a:latin typeface="Times New Roman" panose="02020603050405020304" pitchFamily="18" charset="0"/>
                <a:cs typeface="Times New Roman" panose="02020603050405020304" pitchFamily="18" charset="0"/>
              </a:rPr>
              <a:t> marketing </a:t>
            </a:r>
            <a:r>
              <a:rPr lang="en-US" sz="4248" dirty="0" err="1">
                <a:solidFill>
                  <a:srgbClr val="FF0000"/>
                </a:solidFill>
                <a:latin typeface="Times New Roman" panose="02020603050405020304" pitchFamily="18" charset="0"/>
                <a:cs typeface="Times New Roman" panose="02020603050405020304" pitchFamily="18" charset="0"/>
              </a:rPr>
              <a:t>những</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sản</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phẩm</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nào</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của</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ngân</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hàng</a:t>
            </a:r>
            <a:r>
              <a:rPr lang="en-US" sz="4248" dirty="0">
                <a:solidFill>
                  <a:srgbClr val="FF0000"/>
                </a:solidFill>
                <a:latin typeface="Times New Roman" panose="02020603050405020304" pitchFamily="18" charset="0"/>
                <a:cs typeface="Times New Roman" panose="02020603050405020304" pitchFamily="18" charset="0"/>
              </a:rPr>
              <a:t> </a:t>
            </a:r>
            <a:r>
              <a:rPr lang="en-US" sz="4248" dirty="0" err="1">
                <a:solidFill>
                  <a:srgbClr val="FF0000"/>
                </a:solidFill>
                <a:latin typeface="Times New Roman" panose="02020603050405020304" pitchFamily="18" charset="0"/>
                <a:cs typeface="Times New Roman" panose="02020603050405020304" pitchFamily="18" charset="0"/>
              </a:rPr>
              <a:t>mình</a:t>
            </a:r>
            <a:r>
              <a:rPr lang="en-US" sz="4248" dirty="0">
                <a:solidFill>
                  <a:srgbClr val="FF0000"/>
                </a:solidFill>
                <a:latin typeface="Times New Roman" panose="02020603050405020304" pitchFamily="18" charset="0"/>
                <a:cs typeface="Times New Roman" panose="02020603050405020304" pitchFamily="18" charset="0"/>
              </a:rPr>
              <a:t>.</a:t>
            </a:r>
          </a:p>
          <a:p>
            <a:endParaRPr lang="vi-VN" dirty="0" smtClean="0">
              <a:latin typeface="Times New Roman" panose="02020603050405020304" pitchFamily="18" charset="0"/>
              <a:cs typeface="Times New Roman" panose="02020603050405020304" pitchFamily="18" charset="0"/>
            </a:endParaRPr>
          </a:p>
          <a:p>
            <a:pPr>
              <a:buNone/>
            </a:pPr>
            <a:endParaRPr lang="en-US" b="1" dirty="0" smtClean="0">
              <a:latin typeface="Times New Roman" panose="02020603050405020304" pitchFamily="18" charset="0"/>
              <a:cs typeface="Times New Roman" panose="02020603050405020304" pitchFamily="18" charset="0"/>
            </a:endParaRPr>
          </a:p>
          <a:p>
            <a:pPr>
              <a:buNone/>
            </a:pPr>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050196"/>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219200"/>
            <a:ext cx="8153401" cy="4292228"/>
          </a:xfrm>
        </p:spPr>
        <p:txBody>
          <a:bodyPr>
            <a:normAutofit fontScale="92500" lnSpcReduction="20000"/>
          </a:bodyPr>
          <a:lstStyle/>
          <a:p>
            <a:pPr>
              <a:lnSpc>
                <a:spcPct val="150000"/>
              </a:lnSpc>
              <a:buFont typeface="Wingdings" pitchFamily="2" charset="2"/>
              <a:buChar char="q"/>
            </a:pP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hỏi</a:t>
            </a:r>
            <a:r>
              <a:rPr lang="en-US" sz="3200" b="1" dirty="0" smtClean="0">
                <a:latin typeface="Times New Roman" panose="02020603050405020304" pitchFamily="18" charset="0"/>
                <a:cs typeface="Times New Roman" panose="02020603050405020304" pitchFamily="18" charset="0"/>
              </a:rPr>
              <a:t> 02?</a:t>
            </a:r>
          </a:p>
          <a:p>
            <a:pPr algn="just">
              <a:lnSpc>
                <a:spcPct val="150000"/>
              </a:lnSpc>
              <a:buNone/>
            </a:pPr>
            <a:r>
              <a:rPr lang="en-US" sz="3200"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Khách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hàng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đến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rút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một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lượng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tiền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tương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đối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lớn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nhưng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ngân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hàng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chỉ</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có</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mệnh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giá</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nhỏ</a:t>
            </a:r>
            <a:r>
              <a:rPr lang="en-US" sz="3200" i="1" dirty="0" smtClean="0">
                <a:latin typeface="Times New Roman" panose="02020603050405020304" pitchFamily="18" charset="0"/>
                <a:cs typeface="Times New Roman" panose="02020603050405020304" pitchFamily="18" charset="0"/>
              </a:rPr>
              <a:t>. </a:t>
            </a:r>
          </a:p>
          <a:p>
            <a:pPr algn="just">
              <a:lnSpc>
                <a:spcPct val="150000"/>
              </a:lnSpc>
              <a:buNone/>
            </a:pP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Trong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trường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hợp</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này</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nhân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viên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ngân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hàng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sẽ</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làm</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gì</a:t>
            </a:r>
            <a:r>
              <a:rPr lang="en-US" sz="3200" i="1" dirty="0" smtClean="0">
                <a:solidFill>
                  <a:srgbClr val="FF0000"/>
                </a:solidFill>
                <a:latin typeface="Times New Roman" panose="02020603050405020304" pitchFamily="18" charset="0"/>
                <a:cs typeface="Times New Roman" panose="02020603050405020304" pitchFamily="18" charset="0"/>
              </a:rPr>
              <a:t> ?</a:t>
            </a:r>
          </a:p>
          <a:p>
            <a:pPr algn="just">
              <a:lnSpc>
                <a:spcPct val="150000"/>
              </a:lnSpc>
              <a:buNone/>
            </a:pPr>
            <a:r>
              <a:rPr lang="en-US" sz="3200" b="1" i="1" dirty="0" smtClean="0">
                <a:solidFill>
                  <a:srgbClr val="FF0000"/>
                </a:solidFill>
                <a:latin typeface="Times New Roman" panose="02020603050405020304" pitchFamily="18" charset="0"/>
                <a:cs typeface="Times New Roman" panose="02020603050405020304" pitchFamily="18" charset="0"/>
              </a:rPr>
              <a:t>	</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5184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153399" cy="4444628"/>
          </a:xfrm>
        </p:spPr>
        <p:txBody>
          <a:bodyPr>
            <a:normAutofit/>
          </a:bodyPr>
          <a:lstStyle/>
          <a:p>
            <a:pPr algn="just">
              <a:lnSpc>
                <a:spcPct val="150000"/>
              </a:lnSpc>
              <a:buFont typeface="Wingdings" pitchFamily="2" charset="2"/>
              <a:buChar char="q"/>
            </a:pPr>
            <a:r>
              <a:rPr lang="en-US" sz="3200"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hỏi</a:t>
            </a:r>
            <a:r>
              <a:rPr lang="en-US" sz="3200" b="1" dirty="0" smtClean="0">
                <a:latin typeface="Times New Roman" panose="02020603050405020304" pitchFamily="18" charset="0"/>
                <a:cs typeface="Times New Roman" panose="02020603050405020304" pitchFamily="18" charset="0"/>
              </a:rPr>
              <a:t> 03?</a:t>
            </a:r>
          </a:p>
          <a:p>
            <a:pPr algn="just">
              <a:lnSpc>
                <a:spcPct val="150000"/>
              </a:lnSpc>
              <a:buNone/>
            </a:pPr>
            <a:r>
              <a:rPr lang="en-US" sz="3200" b="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hàng</a:t>
            </a:r>
            <a:r>
              <a:rPr lang="en-US" sz="3200" i="1" dirty="0">
                <a:latin typeface="Times New Roman" panose="02020603050405020304" pitchFamily="18" charset="0"/>
                <a:cs typeface="Times New Roman" panose="02020603050405020304" pitchFamily="18" charset="0"/>
              </a:rPr>
              <a:t> VIP </a:t>
            </a:r>
            <a:r>
              <a:rPr lang="en-US" sz="3200" i="1" dirty="0" err="1">
                <a:latin typeface="Times New Roman" panose="02020603050405020304" pitchFamily="18" charset="0"/>
                <a:cs typeface="Times New Roman" panose="02020603050405020304" pitchFamily="18" charset="0"/>
              </a:rPr>
              <a:t>đột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tiền</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ngân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đang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việc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chuyển</a:t>
            </a:r>
            <a:r>
              <a:rPr lang="en-US" sz="3200" i="1" dirty="0">
                <a:latin typeface="Times New Roman" panose="02020603050405020304" pitchFamily="18" charset="0"/>
                <a:cs typeface="Times New Roman" panose="02020603050405020304" pitchFamily="18" charset="0"/>
              </a:rPr>
              <a:t> sang </a:t>
            </a:r>
            <a:r>
              <a:rPr lang="en-US" sz="3200" i="1" dirty="0" err="1">
                <a:latin typeface="Times New Roman" panose="02020603050405020304" pitchFamily="18" charset="0"/>
                <a:cs typeface="Times New Roman" panose="02020603050405020304" pitchFamily="18" charset="0"/>
              </a:rPr>
              <a:t>gửi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tiền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khác</a:t>
            </a:r>
            <a:r>
              <a:rPr lang="en-US" sz="3200" i="1" dirty="0">
                <a:latin typeface="Times New Roman" panose="02020603050405020304" pitchFamily="18" charset="0"/>
                <a:cs typeface="Times New Roman" panose="02020603050405020304" pitchFamily="18" charset="0"/>
              </a:rPr>
              <a:t>.</a:t>
            </a:r>
            <a:endParaRPr lang="en-US" sz="3200" i="1" dirty="0" smtClean="0">
              <a:latin typeface="Times New Roman" panose="02020603050405020304" pitchFamily="18" charset="0"/>
              <a:cs typeface="Times New Roman" panose="02020603050405020304" pitchFamily="18" charset="0"/>
            </a:endParaRPr>
          </a:p>
          <a:p>
            <a:pPr algn="just">
              <a:lnSpc>
                <a:spcPct val="150000"/>
              </a:lnSpc>
              <a:buNone/>
            </a:pPr>
            <a:r>
              <a:rPr lang="en-US" sz="3200" i="1" dirty="0" smtClean="0">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Là</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nhân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ngân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sẽ</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làm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gì</a:t>
            </a:r>
            <a:r>
              <a:rPr lang="en-US" sz="3200" i="1" dirty="0">
                <a:solidFill>
                  <a:srgbClr val="FF0000"/>
                </a:solidFill>
                <a:latin typeface="Times New Roman" panose="02020603050405020304" pitchFamily="18" charset="0"/>
                <a:cs typeface="Times New Roman" panose="02020603050405020304" pitchFamily="18" charset="0"/>
              </a:rPr>
              <a:t> ?</a:t>
            </a:r>
            <a:endParaRPr lang="en-US" sz="3200" i="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89207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668330"/>
            <a:ext cx="8054771" cy="1229311"/>
          </a:xfrm>
          <a:prstGeom prst="rect">
            <a:avLst/>
          </a:prstGeom>
        </p:spPr>
        <p:txBody>
          <a:bodyPr vert="horz" wrap="square" lIns="0" tIns="12700" rIns="0" bIns="0" rtlCol="0">
            <a:spAutoFit/>
          </a:bodyPr>
          <a:lstStyle/>
          <a:p>
            <a:pPr marL="672465" marR="5080" indent="-660400">
              <a:lnSpc>
                <a:spcPct val="130000"/>
              </a:lnSpc>
              <a:spcBef>
                <a:spcPts val="100"/>
              </a:spcBef>
            </a:pPr>
            <a:r>
              <a:rPr sz="3200" dirty="0">
                <a:solidFill>
                  <a:srgbClr val="0000FF"/>
                </a:solidFill>
                <a:latin typeface="Times New Roman" panose="02020603050405020304" pitchFamily="18" charset="0"/>
                <a:cs typeface="Times New Roman" panose="02020603050405020304" pitchFamily="18" charset="0"/>
              </a:rPr>
              <a:t>BÀI </a:t>
            </a:r>
            <a:r>
              <a:rPr sz="3200" spc="-5" dirty="0">
                <a:solidFill>
                  <a:srgbClr val="0000FF"/>
                </a:solidFill>
                <a:latin typeface="Times New Roman" panose="02020603050405020304" pitchFamily="18" charset="0"/>
                <a:cs typeface="Times New Roman" panose="02020603050405020304" pitchFamily="18" charset="0"/>
              </a:rPr>
              <a:t>2: </a:t>
            </a:r>
            <a:r>
              <a:rPr sz="3200" dirty="0">
                <a:solidFill>
                  <a:srgbClr val="0000FF"/>
                </a:solidFill>
                <a:latin typeface="Times New Roman" panose="02020603050405020304" pitchFamily="18" charset="0"/>
                <a:cs typeface="Times New Roman" panose="02020603050405020304" pitchFamily="18" charset="0"/>
              </a:rPr>
              <a:t>THỊ TRƯỜNG VÀ MÔI</a:t>
            </a:r>
            <a:r>
              <a:rPr sz="3200" spc="-114" dirty="0">
                <a:solidFill>
                  <a:srgbClr val="0000FF"/>
                </a:solidFill>
                <a:latin typeface="Times New Roman" panose="02020603050405020304" pitchFamily="18" charset="0"/>
                <a:cs typeface="Times New Roman" panose="02020603050405020304" pitchFamily="18" charset="0"/>
              </a:rPr>
              <a:t> </a:t>
            </a:r>
            <a:r>
              <a:rPr sz="3200" dirty="0">
                <a:solidFill>
                  <a:srgbClr val="0000FF"/>
                </a:solidFill>
                <a:latin typeface="Times New Roman" panose="02020603050405020304" pitchFamily="18" charset="0"/>
                <a:cs typeface="Times New Roman" panose="02020603050405020304" pitchFamily="18" charset="0"/>
              </a:rPr>
              <a:t>TRƯỜNG  CỦA MARKETING NGÂN</a:t>
            </a:r>
            <a:r>
              <a:rPr sz="3200" spc="-60" dirty="0">
                <a:solidFill>
                  <a:srgbClr val="0000FF"/>
                </a:solidFill>
                <a:latin typeface="Times New Roman" panose="02020603050405020304" pitchFamily="18" charset="0"/>
                <a:cs typeface="Times New Roman" panose="02020603050405020304" pitchFamily="18" charset="0"/>
              </a:rPr>
              <a:t> </a:t>
            </a:r>
            <a:r>
              <a:rPr sz="3200" dirty="0">
                <a:solidFill>
                  <a:srgbClr val="0000FF"/>
                </a:solidFill>
                <a:latin typeface="Times New Roman" panose="02020603050405020304" pitchFamily="18" charset="0"/>
                <a:cs typeface="Times New Roman" panose="02020603050405020304" pitchFamily="18" charset="0"/>
              </a:rPr>
              <a:t>HÀNG</a:t>
            </a:r>
            <a:endParaRPr sz="3200" dirty="0">
              <a:latin typeface="Times New Roman" panose="02020603050405020304" pitchFamily="18" charset="0"/>
              <a:cs typeface="Times New Roman" panose="02020603050405020304" pitchFamily="18" charset="0"/>
            </a:endParaRPr>
          </a:p>
        </p:txBody>
      </p:sp>
      <p:sp>
        <p:nvSpPr>
          <p:cNvPr id="3" name="object 3"/>
          <p:cNvSpPr/>
          <p:nvPr/>
        </p:nvSpPr>
        <p:spPr>
          <a:xfrm>
            <a:off x="1512950" y="3343033"/>
            <a:ext cx="5802249" cy="2533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32000" y="2487676"/>
            <a:ext cx="4983480" cy="1012825"/>
          </a:xfrm>
          <a:custGeom>
            <a:avLst/>
            <a:gdLst/>
            <a:ahLst/>
            <a:cxnLst/>
            <a:rect l="l" t="t" r="r" b="b"/>
            <a:pathLst>
              <a:path w="4983480" h="1012825">
                <a:moveTo>
                  <a:pt x="0" y="1012825"/>
                </a:moveTo>
                <a:lnTo>
                  <a:pt x="4983226" y="1012825"/>
                </a:lnTo>
                <a:lnTo>
                  <a:pt x="4983226" y="0"/>
                </a:lnTo>
                <a:lnTo>
                  <a:pt x="0" y="0"/>
                </a:lnTo>
                <a:lnTo>
                  <a:pt x="0" y="1012825"/>
                </a:lnTo>
                <a:close/>
              </a:path>
            </a:pathLst>
          </a:custGeom>
          <a:solidFill>
            <a:srgbClr val="75BCA7"/>
          </a:solidFill>
        </p:spPr>
        <p:txBody>
          <a:bodyPr wrap="square" lIns="0" tIns="0" rIns="0" bIns="0" rtlCol="0"/>
          <a:lstStyle/>
          <a:p>
            <a:endParaRPr/>
          </a:p>
        </p:txBody>
      </p:sp>
      <p:sp>
        <p:nvSpPr>
          <p:cNvPr id="5" name="object 5"/>
          <p:cNvSpPr/>
          <p:nvPr/>
        </p:nvSpPr>
        <p:spPr>
          <a:xfrm>
            <a:off x="2144776" y="2573401"/>
            <a:ext cx="4772025" cy="83502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46326" y="3308350"/>
            <a:ext cx="186055" cy="88900"/>
          </a:xfrm>
          <a:custGeom>
            <a:avLst/>
            <a:gdLst/>
            <a:ahLst/>
            <a:cxnLst/>
            <a:rect l="l" t="t" r="r" b="b"/>
            <a:pathLst>
              <a:path w="186055" h="88900">
                <a:moveTo>
                  <a:pt x="185674" y="0"/>
                </a:moveTo>
                <a:lnTo>
                  <a:pt x="0" y="88900"/>
                </a:lnTo>
                <a:lnTo>
                  <a:pt x="185674" y="88900"/>
                </a:lnTo>
                <a:lnTo>
                  <a:pt x="185674" y="0"/>
                </a:lnTo>
                <a:close/>
              </a:path>
            </a:pathLst>
          </a:custGeom>
          <a:solidFill>
            <a:srgbClr val="7E7A9A"/>
          </a:solidFill>
        </p:spPr>
        <p:txBody>
          <a:bodyPr wrap="square" lIns="0" tIns="0" rIns="0" bIns="0" rtlCol="0"/>
          <a:lstStyle/>
          <a:p>
            <a:endParaRPr/>
          </a:p>
        </p:txBody>
      </p:sp>
      <p:sp>
        <p:nvSpPr>
          <p:cNvPr id="7" name="object 7"/>
          <p:cNvSpPr/>
          <p:nvPr/>
        </p:nvSpPr>
        <p:spPr>
          <a:xfrm>
            <a:off x="3243326" y="2365375"/>
            <a:ext cx="186055" cy="122555"/>
          </a:xfrm>
          <a:custGeom>
            <a:avLst/>
            <a:gdLst/>
            <a:ahLst/>
            <a:cxnLst/>
            <a:rect l="l" t="t" r="r" b="b"/>
            <a:pathLst>
              <a:path w="186054" h="122555">
                <a:moveTo>
                  <a:pt x="185674" y="0"/>
                </a:moveTo>
                <a:lnTo>
                  <a:pt x="0" y="122300"/>
                </a:lnTo>
                <a:lnTo>
                  <a:pt x="185674" y="122300"/>
                </a:lnTo>
                <a:lnTo>
                  <a:pt x="185674" y="0"/>
                </a:lnTo>
                <a:close/>
              </a:path>
            </a:pathLst>
          </a:custGeom>
          <a:solidFill>
            <a:srgbClr val="7E7A9A"/>
          </a:solidFill>
        </p:spPr>
        <p:txBody>
          <a:bodyPr wrap="square" lIns="0" tIns="0" rIns="0" bIns="0" rtlCol="0"/>
          <a:lstStyle/>
          <a:p>
            <a:endParaRPr/>
          </a:p>
        </p:txBody>
      </p:sp>
      <p:sp>
        <p:nvSpPr>
          <p:cNvPr id="8" name="object 8"/>
          <p:cNvSpPr/>
          <p:nvPr/>
        </p:nvSpPr>
        <p:spPr>
          <a:xfrm>
            <a:off x="1512950" y="4620272"/>
            <a:ext cx="5802249" cy="25335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032000" y="3765550"/>
            <a:ext cx="4983480" cy="1012825"/>
          </a:xfrm>
          <a:custGeom>
            <a:avLst/>
            <a:gdLst/>
            <a:ahLst/>
            <a:cxnLst/>
            <a:rect l="l" t="t" r="r" b="b"/>
            <a:pathLst>
              <a:path w="4983480" h="1012825">
                <a:moveTo>
                  <a:pt x="0" y="1012825"/>
                </a:moveTo>
                <a:lnTo>
                  <a:pt x="4983226" y="1012825"/>
                </a:lnTo>
                <a:lnTo>
                  <a:pt x="4983226" y="0"/>
                </a:lnTo>
                <a:lnTo>
                  <a:pt x="0" y="0"/>
                </a:lnTo>
                <a:lnTo>
                  <a:pt x="0" y="1012825"/>
                </a:lnTo>
                <a:close/>
              </a:path>
            </a:pathLst>
          </a:custGeom>
          <a:solidFill>
            <a:srgbClr val="92D050"/>
          </a:solidFill>
        </p:spPr>
        <p:txBody>
          <a:bodyPr wrap="square" lIns="0" tIns="0" rIns="0" bIns="0" rtlCol="0"/>
          <a:lstStyle/>
          <a:p>
            <a:endParaRPr/>
          </a:p>
        </p:txBody>
      </p:sp>
      <p:sp>
        <p:nvSpPr>
          <p:cNvPr id="10" name="object 10"/>
          <p:cNvSpPr/>
          <p:nvPr/>
        </p:nvSpPr>
        <p:spPr>
          <a:xfrm>
            <a:off x="2144776" y="3851275"/>
            <a:ext cx="4772025" cy="83502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846326" y="4591050"/>
            <a:ext cx="184150" cy="122555"/>
          </a:xfrm>
          <a:custGeom>
            <a:avLst/>
            <a:gdLst/>
            <a:ahLst/>
            <a:cxnLst/>
            <a:rect l="l" t="t" r="r" b="b"/>
            <a:pathLst>
              <a:path w="184150" h="122554">
                <a:moveTo>
                  <a:pt x="184150" y="0"/>
                </a:moveTo>
                <a:lnTo>
                  <a:pt x="0" y="122174"/>
                </a:lnTo>
                <a:lnTo>
                  <a:pt x="184150" y="122174"/>
                </a:lnTo>
                <a:lnTo>
                  <a:pt x="184150" y="0"/>
                </a:lnTo>
                <a:close/>
              </a:path>
            </a:pathLst>
          </a:custGeom>
          <a:solidFill>
            <a:srgbClr val="7E7A9A"/>
          </a:solidFill>
        </p:spPr>
        <p:txBody>
          <a:bodyPr wrap="square" lIns="0" tIns="0" rIns="0" bIns="0" rtlCol="0"/>
          <a:lstStyle/>
          <a:p>
            <a:endParaRPr/>
          </a:p>
        </p:txBody>
      </p:sp>
      <p:sp>
        <p:nvSpPr>
          <p:cNvPr id="12" name="object 12"/>
          <p:cNvSpPr/>
          <p:nvPr/>
        </p:nvSpPr>
        <p:spPr>
          <a:xfrm>
            <a:off x="3200400" y="3643248"/>
            <a:ext cx="184150" cy="122555"/>
          </a:xfrm>
          <a:custGeom>
            <a:avLst/>
            <a:gdLst/>
            <a:ahLst/>
            <a:cxnLst/>
            <a:rect l="l" t="t" r="r" b="b"/>
            <a:pathLst>
              <a:path w="184150" h="122554">
                <a:moveTo>
                  <a:pt x="184150" y="0"/>
                </a:moveTo>
                <a:lnTo>
                  <a:pt x="0" y="122300"/>
                </a:lnTo>
                <a:lnTo>
                  <a:pt x="184150" y="122300"/>
                </a:lnTo>
                <a:lnTo>
                  <a:pt x="184150" y="0"/>
                </a:lnTo>
                <a:close/>
              </a:path>
            </a:pathLst>
          </a:custGeom>
          <a:solidFill>
            <a:srgbClr val="7E7A9A"/>
          </a:solidFill>
        </p:spPr>
        <p:txBody>
          <a:bodyPr wrap="square" lIns="0" tIns="0" rIns="0" bIns="0" rtlCol="0"/>
          <a:lstStyle/>
          <a:p>
            <a:endParaRPr/>
          </a:p>
        </p:txBody>
      </p:sp>
      <p:sp>
        <p:nvSpPr>
          <p:cNvPr id="13" name="object 13"/>
          <p:cNvSpPr/>
          <p:nvPr/>
        </p:nvSpPr>
        <p:spPr>
          <a:xfrm>
            <a:off x="1805939" y="3579876"/>
            <a:ext cx="1668780" cy="1217676"/>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743455" y="3361944"/>
            <a:ext cx="1694688" cy="141731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1832355" y="3606419"/>
            <a:ext cx="1562481" cy="1110741"/>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1978660" y="3641288"/>
            <a:ext cx="1076197" cy="794313"/>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1512950" y="5890272"/>
            <a:ext cx="5802249" cy="253352"/>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2032000" y="5035550"/>
            <a:ext cx="4983480" cy="1012825"/>
          </a:xfrm>
          <a:custGeom>
            <a:avLst/>
            <a:gdLst/>
            <a:ahLst/>
            <a:cxnLst/>
            <a:rect l="l" t="t" r="r" b="b"/>
            <a:pathLst>
              <a:path w="4983480" h="1012825">
                <a:moveTo>
                  <a:pt x="0" y="1012825"/>
                </a:moveTo>
                <a:lnTo>
                  <a:pt x="4983226" y="1012825"/>
                </a:lnTo>
                <a:lnTo>
                  <a:pt x="4983226" y="0"/>
                </a:lnTo>
                <a:lnTo>
                  <a:pt x="0" y="0"/>
                </a:lnTo>
                <a:lnTo>
                  <a:pt x="0" y="1012825"/>
                </a:lnTo>
                <a:close/>
              </a:path>
            </a:pathLst>
          </a:custGeom>
          <a:solidFill>
            <a:srgbClr val="00AFEF"/>
          </a:solidFill>
        </p:spPr>
        <p:txBody>
          <a:bodyPr wrap="square" lIns="0" tIns="0" rIns="0" bIns="0" rtlCol="0"/>
          <a:lstStyle/>
          <a:p>
            <a:endParaRPr/>
          </a:p>
        </p:txBody>
      </p:sp>
      <p:sp>
        <p:nvSpPr>
          <p:cNvPr id="19" name="object 19"/>
          <p:cNvSpPr/>
          <p:nvPr/>
        </p:nvSpPr>
        <p:spPr>
          <a:xfrm>
            <a:off x="2144776" y="5121275"/>
            <a:ext cx="4772025" cy="835025"/>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2928620" y="2643377"/>
            <a:ext cx="3584575" cy="3068955"/>
          </a:xfrm>
          <a:prstGeom prst="rect">
            <a:avLst/>
          </a:prstGeom>
        </p:spPr>
        <p:txBody>
          <a:bodyPr vert="horz" wrap="square" lIns="0" tIns="12065" rIns="0" bIns="0" rtlCol="0">
            <a:spAutoFit/>
          </a:bodyPr>
          <a:lstStyle/>
          <a:p>
            <a:pPr algn="ctr">
              <a:lnSpc>
                <a:spcPct val="100000"/>
              </a:lnSpc>
              <a:spcBef>
                <a:spcPts val="95"/>
              </a:spcBef>
            </a:pPr>
            <a:r>
              <a:rPr sz="2200" b="1" spc="-5" dirty="0">
                <a:solidFill>
                  <a:srgbClr val="1A495D"/>
                </a:solidFill>
                <a:latin typeface="Arial"/>
                <a:cs typeface="Arial"/>
              </a:rPr>
              <a:t>Nghiên cứu thị trường</a:t>
            </a:r>
            <a:r>
              <a:rPr sz="2200" b="1" spc="50" dirty="0">
                <a:solidFill>
                  <a:srgbClr val="1A495D"/>
                </a:solidFill>
                <a:latin typeface="Arial"/>
                <a:cs typeface="Arial"/>
              </a:rPr>
              <a:t> </a:t>
            </a:r>
            <a:r>
              <a:rPr sz="2200" b="1" spc="-5" dirty="0">
                <a:solidFill>
                  <a:srgbClr val="1A495D"/>
                </a:solidFill>
                <a:latin typeface="Arial"/>
                <a:cs typeface="Arial"/>
              </a:rPr>
              <a:t>của</a:t>
            </a:r>
            <a:endParaRPr sz="2200">
              <a:latin typeface="Arial"/>
              <a:cs typeface="Arial"/>
            </a:endParaRPr>
          </a:p>
          <a:p>
            <a:pPr marR="62230" algn="ctr">
              <a:lnSpc>
                <a:spcPct val="100000"/>
              </a:lnSpc>
              <a:spcBef>
                <a:spcPts val="60"/>
              </a:spcBef>
            </a:pPr>
            <a:r>
              <a:rPr sz="2200" b="1" spc="-5" dirty="0">
                <a:solidFill>
                  <a:srgbClr val="1A495D"/>
                </a:solidFill>
                <a:latin typeface="Arial"/>
                <a:cs typeface="Arial"/>
              </a:rPr>
              <a:t>marketing ngân</a:t>
            </a:r>
            <a:r>
              <a:rPr sz="2200" b="1" spc="40" dirty="0">
                <a:solidFill>
                  <a:srgbClr val="1A495D"/>
                </a:solidFill>
                <a:latin typeface="Arial"/>
                <a:cs typeface="Arial"/>
              </a:rPr>
              <a:t> </a:t>
            </a:r>
            <a:r>
              <a:rPr sz="2200" b="1" spc="-5" dirty="0">
                <a:solidFill>
                  <a:srgbClr val="1A495D"/>
                </a:solidFill>
                <a:latin typeface="Arial"/>
                <a:cs typeface="Arial"/>
              </a:rPr>
              <a:t>hàng</a:t>
            </a:r>
            <a:endParaRPr sz="2200">
              <a:latin typeface="Arial"/>
              <a:cs typeface="Arial"/>
            </a:endParaRPr>
          </a:p>
          <a:p>
            <a:pPr>
              <a:lnSpc>
                <a:spcPct val="100000"/>
              </a:lnSpc>
            </a:pPr>
            <a:endParaRPr sz="2400">
              <a:latin typeface="Times New Roman"/>
              <a:cs typeface="Times New Roman"/>
            </a:endParaRPr>
          </a:p>
          <a:p>
            <a:pPr marL="893444" marR="295275" indent="-513715">
              <a:lnSpc>
                <a:spcPct val="102299"/>
              </a:lnSpc>
              <a:spcBef>
                <a:spcPts val="1905"/>
              </a:spcBef>
            </a:pPr>
            <a:r>
              <a:rPr sz="2200" b="1" spc="-5" dirty="0">
                <a:solidFill>
                  <a:srgbClr val="1A495D"/>
                </a:solidFill>
                <a:latin typeface="Arial"/>
                <a:cs typeface="Arial"/>
              </a:rPr>
              <a:t>Môi trường Marketing  ngân</a:t>
            </a:r>
            <a:r>
              <a:rPr sz="2200" b="1" spc="20" dirty="0">
                <a:solidFill>
                  <a:srgbClr val="1A495D"/>
                </a:solidFill>
                <a:latin typeface="Arial"/>
                <a:cs typeface="Arial"/>
              </a:rPr>
              <a:t> </a:t>
            </a:r>
            <a:r>
              <a:rPr sz="2200" b="1" spc="-5" dirty="0">
                <a:solidFill>
                  <a:srgbClr val="1A495D"/>
                </a:solidFill>
                <a:latin typeface="Arial"/>
                <a:cs typeface="Arial"/>
              </a:rPr>
              <a:t>hàng</a:t>
            </a:r>
            <a:endParaRPr sz="2200">
              <a:latin typeface="Arial"/>
              <a:cs typeface="Arial"/>
            </a:endParaRPr>
          </a:p>
          <a:p>
            <a:pPr>
              <a:lnSpc>
                <a:spcPct val="100000"/>
              </a:lnSpc>
            </a:pPr>
            <a:endParaRPr sz="2400">
              <a:latin typeface="Times New Roman"/>
              <a:cs typeface="Times New Roman"/>
            </a:endParaRPr>
          </a:p>
          <a:p>
            <a:pPr>
              <a:lnSpc>
                <a:spcPct val="100000"/>
              </a:lnSpc>
              <a:spcBef>
                <a:spcPts val="55"/>
              </a:spcBef>
            </a:pPr>
            <a:endParaRPr sz="2700">
              <a:latin typeface="Times New Roman"/>
              <a:cs typeface="Times New Roman"/>
            </a:endParaRPr>
          </a:p>
          <a:p>
            <a:pPr marL="802005">
              <a:lnSpc>
                <a:spcPct val="100000"/>
              </a:lnSpc>
            </a:pPr>
            <a:r>
              <a:rPr sz="2200" b="1" spc="-5" dirty="0">
                <a:solidFill>
                  <a:srgbClr val="1A495D"/>
                </a:solidFill>
                <a:latin typeface="Arial"/>
                <a:cs typeface="Arial"/>
              </a:rPr>
              <a:t>Khách</a:t>
            </a:r>
            <a:r>
              <a:rPr sz="2200" b="1" spc="10" dirty="0">
                <a:solidFill>
                  <a:srgbClr val="1A495D"/>
                </a:solidFill>
                <a:latin typeface="Arial"/>
                <a:cs typeface="Arial"/>
              </a:rPr>
              <a:t> </a:t>
            </a:r>
            <a:r>
              <a:rPr sz="2200" b="1" spc="-5" dirty="0">
                <a:solidFill>
                  <a:srgbClr val="1A495D"/>
                </a:solidFill>
                <a:latin typeface="Arial"/>
                <a:cs typeface="Arial"/>
              </a:rPr>
              <a:t>hàng</a:t>
            </a:r>
            <a:endParaRPr sz="2200">
              <a:latin typeface="Arial"/>
              <a:cs typeface="Arial"/>
            </a:endParaRPr>
          </a:p>
        </p:txBody>
      </p:sp>
      <p:sp>
        <p:nvSpPr>
          <p:cNvPr id="21" name="object 21"/>
          <p:cNvSpPr/>
          <p:nvPr/>
        </p:nvSpPr>
        <p:spPr>
          <a:xfrm>
            <a:off x="1846326" y="5861050"/>
            <a:ext cx="186055" cy="122555"/>
          </a:xfrm>
          <a:custGeom>
            <a:avLst/>
            <a:gdLst/>
            <a:ahLst/>
            <a:cxnLst/>
            <a:rect l="l" t="t" r="r" b="b"/>
            <a:pathLst>
              <a:path w="186055" h="122554">
                <a:moveTo>
                  <a:pt x="185674" y="0"/>
                </a:moveTo>
                <a:lnTo>
                  <a:pt x="0" y="122237"/>
                </a:lnTo>
                <a:lnTo>
                  <a:pt x="185674" y="122237"/>
                </a:lnTo>
                <a:lnTo>
                  <a:pt x="185674" y="0"/>
                </a:lnTo>
                <a:close/>
              </a:path>
            </a:pathLst>
          </a:custGeom>
          <a:solidFill>
            <a:srgbClr val="7E7A9A"/>
          </a:solidFill>
        </p:spPr>
        <p:txBody>
          <a:bodyPr wrap="square" lIns="0" tIns="0" rIns="0" bIns="0" rtlCol="0"/>
          <a:lstStyle/>
          <a:p>
            <a:endParaRPr/>
          </a:p>
        </p:txBody>
      </p:sp>
      <p:sp>
        <p:nvSpPr>
          <p:cNvPr id="22" name="object 22"/>
          <p:cNvSpPr/>
          <p:nvPr/>
        </p:nvSpPr>
        <p:spPr>
          <a:xfrm>
            <a:off x="3200400" y="4913376"/>
            <a:ext cx="186055" cy="122555"/>
          </a:xfrm>
          <a:custGeom>
            <a:avLst/>
            <a:gdLst/>
            <a:ahLst/>
            <a:cxnLst/>
            <a:rect l="l" t="t" r="r" b="b"/>
            <a:pathLst>
              <a:path w="186054" h="122554">
                <a:moveTo>
                  <a:pt x="185800" y="0"/>
                </a:moveTo>
                <a:lnTo>
                  <a:pt x="0" y="122174"/>
                </a:lnTo>
                <a:lnTo>
                  <a:pt x="185800" y="122174"/>
                </a:lnTo>
                <a:lnTo>
                  <a:pt x="185800" y="0"/>
                </a:lnTo>
                <a:close/>
              </a:path>
            </a:pathLst>
          </a:custGeom>
          <a:solidFill>
            <a:srgbClr val="7E7A9A"/>
          </a:solidFill>
        </p:spPr>
        <p:txBody>
          <a:bodyPr wrap="square" lIns="0" tIns="0" rIns="0" bIns="0" rtlCol="0"/>
          <a:lstStyle/>
          <a:p>
            <a:endParaRPr/>
          </a:p>
        </p:txBody>
      </p:sp>
      <p:sp>
        <p:nvSpPr>
          <p:cNvPr id="23" name="object 23"/>
          <p:cNvSpPr/>
          <p:nvPr/>
        </p:nvSpPr>
        <p:spPr>
          <a:xfrm>
            <a:off x="1824227" y="2293620"/>
            <a:ext cx="1668779" cy="1219200"/>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1796795" y="2101595"/>
            <a:ext cx="1624583" cy="1370076"/>
          </a:xfrm>
          <a:prstGeom prst="rect">
            <a:avLst/>
          </a:prstGeom>
          <a:blipFill>
            <a:blip r:embed="rId11" cstate="print"/>
            <a:stretch>
              <a:fillRect/>
            </a:stretch>
          </a:blipFill>
        </p:spPr>
        <p:txBody>
          <a:bodyPr wrap="square" lIns="0" tIns="0" rIns="0" bIns="0" rtlCol="0"/>
          <a:lstStyle/>
          <a:p>
            <a:endParaRPr/>
          </a:p>
        </p:txBody>
      </p:sp>
      <p:sp>
        <p:nvSpPr>
          <p:cNvPr id="25" name="object 25"/>
          <p:cNvSpPr/>
          <p:nvPr/>
        </p:nvSpPr>
        <p:spPr>
          <a:xfrm>
            <a:off x="1850263" y="2320670"/>
            <a:ext cx="1562353" cy="1112012"/>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2031492" y="2379309"/>
            <a:ext cx="1005458" cy="747303"/>
          </a:xfrm>
          <a:prstGeom prst="rect">
            <a:avLst/>
          </a:prstGeom>
          <a:blipFill>
            <a:blip r:embed="rId13" cstate="print"/>
            <a:stretch>
              <a:fillRect/>
            </a:stretch>
          </a:blipFill>
        </p:spPr>
        <p:txBody>
          <a:bodyPr wrap="square" lIns="0" tIns="0" rIns="0" bIns="0" rtlCol="0"/>
          <a:lstStyle/>
          <a:p>
            <a:endParaRPr/>
          </a:p>
        </p:txBody>
      </p:sp>
      <p:sp>
        <p:nvSpPr>
          <p:cNvPr id="27" name="object 27"/>
          <p:cNvSpPr/>
          <p:nvPr/>
        </p:nvSpPr>
        <p:spPr>
          <a:xfrm>
            <a:off x="1784604" y="4884420"/>
            <a:ext cx="1668780" cy="1219200"/>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1685544" y="4643628"/>
            <a:ext cx="1766316" cy="1466088"/>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1810511" y="4911471"/>
            <a:ext cx="1562480" cy="1112075"/>
          </a:xfrm>
          <a:prstGeom prst="rect">
            <a:avLst/>
          </a:prstGeom>
          <a:blipFill>
            <a:blip r:embed="rId15" cstate="print"/>
            <a:stretch>
              <a:fillRect/>
            </a:stretch>
          </a:blipFill>
        </p:spPr>
        <p:txBody>
          <a:bodyPr wrap="square" lIns="0" tIns="0" rIns="0" bIns="0" rtlCol="0"/>
          <a:lstStyle/>
          <a:p>
            <a:endParaRPr/>
          </a:p>
        </p:txBody>
      </p:sp>
      <p:sp>
        <p:nvSpPr>
          <p:cNvPr id="30" name="object 30"/>
          <p:cNvSpPr/>
          <p:nvPr/>
        </p:nvSpPr>
        <p:spPr>
          <a:xfrm>
            <a:off x="1921001" y="4922484"/>
            <a:ext cx="1147064" cy="842604"/>
          </a:xfrm>
          <a:prstGeom prst="rect">
            <a:avLst/>
          </a:prstGeom>
          <a:blipFill>
            <a:blip r:embed="rId1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4444628"/>
          </a:xfrm>
        </p:spPr>
        <p:txBody>
          <a:bodyPr>
            <a:normAutofit fontScale="92500"/>
          </a:bodyPr>
          <a:lstStyle/>
          <a:p>
            <a:pPr>
              <a:buFont typeface="Wingdings" pitchFamily="2" charset="2"/>
              <a:buChar char="q"/>
            </a:pPr>
            <a:r>
              <a:rPr lang="en-US" sz="280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hỏi</a:t>
            </a:r>
            <a:r>
              <a:rPr lang="en-US" sz="2800" b="1" dirty="0" smtClean="0">
                <a:latin typeface="Times New Roman" panose="02020603050405020304" pitchFamily="18" charset="0"/>
                <a:cs typeface="Times New Roman" panose="02020603050405020304" pitchFamily="18" charset="0"/>
              </a:rPr>
              <a:t> 04? </a:t>
            </a:r>
          </a:p>
          <a:p>
            <a:pPr algn="just">
              <a:lnSpc>
                <a:spcPct val="150000"/>
              </a:lnSpc>
              <a:buNone/>
            </a:pPr>
            <a:r>
              <a:rPr lang="en-US" sz="2800"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Bạn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vô</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tình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nhận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được</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một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cú</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điện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thoại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của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khách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gọi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điện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tới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mắng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xối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xả</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vì</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sai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sót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của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đồng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nghiệp</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làm</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ngân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bạn</a:t>
            </a:r>
            <a:r>
              <a:rPr lang="en-US" sz="2800" i="1" dirty="0" smtClean="0">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Trong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trường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hợp</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bạn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không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phải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là</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người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trực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tiếp</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gây</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ra</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sai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sót</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với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tư</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cách</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là</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nhân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viên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ngân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hàng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bạn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sẽ</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xử</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lý</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như</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thế</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nào</a:t>
            </a:r>
            <a:r>
              <a:rPr lang="en-US" sz="2800" i="1" dirty="0" smtClean="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buNone/>
            </a:pP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3117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1"/>
            <a:ext cx="8381999" cy="5486399"/>
          </a:xfrm>
        </p:spPr>
        <p:txBody>
          <a:bodyPr>
            <a:normAutofit fontScale="85000" lnSpcReduction="10000"/>
          </a:bodyPr>
          <a:lstStyle/>
          <a:p>
            <a:pPr>
              <a:lnSpc>
                <a:spcPct val="150000"/>
              </a:lnSpc>
              <a:buFont typeface="Wingdings" pitchFamily="2" charset="2"/>
              <a:buChar char="q"/>
            </a:pP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hỏi</a:t>
            </a:r>
            <a:r>
              <a:rPr lang="en-US" sz="2400" b="1" dirty="0" smtClean="0">
                <a:latin typeface="Times New Roman" panose="02020603050405020304" pitchFamily="18" charset="0"/>
                <a:cs typeface="Times New Roman" panose="02020603050405020304" pitchFamily="18" charset="0"/>
              </a:rPr>
              <a:t> 05?</a:t>
            </a:r>
          </a:p>
          <a:p>
            <a:pPr algn="just">
              <a:lnSpc>
                <a:spcPct val="150000"/>
              </a:lnSpc>
              <a:buNone/>
            </a:pPr>
            <a:r>
              <a:rPr lang="en-US" sz="2600" b="1" dirty="0" smtClean="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Bạn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đang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tiếp</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khách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hàng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nữ</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đứng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tuổi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đến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tìm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hiểu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sản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phẩm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vay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mua</a:t>
            </a:r>
            <a:r>
              <a:rPr lang="en-US" sz="2600" i="1" dirty="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nhà</a:t>
            </a:r>
            <a:r>
              <a:rPr lang="en-US" sz="2600" i="1" dirty="0" smtClean="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Khách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hàng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này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tỏ</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rất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kỹ</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tính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Sau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đã</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nghe</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bạn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giới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thiệu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về</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dịch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vụ</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vay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thì</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khách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hàng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này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tiếp</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tục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hỏi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bạn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rất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cặn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kẽ</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về</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nội</a:t>
            </a:r>
            <a:r>
              <a:rPr lang="en-US" sz="2600" i="1" dirty="0">
                <a:latin typeface="Times New Roman" panose="02020603050405020304" pitchFamily="18" charset="0"/>
                <a:cs typeface="Times New Roman" panose="02020603050405020304" pitchFamily="18" charset="0"/>
              </a:rPr>
              <a:t> dung </a:t>
            </a:r>
            <a:r>
              <a:rPr lang="en-US" sz="2600" i="1" dirty="0" err="1">
                <a:latin typeface="Times New Roman" panose="02020603050405020304" pitchFamily="18" charset="0"/>
                <a:cs typeface="Times New Roman" panose="02020603050405020304" pitchFamily="18" charset="0"/>
              </a:rPr>
              <a:t>khác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Cẩn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thận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hơn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chị</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đề</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nghị</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bạn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mượn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viết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giấy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máy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tính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tính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toán</a:t>
            </a:r>
            <a:r>
              <a:rPr lang="en-US" sz="2600" i="1" dirty="0">
                <a:latin typeface="Times New Roman" panose="02020603050405020304" pitchFamily="18" charset="0"/>
                <a:cs typeface="Times New Roman" panose="02020603050405020304" pitchFamily="18" charset="0"/>
              </a:rPr>
              <a:t> chi </a:t>
            </a:r>
            <a:r>
              <a:rPr lang="en-US" sz="2600" i="1" dirty="0" err="1">
                <a:latin typeface="Times New Roman" panose="02020603050405020304" pitchFamily="18" charset="0"/>
                <a:cs typeface="Times New Roman" panose="02020603050405020304" pitchFamily="18" charset="0"/>
              </a:rPr>
              <a:t>phí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cụ</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từng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trường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hợp.Do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cẩn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thận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chị</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tính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toán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phần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hơi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chậm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thỉnh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thoảng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hỏi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lại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nhờ</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bạn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kiểm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còn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nhiều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khách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hàng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đang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chờ</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bạn</a:t>
            </a:r>
            <a:r>
              <a:rPr lang="en-US" sz="2600" i="1" dirty="0">
                <a:latin typeface="Times New Roman" panose="02020603050405020304" pitchFamily="18" charset="0"/>
                <a:cs typeface="Times New Roman" panose="02020603050405020304" pitchFamily="18" charset="0"/>
              </a:rPr>
              <a:t> ở </a:t>
            </a:r>
            <a:r>
              <a:rPr lang="en-US" sz="2600" i="1" dirty="0" err="1">
                <a:latin typeface="Times New Roman" panose="02020603050405020304" pitchFamily="18" charset="0"/>
                <a:cs typeface="Times New Roman" panose="02020603050405020304" pitchFamily="18" charset="0"/>
              </a:rPr>
              <a:t>phía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sau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còn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các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đồng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nghiệp</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cạnh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đang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làm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việc</a:t>
            </a:r>
            <a:r>
              <a:rPr lang="en-US" sz="2600" i="1" dirty="0">
                <a:latin typeface="Times New Roman" panose="02020603050405020304" pitchFamily="18" charset="0"/>
                <a:cs typeface="Times New Roman" panose="02020603050405020304" pitchFamily="18" charset="0"/>
              </a:rPr>
              <a:t>.</a:t>
            </a:r>
          </a:p>
          <a:p>
            <a:pPr>
              <a:lnSpc>
                <a:spcPct val="150000"/>
              </a:lnSpc>
              <a:buNone/>
            </a:pPr>
            <a:r>
              <a:rPr lang="en-US" sz="2400" b="1" i="1" dirty="0">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Bạn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sẽ</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xử</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lý</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tình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huống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này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như</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thế</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nào</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499808"/>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05800" cy="5486400"/>
          </a:xfrm>
        </p:spPr>
        <p:txBody>
          <a:bodyPr>
            <a:noAutofit/>
          </a:bodyPr>
          <a:lstStyle/>
          <a:p>
            <a:pPr>
              <a:lnSpc>
                <a:spcPct val="150000"/>
              </a:lnSpc>
              <a:buFont typeface="Wingdings" pitchFamily="2" charset="2"/>
              <a:buChar char="q"/>
            </a:pPr>
            <a:r>
              <a:rPr lang="en-US"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Câu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hỏi</a:t>
            </a:r>
            <a:r>
              <a:rPr lang="en-US" sz="2000" b="1" dirty="0" smtClean="0">
                <a:latin typeface="Times New Roman" panose="02020603050405020304" pitchFamily="18" charset="0"/>
                <a:cs typeface="Times New Roman" panose="02020603050405020304" pitchFamily="18" charset="0"/>
              </a:rPr>
              <a:t> 06?</a:t>
            </a:r>
          </a:p>
          <a:p>
            <a:pPr algn="just">
              <a:lnSpc>
                <a:spcPct val="150000"/>
              </a:lnSpc>
              <a:buNone/>
            </a:pPr>
            <a:r>
              <a:rPr lang="en-US" sz="2200"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Giám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đốc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trực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tiếp</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giao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bạn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trưởng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phòng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quan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hệ</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của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bạn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hồ</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sở</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xử</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lý</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cấp</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tín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dụng</a:t>
            </a:r>
            <a:r>
              <a:rPr lang="en-US" sz="2200" i="1" dirty="0" smtClean="0">
                <a:latin typeface="Times New Roman" panose="02020603050405020304" pitchFamily="18" charset="0"/>
                <a:cs typeface="Times New Roman" panose="02020603050405020304" pitchFamily="18" charset="0"/>
              </a:rPr>
              <a:t> 1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với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yêu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cầu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giải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quyết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nhanh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đáp</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ứng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tốt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nhất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yêu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cầu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của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Giám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đốc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khẳng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định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có</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uy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tín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làm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ăn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tốt</a:t>
            </a:r>
            <a:r>
              <a:rPr lang="en-US" sz="2200" i="1" dirty="0" smtClean="0">
                <a:latin typeface="Times New Roman" panose="02020603050405020304" pitchFamily="18" charset="0"/>
                <a:cs typeface="Times New Roman" panose="02020603050405020304" pitchFamily="18" charset="0"/>
              </a:rPr>
              <a:t>. Qua </a:t>
            </a:r>
            <a:r>
              <a:rPr lang="en-US" sz="2200" i="1" dirty="0" err="1" smtClean="0">
                <a:latin typeface="Times New Roman" panose="02020603050405020304" pitchFamily="18" charset="0"/>
                <a:cs typeface="Times New Roman" panose="02020603050405020304" pitchFamily="18" charset="0"/>
              </a:rPr>
              <a:t>thẩm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định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bạn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phát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hiện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đang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lâm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tình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trạng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khó</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khăn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bị</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địa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bàn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từ</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chối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quan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hệ</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tín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dụng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Đồng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bạn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cũng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được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biết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có</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mối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quan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hệ</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thiết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với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giám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đốc</a:t>
            </a:r>
            <a:r>
              <a:rPr lang="en-US" sz="2200" i="1" dirty="0" smtClean="0">
                <a:latin typeface="Times New Roman" panose="02020603050405020304" pitchFamily="18" charset="0"/>
                <a:cs typeface="Times New Roman" panose="02020603050405020304" pitchFamily="18" charset="0"/>
              </a:rPr>
              <a:t>.</a:t>
            </a:r>
          </a:p>
          <a:p>
            <a:pPr>
              <a:lnSpc>
                <a:spcPct val="150000"/>
              </a:lnSpc>
              <a:buNone/>
            </a:pPr>
            <a:r>
              <a:rPr lang="en-US" sz="2000" b="1" i="1" dirty="0" smtClean="0">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Trong</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trường</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hợp</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này</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bạn</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sẽ</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giải</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quyết</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ra</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sao</a:t>
            </a:r>
            <a:r>
              <a:rPr lang="en-US" sz="2000" b="1" i="1"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82665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1"/>
            <a:ext cx="8000999" cy="4520828"/>
          </a:xfrm>
        </p:spPr>
        <p:txBody>
          <a:bodyPr>
            <a:normAutofit/>
          </a:bodyPr>
          <a:lstStyle/>
          <a:p>
            <a:pPr>
              <a:lnSpc>
                <a:spcPct val="150000"/>
              </a:lnSpc>
              <a:buFont typeface="Wingdings" pitchFamily="2" charset="2"/>
              <a:buChar char="q"/>
            </a:pPr>
            <a:r>
              <a:rPr lang="en-US" sz="2200"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Câu</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hỏi</a:t>
            </a:r>
            <a:r>
              <a:rPr lang="en-US" sz="2200" b="1" dirty="0" smtClean="0">
                <a:latin typeface="Times New Roman" panose="02020603050405020304" pitchFamily="18" charset="0"/>
                <a:cs typeface="Times New Roman" panose="02020603050405020304" pitchFamily="18" charset="0"/>
              </a:rPr>
              <a:t> 07?</a:t>
            </a:r>
          </a:p>
          <a:p>
            <a:pPr algn="just">
              <a:lnSpc>
                <a:spcPct val="150000"/>
              </a:lnSpc>
              <a:buNone/>
            </a:pPr>
            <a:r>
              <a:rPr lang="en-US" sz="2200" dirty="0" smtClean="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khách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hàng</a:t>
            </a:r>
            <a:r>
              <a:rPr lang="en-US" sz="2200" i="1" dirty="0">
                <a:latin typeface="Times New Roman" panose="02020603050405020304" pitchFamily="18" charset="0"/>
                <a:cs typeface="Times New Roman" panose="02020603050405020304" pitchFamily="18" charset="0"/>
              </a:rPr>
              <a:t> VIP </a:t>
            </a:r>
            <a:r>
              <a:rPr lang="en-US" sz="2200" i="1" dirty="0" err="1">
                <a:latin typeface="Times New Roman" panose="02020603050405020304" pitchFamily="18" charset="0"/>
                <a:cs typeface="Times New Roman" panose="02020603050405020304" pitchFamily="18" charset="0"/>
              </a:rPr>
              <a:t>đi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hàng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xếp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hàng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thẳng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quầy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giao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dịch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bạn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Ngay</a:t>
            </a:r>
            <a:r>
              <a:rPr lang="en-US" sz="2200" i="1" dirty="0" smtClean="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lúc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khách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bạn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phục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vụ</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ý </a:t>
            </a:r>
            <a:r>
              <a:rPr lang="en-US" sz="2200" i="1" dirty="0" err="1">
                <a:latin typeface="Times New Roman" panose="02020603050405020304" pitchFamily="18" charset="0"/>
                <a:cs typeface="Times New Roman" panose="02020603050405020304" pitchFamily="18" charset="0"/>
              </a:rPr>
              <a:t>kiến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yêu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cầu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bạn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phục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vụ</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người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khách</a:t>
            </a:r>
            <a:r>
              <a:rPr lang="en-US" sz="2200" i="1" dirty="0">
                <a:latin typeface="Times New Roman" panose="02020603050405020304" pitchFamily="18" charset="0"/>
                <a:cs typeface="Times New Roman" panose="02020603050405020304" pitchFamily="18" charset="0"/>
              </a:rPr>
              <a:t> VIP </a:t>
            </a:r>
            <a:r>
              <a:rPr lang="en-US" sz="2200" i="1" dirty="0" err="1">
                <a:latin typeface="Times New Roman" panose="02020603050405020304" pitchFamily="18" charset="0"/>
                <a:cs typeface="Times New Roman" panose="02020603050405020304" pitchFamily="18" charset="0"/>
              </a:rPr>
              <a:t>này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với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lý</a:t>
            </a:r>
            <a:r>
              <a:rPr lang="en-US" sz="2200" i="1" dirty="0">
                <a:latin typeface="Times New Roman" panose="02020603050405020304" pitchFamily="18" charset="0"/>
                <a:cs typeface="Times New Roman" panose="02020603050405020304" pitchFamily="18" charset="0"/>
              </a:rPr>
              <a:t> do </a:t>
            </a:r>
            <a:r>
              <a:rPr lang="en-US" sz="2200" i="1" dirty="0" err="1">
                <a:latin typeface="Times New Roman" panose="02020603050405020304" pitchFamily="18" charset="0"/>
                <a:cs typeface="Times New Roman" panose="02020603050405020304" pitchFamily="18" charset="0"/>
              </a:rPr>
              <a:t>đến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sau</a:t>
            </a:r>
            <a:endParaRPr lang="en-US" sz="2200" i="1" dirty="0" smtClean="0">
              <a:latin typeface="Times New Roman" panose="02020603050405020304" pitchFamily="18" charset="0"/>
              <a:cs typeface="Times New Roman" panose="02020603050405020304" pitchFamily="18" charset="0"/>
            </a:endParaRPr>
          </a:p>
          <a:p>
            <a:pPr>
              <a:lnSpc>
                <a:spcPct val="150000"/>
              </a:lnSpc>
              <a:buNone/>
            </a:pPr>
            <a:r>
              <a:rPr lang="en-US" sz="2200" i="1" dirty="0" smtClean="0">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Là</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nhân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viên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ngân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hàng</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bạn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xử</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lý</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tình</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huống</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này</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như</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thế</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nào</a:t>
            </a:r>
            <a:r>
              <a:rPr lang="en-US" sz="2200" b="1" i="1" dirty="0" smtClean="0">
                <a:solidFill>
                  <a:srgbClr val="FF0000"/>
                </a:solidFill>
                <a:latin typeface="Times New Roman" panose="02020603050405020304" pitchFamily="18" charset="0"/>
                <a:cs typeface="Times New Roman" panose="02020603050405020304" pitchFamily="18" charset="0"/>
              </a:rPr>
              <a:t>?</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749424"/>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153400" cy="5334000"/>
          </a:xfrm>
        </p:spPr>
        <p:txBody>
          <a:bodyPr>
            <a:noAutofit/>
          </a:bodyPr>
          <a:lstStyle/>
          <a:p>
            <a:pPr>
              <a:lnSpc>
                <a:spcPct val="150000"/>
              </a:lnSpc>
              <a:buFont typeface="Wingdings" pitchFamily="2" charset="2"/>
              <a:buChar char="q"/>
            </a:pP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hỏi</a:t>
            </a:r>
            <a:r>
              <a:rPr lang="en-US" sz="2400" b="1" dirty="0" smtClean="0">
                <a:latin typeface="Times New Roman" panose="02020603050405020304" pitchFamily="18" charset="0"/>
                <a:cs typeface="Times New Roman" panose="02020603050405020304" pitchFamily="18" charset="0"/>
              </a:rPr>
              <a:t> 08?</a:t>
            </a:r>
          </a:p>
          <a:p>
            <a:pPr algn="just">
              <a:lnSpc>
                <a:spcPct val="150000"/>
              </a:lnSpc>
              <a:buNone/>
            </a:pP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Các </a:t>
            </a:r>
            <a:r>
              <a:rPr lang="en-US" sz="2400" i="1" dirty="0" err="1">
                <a:latin typeface="Times New Roman" panose="02020603050405020304" pitchFamily="18" charset="0"/>
                <a:cs typeface="Times New Roman" panose="02020603050405020304" pitchFamily="18" charset="0"/>
              </a:rPr>
              <a:t>quầy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chỗ</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giao</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chưa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2 </a:t>
            </a:r>
            <a:r>
              <a:rPr lang="en-US" sz="2400" i="1" dirty="0" err="1">
                <a:latin typeface="Times New Roman" panose="02020603050405020304" pitchFamily="18" charset="0"/>
                <a:cs typeface="Times New Roman" panose="02020603050405020304" pitchFamily="18" charset="0"/>
              </a:rPr>
              <a:t>khách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dịch</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chỗ</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bạn</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gấp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gửi</a:t>
            </a:r>
            <a:r>
              <a:rPr lang="en-US" sz="2400" i="1" dirty="0">
                <a:latin typeface="Times New Roman" panose="02020603050405020304" pitchFamily="18" charset="0"/>
                <a:cs typeface="Times New Roman" panose="02020603050405020304" pitchFamily="18" charset="0"/>
              </a:rPr>
              <a:t> 2 </a:t>
            </a:r>
            <a:r>
              <a:rPr lang="en-US" sz="2400" i="1" dirty="0" err="1">
                <a:latin typeface="Times New Roman" panose="02020603050405020304" pitchFamily="18" charset="0"/>
                <a:cs typeface="Times New Roman" panose="02020603050405020304" pitchFamily="18" charset="0"/>
              </a:rPr>
              <a:t>tỷ</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gửi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r>
              <a:rPr lang="en-US" sz="2400" i="1" dirty="0">
                <a:latin typeface="Times New Roman" panose="02020603050405020304" pitchFamily="18" charset="0"/>
                <a:cs typeface="Times New Roman" panose="02020603050405020304" pitchFamily="18" charset="0"/>
              </a:rPr>
              <a:t>.</a:t>
            </a:r>
            <a:endParaRPr lang="en-US" sz="2400" i="1" dirty="0" smtClean="0">
              <a:latin typeface="Times New Roman" panose="02020603050405020304" pitchFamily="18" charset="0"/>
              <a:cs typeface="Times New Roman" panose="02020603050405020304" pitchFamily="18" charset="0"/>
            </a:endParaRPr>
          </a:p>
          <a:p>
            <a:pPr algn="just">
              <a:lnSpc>
                <a:spcPct val="150000"/>
              </a:lnSpc>
              <a:buNone/>
            </a:pPr>
            <a:r>
              <a:rPr lang="en-US" sz="2400" i="1" dirty="0" smtClean="0">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nhân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viên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ngân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hàng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bạn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sẽ</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xử</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lý</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tình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huống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này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như</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thế</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nào</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giải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quyết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cho</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người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nào</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trước</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97651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305800" cy="5562600"/>
          </a:xfrm>
        </p:spPr>
        <p:txBody>
          <a:bodyPr>
            <a:noAutofit/>
          </a:bodyPr>
          <a:lstStyle/>
          <a:p>
            <a:pPr>
              <a:lnSpc>
                <a:spcPct val="150000"/>
              </a:lnSpc>
              <a:buFont typeface="Wingdings" pitchFamily="2" charset="2"/>
              <a:buChar char="q"/>
            </a:pPr>
            <a:r>
              <a:rPr lang="en-US" sz="2200" b="1" dirty="0" err="1" smtClean="0">
                <a:latin typeface="Times New Roman" panose="02020603050405020304" pitchFamily="18" charset="0"/>
                <a:cs typeface="Times New Roman" panose="02020603050405020304" pitchFamily="18" charset="0"/>
              </a:rPr>
              <a:t>Câu</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hỏi</a:t>
            </a:r>
            <a:r>
              <a:rPr lang="en-US" sz="2200" b="1" dirty="0" smtClean="0">
                <a:latin typeface="Times New Roman" panose="02020603050405020304" pitchFamily="18" charset="0"/>
                <a:cs typeface="Times New Roman" panose="02020603050405020304" pitchFamily="18" charset="0"/>
              </a:rPr>
              <a:t> 9? </a:t>
            </a:r>
          </a:p>
          <a:p>
            <a:pPr lvl="0" algn="just">
              <a:lnSpc>
                <a:spcPct val="150000"/>
              </a:lnSpc>
              <a:buNone/>
            </a:pP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Khách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hàng</a:t>
            </a:r>
            <a:r>
              <a:rPr lang="en-US" sz="2200" i="1" dirty="0">
                <a:latin typeface="Times New Roman" panose="02020603050405020304" pitchFamily="18" charset="0"/>
                <a:cs typeface="Times New Roman" panose="02020603050405020304" pitchFamily="18" charset="0"/>
              </a:rPr>
              <a:t> A </a:t>
            </a:r>
            <a:r>
              <a:rPr lang="en-US" sz="2200" i="1" dirty="0" err="1">
                <a:latin typeface="Times New Roman" panose="02020603050405020304" pitchFamily="18" charset="0"/>
                <a:cs typeface="Times New Roman" panose="02020603050405020304" pitchFamily="18" charset="0"/>
              </a:rPr>
              <a:t>đến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hàng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Đông</a:t>
            </a:r>
            <a:r>
              <a:rPr lang="en-US" sz="2200" i="1" dirty="0">
                <a:latin typeface="Times New Roman" panose="02020603050405020304" pitchFamily="18" charset="0"/>
                <a:cs typeface="Times New Roman" panose="02020603050405020304" pitchFamily="18" charset="0"/>
              </a:rPr>
              <a:t> Á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gửi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tiết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kiệm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số</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tiền</a:t>
            </a:r>
            <a:r>
              <a:rPr lang="en-US" sz="2200" i="1" dirty="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200 </a:t>
            </a:r>
            <a:r>
              <a:rPr lang="en-US" sz="2200" i="1" dirty="0" err="1">
                <a:latin typeface="Times New Roman" panose="02020603050405020304" pitchFamily="18" charset="0"/>
                <a:cs typeface="Times New Roman" panose="02020603050405020304" pitchFamily="18" charset="0"/>
              </a:rPr>
              <a:t>triệu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Trước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hàng</a:t>
            </a:r>
            <a:r>
              <a:rPr lang="en-US" sz="2200" i="1" dirty="0">
                <a:latin typeface="Times New Roman" panose="02020603050405020304" pitchFamily="18" charset="0"/>
                <a:cs typeface="Times New Roman" panose="02020603050405020304" pitchFamily="18" charset="0"/>
              </a:rPr>
              <a:t> DAB, A </a:t>
            </a:r>
            <a:r>
              <a:rPr lang="en-US" sz="2200" i="1" dirty="0" err="1">
                <a:latin typeface="Times New Roman" panose="02020603050405020304" pitchFamily="18" charset="0"/>
                <a:cs typeface="Times New Roman" panose="02020603050405020304" pitchFamily="18" charset="0"/>
              </a:rPr>
              <a:t>nhận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gửi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hàng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Techcombank</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với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mức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suất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hấp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dẫn</a:t>
            </a:r>
            <a:r>
              <a:rPr lang="en-US" sz="2200" i="1" dirty="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a:t>
            </a:r>
            <a:r>
              <a:rPr lang="en-US" sz="2200" i="1" dirty="0" err="1" smtClean="0">
                <a:latin typeface="Times New Roman" panose="02020603050405020304" pitchFamily="18" charset="0"/>
                <a:cs typeface="Times New Roman" panose="02020603050405020304" pitchFamily="18" charset="0"/>
              </a:rPr>
              <a:t>ngoài</a:t>
            </a:r>
            <a:r>
              <a:rPr lang="en-US" sz="2200" i="1" dirty="0" smtClean="0">
                <a:latin typeface="Times New Roman" panose="02020603050405020304" pitchFamily="18" charset="0"/>
                <a:cs typeface="Times New Roman" panose="02020603050405020304" pitchFamily="18" charset="0"/>
              </a:rPr>
              <a:t> 7,5% </a:t>
            </a:r>
            <a:r>
              <a:rPr lang="en-US" sz="2200" i="1" dirty="0" err="1">
                <a:latin typeface="Times New Roman" panose="02020603050405020304" pitchFamily="18" charset="0"/>
                <a:cs typeface="Times New Roman" panose="02020603050405020304" pitchFamily="18" charset="0"/>
              </a:rPr>
              <a:t>tiền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khách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hàng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hỗ</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thêm</a:t>
            </a:r>
            <a:r>
              <a:rPr lang="en-US" sz="2200" i="1" dirty="0">
                <a:latin typeface="Times New Roman" panose="02020603050405020304" pitchFamily="18" charset="0"/>
                <a:cs typeface="Times New Roman" panose="02020603050405020304" pitchFamily="18" charset="0"/>
              </a:rPr>
              <a:t> 2% </a:t>
            </a:r>
            <a:r>
              <a:rPr lang="en-US" sz="2200" i="1" dirty="0" err="1">
                <a:latin typeface="Times New Roman" panose="02020603050405020304" pitchFamily="18" charset="0"/>
                <a:cs typeface="Times New Roman" panose="02020603050405020304" pitchFamily="18" charset="0"/>
              </a:rPr>
              <a:t>tiền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ngoài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hợp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Tuy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nhiên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vì</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người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quen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làm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việc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hàng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nên</a:t>
            </a:r>
            <a:r>
              <a:rPr lang="en-US" sz="2200" i="1" dirty="0">
                <a:latin typeface="Times New Roman" panose="02020603050405020304" pitchFamily="18" charset="0"/>
                <a:cs typeface="Times New Roman" panose="02020603050405020304" pitchFamily="18" charset="0"/>
              </a:rPr>
              <a:t> A </a:t>
            </a:r>
            <a:r>
              <a:rPr lang="en-US" sz="2200" i="1" dirty="0" err="1">
                <a:latin typeface="Times New Roman" panose="02020603050405020304" pitchFamily="18" charset="0"/>
                <a:cs typeface="Times New Roman" panose="02020603050405020304" pitchFamily="18" charset="0"/>
              </a:rPr>
              <a:t>dự</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định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đến</a:t>
            </a:r>
            <a:r>
              <a:rPr lang="en-US" sz="2200" i="1" dirty="0">
                <a:latin typeface="Times New Roman" panose="02020603050405020304" pitchFamily="18" charset="0"/>
                <a:cs typeface="Times New Roman" panose="02020603050405020304" pitchFamily="18" charset="0"/>
              </a:rPr>
              <a:t> DAB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gửi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mong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muốn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hàng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gói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ưu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tương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tự</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Techcombank</a:t>
            </a:r>
            <a:r>
              <a:rPr lang="en-US" sz="2200" i="1" dirty="0">
                <a:latin typeface="Times New Roman" panose="02020603050405020304" pitchFamily="18" charset="0"/>
                <a:cs typeface="Times New Roman" panose="02020603050405020304" pitchFamily="18" charset="0"/>
              </a:rPr>
              <a:t>.</a:t>
            </a:r>
          </a:p>
          <a:p>
            <a:pPr algn="just">
              <a:lnSpc>
                <a:spcPct val="150000"/>
              </a:lnSpc>
              <a:buNone/>
            </a:pP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Là</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nhân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viên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ngân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hàng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bạn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xử</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lý</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như</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thế</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nào</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trong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trường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hợp</a:t>
            </a:r>
            <a:r>
              <a:rPr lang="en-US" sz="2200" b="1" i="1" dirty="0">
                <a:solidFill>
                  <a:srgbClr val="FF0000"/>
                </a:solidFill>
                <a:latin typeface="Times New Roman" panose="02020603050405020304" pitchFamily="18" charset="0"/>
                <a:cs typeface="Times New Roman" panose="02020603050405020304" pitchFamily="18" charset="0"/>
              </a:rPr>
              <a:t> A </a:t>
            </a:r>
            <a:r>
              <a:rPr lang="en-US" sz="2200" b="1" i="1" dirty="0" err="1">
                <a:solidFill>
                  <a:srgbClr val="FF0000"/>
                </a:solidFill>
                <a:latin typeface="Times New Roman" panose="02020603050405020304" pitchFamily="18" charset="0"/>
                <a:cs typeface="Times New Roman" panose="02020603050405020304" pitchFamily="18" charset="0"/>
              </a:rPr>
              <a:t>đề</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nghị</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có</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thêm</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khoản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tiền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lãi</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thêm</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ngoài</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hợp</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đồng</a:t>
            </a:r>
            <a:r>
              <a:rPr lang="en-US" sz="2200" b="1" i="1" dirty="0">
                <a:solidFill>
                  <a:srgbClr val="FF0000"/>
                </a:solidFill>
                <a:latin typeface="Times New Roman" panose="02020603050405020304" pitchFamily="18" charset="0"/>
                <a:cs typeface="Times New Roman" panose="02020603050405020304" pitchFamily="18" charset="0"/>
              </a:rPr>
              <a:t>.</a:t>
            </a:r>
            <a:endParaRPr lang="en-US" sz="2200" i="1" dirty="0">
              <a:solidFill>
                <a:srgbClr val="FF0000"/>
              </a:solidFill>
              <a:latin typeface="Times New Roman" panose="02020603050405020304" pitchFamily="18" charset="0"/>
              <a:cs typeface="Times New Roman" panose="02020603050405020304" pitchFamily="18" charset="0"/>
            </a:endParaRPr>
          </a:p>
          <a:p>
            <a:pPr algn="just">
              <a:lnSpc>
                <a:spcPct val="150000"/>
              </a:lnSpc>
              <a:buNone/>
            </a:pPr>
            <a:endParaRPr lang="en-US" sz="2200" b="1" i="1" dirty="0">
              <a:latin typeface="Times New Roman" panose="02020603050405020304" pitchFamily="18" charset="0"/>
              <a:cs typeface="Times New Roman" panose="02020603050405020304" pitchFamily="18" charset="0"/>
            </a:endParaRPr>
          </a:p>
          <a:p>
            <a:pPr algn="just">
              <a:lnSpc>
                <a:spcPct val="150000"/>
              </a:lnSpc>
              <a:buNone/>
            </a:pPr>
            <a:endParaRPr lang="en-US" sz="2200" b="1" i="1" dirty="0">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952539"/>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599" cy="4520828"/>
          </a:xfrm>
        </p:spPr>
        <p:txBody>
          <a:bodyPr>
            <a:noAutofit/>
          </a:bodyPr>
          <a:lstStyle/>
          <a:p>
            <a:pPr>
              <a:lnSpc>
                <a:spcPct val="150000"/>
              </a:lnSpc>
              <a:buFont typeface="Wingdings" pitchFamily="2" charset="2"/>
              <a:buChar char="q"/>
            </a:pPr>
            <a:r>
              <a:rPr lang="en-US" sz="2200"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Câu</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hỏi</a:t>
            </a:r>
            <a:r>
              <a:rPr lang="en-US" sz="2200" b="1" dirty="0" smtClean="0">
                <a:latin typeface="Times New Roman" panose="02020603050405020304" pitchFamily="18" charset="0"/>
                <a:cs typeface="Times New Roman" panose="02020603050405020304" pitchFamily="18" charset="0"/>
              </a:rPr>
              <a:t> 10 </a:t>
            </a:r>
          </a:p>
          <a:p>
            <a:pPr algn="just">
              <a:lnSpc>
                <a:spcPct val="150000"/>
              </a:lnSpc>
              <a:buNone/>
            </a:pPr>
            <a:r>
              <a:rPr lang="en-US" sz="2200"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Một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sau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ký</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biên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lai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nhận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lĩnh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số</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là</a:t>
            </a:r>
            <a:r>
              <a:rPr lang="en-US" sz="2200" i="1" dirty="0" smtClean="0">
                <a:latin typeface="Times New Roman" panose="02020603050405020304" pitchFamily="18" charset="0"/>
                <a:cs typeface="Times New Roman" panose="02020603050405020304" pitchFamily="18" charset="0"/>
              </a:rPr>
              <a:t> 11 </a:t>
            </a:r>
            <a:r>
              <a:rPr lang="en-US" sz="2200" i="1" dirty="0" err="1" smtClean="0">
                <a:latin typeface="Times New Roman" panose="02020603050405020304" pitchFamily="18" charset="0"/>
                <a:cs typeface="Times New Roman" panose="02020603050405020304" pitchFamily="18" charset="0"/>
              </a:rPr>
              <a:t>triệu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đồng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từ</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về</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quay </a:t>
            </a:r>
            <a:r>
              <a:rPr lang="en-US" sz="2200" i="1" dirty="0" err="1" smtClean="0">
                <a:latin typeface="Times New Roman" panose="02020603050405020304" pitchFamily="18" charset="0"/>
                <a:cs typeface="Times New Roman" panose="02020603050405020304" pitchFamily="18" charset="0"/>
              </a:rPr>
              <a:t>trở</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lại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cuối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nói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rằng</a:t>
            </a:r>
            <a:r>
              <a:rPr lang="en-US" sz="2200" i="1" dirty="0" smtClean="0">
                <a:latin typeface="Times New Roman" panose="02020603050405020304" pitchFamily="18" charset="0"/>
                <a:cs typeface="Times New Roman" panose="02020603050405020304" pitchFamily="18" charset="0"/>
              </a:rPr>
              <a:t> do </a:t>
            </a:r>
            <a:r>
              <a:rPr lang="en-US" sz="2200" i="1" dirty="0" err="1" smtClean="0">
                <a:latin typeface="Times New Roman" panose="02020603050405020304" pitchFamily="18" charset="0"/>
                <a:cs typeface="Times New Roman" panose="02020603050405020304" pitchFamily="18" charset="0"/>
              </a:rPr>
              <a:t>không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đếm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lúc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thủ</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mình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đến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về</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mới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biết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thủ</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thiếu</a:t>
            </a:r>
            <a:r>
              <a:rPr lang="en-US" sz="2200" i="1" dirty="0" smtClean="0">
                <a:latin typeface="Times New Roman" panose="02020603050405020304" pitchFamily="18" charset="0"/>
                <a:cs typeface="Times New Roman" panose="02020603050405020304" pitchFamily="18" charset="0"/>
              </a:rPr>
              <a:t> 140.000 </a:t>
            </a:r>
            <a:r>
              <a:rPr lang="en-US" sz="2200" i="1" dirty="0" err="1" smtClean="0">
                <a:latin typeface="Times New Roman" panose="02020603050405020304" pitchFamily="18" charset="0"/>
                <a:cs typeface="Times New Roman" panose="02020603050405020304" pitchFamily="18" charset="0"/>
              </a:rPr>
              <a:t>đồng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Sau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kiểm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số</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thấy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thừa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thủ</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khẳng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định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với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đầy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đủ</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nổi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nóng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vì</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khẳng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định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nhận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đủ</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a:t>
            </a:r>
          </a:p>
          <a:p>
            <a:pPr>
              <a:lnSpc>
                <a:spcPct val="150000"/>
              </a:lnSpc>
              <a:buNone/>
            </a:pPr>
            <a:r>
              <a:rPr lang="en-US" sz="2200" b="1" i="1" dirty="0" smtClean="0">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Đóng</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vai</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trò</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là</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nhân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viên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ngân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hàng</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bạn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sẽ</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giải</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quyết</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tình</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huống</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này</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như</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thế</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nào</a:t>
            </a:r>
            <a:r>
              <a:rPr lang="en-US" sz="2200" b="1" i="1" dirty="0" smtClean="0">
                <a:solidFill>
                  <a:srgbClr val="FF0000"/>
                </a:solidFill>
                <a:latin typeface="Times New Roman" panose="02020603050405020304" pitchFamily="18" charset="0"/>
                <a:cs typeface="Times New Roman" panose="02020603050405020304" pitchFamily="18" charset="0"/>
              </a:rPr>
              <a:t>?</a:t>
            </a:r>
          </a:p>
          <a:p>
            <a:pPr>
              <a:lnSpc>
                <a:spcPct val="150000"/>
              </a:lnSpc>
              <a:buFont typeface="Wingdings" pitchFamily="2" charset="2"/>
              <a:buChar char="q"/>
            </a:pPr>
            <a:endParaRPr lang="en-US" sz="2200" b="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9567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382000" cy="5867400"/>
          </a:xfrm>
        </p:spPr>
        <p:txBody>
          <a:bodyPr>
            <a:noAutofit/>
          </a:bodyPr>
          <a:lstStyle/>
          <a:p>
            <a:pPr>
              <a:lnSpc>
                <a:spcPct val="150000"/>
              </a:lnSpc>
              <a:buFont typeface="Wingdings" pitchFamily="2" charset="2"/>
              <a:buChar char="q"/>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Câu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hỏi</a:t>
            </a:r>
            <a:r>
              <a:rPr lang="en-US" sz="2000" b="1" dirty="0" smtClean="0">
                <a:latin typeface="Times New Roman" panose="02020603050405020304" pitchFamily="18" charset="0"/>
                <a:cs typeface="Times New Roman" panose="02020603050405020304" pitchFamily="18" charset="0"/>
              </a:rPr>
              <a:t> 11: </a:t>
            </a:r>
          </a:p>
          <a:p>
            <a:pPr algn="just">
              <a:lnSpc>
                <a:spcPct val="150000"/>
              </a:lnSpc>
              <a:buNone/>
            </a:pP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Bạn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đang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tiếp</a:t>
            </a:r>
            <a:r>
              <a:rPr lang="en-US" sz="2000" i="1" dirty="0" smtClean="0">
                <a:latin typeface="Times New Roman" panose="02020603050405020304" pitchFamily="18" charset="0"/>
                <a:cs typeface="Times New Roman" panose="02020603050405020304" pitchFamily="18" charset="0"/>
              </a:rPr>
              <a:t> 1 </a:t>
            </a:r>
            <a:r>
              <a:rPr lang="en-US" sz="2000" i="1" dirty="0" err="1" smtClean="0">
                <a:latin typeface="Times New Roman" panose="02020603050405020304" pitchFamily="18" charset="0"/>
                <a:cs typeface="Times New Roman" panose="02020603050405020304" pitchFamily="18" charset="0"/>
              </a:rPr>
              <a:t>khách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hàng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quen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thuộc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cứ</a:t>
            </a:r>
            <a:r>
              <a:rPr lang="en-US" sz="2000" i="1" dirty="0" smtClean="0">
                <a:latin typeface="Times New Roman" panose="02020603050405020304" pitchFamily="18" charset="0"/>
                <a:cs typeface="Times New Roman" panose="02020603050405020304" pitchFamily="18" charset="0"/>
              </a:rPr>
              <a:t> 1 </a:t>
            </a:r>
            <a:r>
              <a:rPr lang="en-US" sz="2000" i="1" dirty="0" err="1" smtClean="0">
                <a:latin typeface="Times New Roman" panose="02020603050405020304" pitchFamily="18" charset="0"/>
                <a:cs typeface="Times New Roman" panose="02020603050405020304" pitchFamily="18" charset="0"/>
              </a:rPr>
              <a:t>tháng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người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đến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tiền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anh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trai</a:t>
            </a:r>
            <a:r>
              <a:rPr lang="en-US" sz="2000" i="1" dirty="0" smtClean="0">
                <a:latin typeface="Times New Roman" panose="02020603050405020304" pitchFamily="18" charset="0"/>
                <a:cs typeface="Times New Roman" panose="02020603050405020304" pitchFamily="18" charset="0"/>
              </a:rPr>
              <a:t> ở </a:t>
            </a:r>
            <a:r>
              <a:rPr lang="en-US" sz="2000" i="1" dirty="0" err="1" smtClean="0">
                <a:latin typeface="Times New Roman" panose="02020603050405020304" pitchFamily="18" charset="0"/>
                <a:cs typeface="Times New Roman" panose="02020603050405020304" pitchFamily="18" charset="0"/>
              </a:rPr>
              <a:t>nước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ngoài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gửi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về</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Bạn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cũng</a:t>
            </a:r>
            <a:r>
              <a:rPr lang="en-US" sz="2000" i="1" dirty="0" smtClean="0">
                <a:latin typeface="Times New Roman" panose="02020603050405020304" pitchFamily="18" charset="0"/>
                <a:cs typeface="Times New Roman" panose="02020603050405020304" pitchFamily="18" charset="0"/>
              </a:rPr>
              <a:t> hay </a:t>
            </a:r>
            <a:r>
              <a:rPr lang="en-US" sz="2000" i="1" dirty="0" err="1" smtClean="0">
                <a:latin typeface="Times New Roman" panose="02020603050405020304" pitchFamily="18" charset="0"/>
                <a:cs typeface="Times New Roman" panose="02020603050405020304" pitchFamily="18" charset="0"/>
              </a:rPr>
              <a:t>nói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chuyện</a:t>
            </a:r>
            <a:r>
              <a:rPr lang="en-US" sz="2000" i="1" dirty="0" smtClean="0">
                <a:latin typeface="Times New Roman" panose="02020603050405020304" pitchFamily="18" charset="0"/>
                <a:cs typeface="Times New Roman" panose="02020603050405020304" pitchFamily="18" charset="0"/>
              </a:rPr>
              <a:t> qua </a:t>
            </a:r>
            <a:r>
              <a:rPr lang="en-US" sz="2000" i="1" dirty="0" err="1" smtClean="0">
                <a:latin typeface="Times New Roman" panose="02020603050405020304" pitchFamily="18" charset="0"/>
                <a:cs typeface="Times New Roman" panose="02020603050405020304" pitchFamily="18" charset="0"/>
              </a:rPr>
              <a:t>lại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với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người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cũng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biết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sơ</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sơ</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về</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họ</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Lần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đến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tiền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số</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tiền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họ</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a:t>
            </a:r>
            <a:r>
              <a:rPr lang="en-US" sz="2000" i="1" dirty="0" smtClean="0">
                <a:latin typeface="Times New Roman" panose="02020603050405020304" pitchFamily="18" charset="0"/>
                <a:cs typeface="Times New Roman" panose="02020603050405020304" pitchFamily="18" charset="0"/>
              </a:rPr>
              <a:t> 3.500 USD. </a:t>
            </a:r>
            <a:r>
              <a:rPr lang="en-US" sz="2000" i="1" dirty="0" err="1" smtClean="0">
                <a:latin typeface="Times New Roman" panose="02020603050405020304" pitchFamily="18" charset="0"/>
                <a:cs typeface="Times New Roman" panose="02020603050405020304" pitchFamily="18" charset="0"/>
              </a:rPr>
              <a:t>Sau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giao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dịch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họ</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rằng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tiền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điểm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giao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dịch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bạn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thì</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chẳng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có</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gì</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hấp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dẫn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lần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nào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cũng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như</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lần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nào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Họ</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đề</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xuất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bạn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phải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ưu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đãi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nhiều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hơn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nữa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cụ</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thể</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chiết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khấu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thưởng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theo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tổng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số</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tiền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trong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năm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giống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như</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mua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hàng</a:t>
            </a:r>
            <a:r>
              <a:rPr lang="en-US" sz="2000" i="1" dirty="0" smtClean="0">
                <a:latin typeface="Times New Roman" panose="02020603050405020304" pitchFamily="18" charset="0"/>
                <a:cs typeface="Times New Roman" panose="02020603050405020304" pitchFamily="18" charset="0"/>
              </a:rPr>
              <a:t> ở </a:t>
            </a:r>
            <a:r>
              <a:rPr lang="en-US" sz="2000" i="1" dirty="0" err="1" smtClean="0">
                <a:latin typeface="Times New Roman" panose="02020603050405020304" pitchFamily="18" charset="0"/>
                <a:cs typeface="Times New Roman" panose="02020603050405020304" pitchFamily="18" charset="0"/>
              </a:rPr>
              <a:t>siêu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thị</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Suy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nghĩ</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theo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nhân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họ</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rằng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mình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đang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bị</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thiệt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thòi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biết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nếu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không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được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đáp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ứng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họ</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sẽ</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không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tiền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điểm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giao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dịch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bạn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nữa</a:t>
            </a:r>
            <a:r>
              <a:rPr lang="en-US" sz="2000" i="1" dirty="0" smtClean="0">
                <a:latin typeface="Times New Roman" panose="02020603050405020304" pitchFamily="18" charset="0"/>
                <a:cs typeface="Times New Roman" panose="02020603050405020304" pitchFamily="18" charset="0"/>
              </a:rPr>
              <a:t>.</a:t>
            </a:r>
          </a:p>
          <a:p>
            <a:pPr>
              <a:lnSpc>
                <a:spcPct val="150000"/>
              </a:lnSpc>
              <a:buNone/>
            </a:pPr>
            <a:r>
              <a:rPr lang="en-US" sz="2000" b="1" dirty="0" smtClean="0">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Đóng</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vai</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trò</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là</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nhân</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viên</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ngân</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hàng</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bạn</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sẽ</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xử</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lý</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tình</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huống</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này</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như</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thế</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nào</a:t>
            </a:r>
            <a:r>
              <a:rPr lang="en-US" sz="2000" b="1" i="1" dirty="0" smtClean="0">
                <a:solidFill>
                  <a:srgbClr val="FF0000"/>
                </a:solidFill>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a:lnSpc>
                <a:spcPct val="150000"/>
              </a:lnSpc>
              <a:buNone/>
            </a:pPr>
            <a:endParaRPr lang="en-US" sz="2000" b="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075525"/>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838200"/>
            <a:ext cx="8534399" cy="5715000"/>
          </a:xfrm>
        </p:spPr>
        <p:txBody>
          <a:bodyPr>
            <a:noAutofit/>
          </a:bodyPr>
          <a:lstStyle/>
          <a:p>
            <a:pPr>
              <a:lnSpc>
                <a:spcPct val="150000"/>
              </a:lnSpc>
              <a:buFont typeface="Wingdings" pitchFamily="2" charset="2"/>
              <a:buChar char="q"/>
            </a:pPr>
            <a:r>
              <a:rPr lang="en-US" sz="2000" b="1" dirty="0" err="1" smtClean="0">
                <a:latin typeface="Times New Roman" panose="02020603050405020304" pitchFamily="18" charset="0"/>
                <a:cs typeface="Times New Roman" panose="02020603050405020304" pitchFamily="18" charset="0"/>
              </a:rPr>
              <a:t>Câu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hỏi</a:t>
            </a:r>
            <a:r>
              <a:rPr lang="en-US" sz="2000" b="1" dirty="0" smtClean="0">
                <a:latin typeface="Times New Roman" panose="02020603050405020304" pitchFamily="18" charset="0"/>
                <a:cs typeface="Times New Roman" panose="02020603050405020304" pitchFamily="18" charset="0"/>
              </a:rPr>
              <a:t> 12:</a:t>
            </a:r>
          </a:p>
          <a:p>
            <a:pPr algn="just">
              <a:lnSpc>
                <a:spcPct val="150000"/>
              </a:lnSpc>
              <a:buNone/>
            </a:pP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Thùy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Linh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vừa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mới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trúng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tuyển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vào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vị</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trí</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giao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dịch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viên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một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ngân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hàng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Tuần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đầu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tiên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Linh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có</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thực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hiện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giao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dịch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rút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tiền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một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khách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hàng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nữ</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khách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vip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với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số</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tiền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tương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đối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lớn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a:t>
            </a:r>
            <a:r>
              <a:rPr lang="en-US" sz="2000" i="1" dirty="0" smtClean="0">
                <a:latin typeface="Times New Roman" panose="02020603050405020304" pitchFamily="18" charset="0"/>
                <a:cs typeface="Times New Roman" panose="02020603050405020304" pitchFamily="18" charset="0"/>
              </a:rPr>
              <a:t> 1 </a:t>
            </a:r>
            <a:r>
              <a:rPr lang="en-US" sz="2000" i="1" dirty="0" err="1" smtClean="0">
                <a:latin typeface="Times New Roman" panose="02020603050405020304" pitchFamily="18" charset="0"/>
                <a:cs typeface="Times New Roman" panose="02020603050405020304" pitchFamily="18" charset="0"/>
              </a:rPr>
              <a:t>tỷ</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đồng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Tuy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nhiên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vị</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khách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quên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mang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theo</a:t>
            </a:r>
            <a:r>
              <a:rPr lang="en-US" sz="2000" i="1" dirty="0" smtClean="0">
                <a:latin typeface="Times New Roman" panose="02020603050405020304" pitchFamily="18" charset="0"/>
                <a:cs typeface="Times New Roman" panose="02020603050405020304" pitchFamily="18" charset="0"/>
              </a:rPr>
              <a:t> CMND </a:t>
            </a:r>
            <a:r>
              <a:rPr lang="en-US" sz="2000" i="1" dirty="0" err="1" smtClean="0">
                <a:latin typeface="Times New Roman" panose="02020603050405020304" pitchFamily="18" charset="0"/>
                <a:cs typeface="Times New Roman" panose="02020603050405020304" pitchFamily="18" charset="0"/>
              </a:rPr>
              <a:t>và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giấy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tờ</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tùy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thân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cần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thiết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khác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Linh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đã</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giải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quyết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tình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huống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bằng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yêu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cầu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khách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hàng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về</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lấy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giấy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tờ</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Việc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khiến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khách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hàng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tỏ</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ra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khó</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chịu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thất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vọng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vì</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ngân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hàng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không</a:t>
            </a:r>
            <a:r>
              <a:rPr lang="en-US" sz="2000" i="1" dirty="0" smtClean="0">
                <a:latin typeface="Times New Roman" panose="02020603050405020304" pitchFamily="18" charset="0"/>
                <a:cs typeface="Times New Roman" panose="02020603050405020304" pitchFamily="18" charset="0"/>
              </a:rPr>
              <a:t> tin </a:t>
            </a:r>
            <a:r>
              <a:rPr lang="en-US" sz="2000" i="1" dirty="0" err="1" smtClean="0">
                <a:latin typeface="Times New Roman" panose="02020603050405020304" pitchFamily="18" charset="0"/>
                <a:cs typeface="Times New Roman" panose="02020603050405020304" pitchFamily="18" charset="0"/>
              </a:rPr>
              <a:t>tưởng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mình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Khách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hàng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yêu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cầu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gặp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sếp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bạn</a:t>
            </a:r>
            <a:endParaRPr lang="en-US" sz="2000" i="1"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b="1" i="1" dirty="0" err="1" smtClean="0">
                <a:solidFill>
                  <a:srgbClr val="FF0000"/>
                </a:solidFill>
                <a:latin typeface="Times New Roman" panose="02020603050405020304" pitchFamily="18" charset="0"/>
                <a:cs typeface="Times New Roman" panose="02020603050405020304" pitchFamily="18" charset="0"/>
              </a:rPr>
              <a:t>Đứng</a:t>
            </a:r>
            <a:r>
              <a:rPr lang="en-US" b="1" i="1" dirty="0" smtClean="0">
                <a:solidFill>
                  <a:srgbClr val="FF0000"/>
                </a:solidFill>
                <a:latin typeface="Times New Roman" panose="02020603050405020304" pitchFamily="18" charset="0"/>
                <a:cs typeface="Times New Roman" panose="02020603050405020304" pitchFamily="18" charset="0"/>
              </a:rPr>
              <a:t> ở </a:t>
            </a:r>
            <a:r>
              <a:rPr lang="en-US" b="1" i="1" dirty="0" err="1" smtClean="0">
                <a:solidFill>
                  <a:srgbClr val="FF0000"/>
                </a:solidFill>
                <a:latin typeface="Times New Roman" panose="02020603050405020304" pitchFamily="18" charset="0"/>
                <a:cs typeface="Times New Roman" panose="02020603050405020304" pitchFamily="18" charset="0"/>
              </a:rPr>
              <a:t>góc</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độ</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là</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nhân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viên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ngân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hàng</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bạn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có</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đồng</a:t>
            </a:r>
            <a:r>
              <a:rPr lang="en-US" b="1" i="1" dirty="0" smtClean="0">
                <a:solidFill>
                  <a:srgbClr val="FF0000"/>
                </a:solidFill>
                <a:latin typeface="Times New Roman" panose="02020603050405020304" pitchFamily="18" charset="0"/>
                <a:cs typeface="Times New Roman" panose="02020603050405020304" pitchFamily="18" charset="0"/>
              </a:rPr>
              <a:t> ý </a:t>
            </a:r>
            <a:r>
              <a:rPr lang="en-US" b="1" i="1" dirty="0" err="1" smtClean="0">
                <a:solidFill>
                  <a:srgbClr val="FF0000"/>
                </a:solidFill>
                <a:latin typeface="Times New Roman" panose="02020603050405020304" pitchFamily="18" charset="0"/>
                <a:cs typeface="Times New Roman" panose="02020603050405020304" pitchFamily="18" charset="0"/>
              </a:rPr>
              <a:t>với</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cách</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xử</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lý</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này</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không</a:t>
            </a:r>
            <a:r>
              <a:rPr lang="en-US" b="1" i="1" dirty="0" smtClean="0">
                <a:solidFill>
                  <a:srgbClr val="FF0000"/>
                </a:solidFill>
                <a:latin typeface="Times New Roman" panose="02020603050405020304" pitchFamily="18" charset="0"/>
                <a:cs typeface="Times New Roman" panose="02020603050405020304" pitchFamily="18" charset="0"/>
              </a:rPr>
              <a:t>?</a:t>
            </a:r>
          </a:p>
          <a:p>
            <a:pPr marL="474951" indent="-474951" algn="just">
              <a:lnSpc>
                <a:spcPct val="150000"/>
              </a:lnSpc>
              <a:buAutoNum type="alphaLcPeriod"/>
            </a:pPr>
            <a:r>
              <a:rPr lang="en-US" b="1" i="1" dirty="0" err="1" smtClean="0">
                <a:solidFill>
                  <a:srgbClr val="FF0000"/>
                </a:solidFill>
                <a:latin typeface="Times New Roman" panose="02020603050405020304" pitchFamily="18" charset="0"/>
                <a:cs typeface="Times New Roman" panose="02020603050405020304" pitchFamily="18" charset="0"/>
              </a:rPr>
              <a:t>Nếu</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bạn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là</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Linh</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bạn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sẽ</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xử</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lý</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như</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thế</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nào</a:t>
            </a:r>
            <a:r>
              <a:rPr lang="en-US" b="1" i="1" dirty="0" smtClean="0">
                <a:solidFill>
                  <a:srgbClr val="FF0000"/>
                </a:solidFill>
                <a:latin typeface="Times New Roman" panose="02020603050405020304" pitchFamily="18" charset="0"/>
                <a:cs typeface="Times New Roman" panose="02020603050405020304" pitchFamily="18" charset="0"/>
              </a:rPr>
              <a:t>?</a:t>
            </a:r>
          </a:p>
          <a:p>
            <a:pPr marL="474951" indent="-474951" algn="just">
              <a:lnSpc>
                <a:spcPct val="150000"/>
              </a:lnSpc>
              <a:buAutoNum type="alphaLcPeriod"/>
            </a:pPr>
            <a:r>
              <a:rPr lang="en-US" b="1" i="1" dirty="0" err="1" smtClean="0">
                <a:solidFill>
                  <a:srgbClr val="FF0000"/>
                </a:solidFill>
                <a:latin typeface="Times New Roman" panose="02020603050405020304" pitchFamily="18" charset="0"/>
                <a:cs typeface="Times New Roman" panose="02020603050405020304" pitchFamily="18" charset="0"/>
              </a:rPr>
              <a:t>Nếu</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bạn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là</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sếp</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của</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Linh</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bạn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sẽ</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xử</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lý</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như</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thế</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nào</a:t>
            </a:r>
            <a:r>
              <a:rPr lang="en-US" b="1" i="1" dirty="0" smtClean="0">
                <a:solidFill>
                  <a:srgbClr val="FF0000"/>
                </a:solidFill>
                <a:latin typeface="Times New Roman" panose="02020603050405020304" pitchFamily="18" charset="0"/>
                <a:cs typeface="Times New Roman" panose="02020603050405020304" pitchFamily="18" charset="0"/>
              </a:rPr>
              <a:t>?</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194646"/>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1"/>
            <a:ext cx="8001000" cy="4368428"/>
          </a:xfrm>
        </p:spPr>
        <p:txBody>
          <a:bodyPr>
            <a:normAutofit/>
          </a:bodyPr>
          <a:lstStyle/>
          <a:p>
            <a:pPr algn="just">
              <a:lnSpc>
                <a:spcPct val="150000"/>
              </a:lnSpc>
              <a:buFont typeface="Wingdings" pitchFamily="2" charset="2"/>
              <a:buChar char="q"/>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hỏi</a:t>
            </a:r>
            <a:r>
              <a:rPr lang="en-US" sz="2800" b="1" dirty="0" smtClean="0">
                <a:latin typeface="Times New Roman" panose="02020603050405020304" pitchFamily="18" charset="0"/>
                <a:cs typeface="Times New Roman" panose="02020603050405020304" pitchFamily="18" charset="0"/>
              </a:rPr>
              <a:t> 13:</a:t>
            </a:r>
          </a:p>
          <a:p>
            <a:pPr algn="just">
              <a:lnSpc>
                <a:spcPct val="150000"/>
              </a:lnSpc>
              <a:buNone/>
            </a:pPr>
            <a:r>
              <a:rPr lang="en-US" sz="2800"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Bạn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là</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giao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dịch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viên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ngân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Agribank</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Bạn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sẽ</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xử</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lý</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như</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thế</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nào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trong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trường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hợp</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khách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sử</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dụng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dịch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vụ</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chuyển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tiền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ngân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của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bạn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không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biết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chữ</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mù</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chữ</a:t>
            </a:r>
            <a:r>
              <a:rPr lang="en-US" sz="2800" i="1" dirty="0" smtClean="0">
                <a:latin typeface="Times New Roman" panose="02020603050405020304" pitchFamily="18" charset="0"/>
                <a:cs typeface="Times New Roman" panose="02020603050405020304" pitchFamily="18" charset="0"/>
              </a:rPr>
              <a:t>) </a:t>
            </a:r>
          </a:p>
          <a:p>
            <a:pPr algn="just">
              <a:lnSpc>
                <a:spcPct val="150000"/>
              </a:lnSpc>
              <a:buNone/>
            </a:pPr>
            <a:r>
              <a:rPr lang="en-US" sz="2800" b="1" i="1" dirty="0" smtClean="0">
                <a:latin typeface="Times New Roman" panose="02020603050405020304" pitchFamily="18" charset="0"/>
                <a:cs typeface="Times New Roman" panose="02020603050405020304" pitchFamily="18" charset="0"/>
              </a:rPr>
              <a:t>	</a:t>
            </a:r>
            <a:endParaRPr lang="en-US" sz="2800" b="1" i="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66542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0548" y="388778"/>
            <a:ext cx="6813252" cy="625971"/>
          </a:xfrm>
          <a:prstGeom prst="rect">
            <a:avLst/>
          </a:prstGeom>
        </p:spPr>
        <p:txBody>
          <a:bodyPr vert="horz" wrap="square" lIns="0" tIns="10317" rIns="0" bIns="0" rtlCol="0" anchor="ctr">
            <a:spAutoFit/>
          </a:bodyPr>
          <a:lstStyle/>
          <a:p>
            <a:pPr marL="10860">
              <a:lnSpc>
                <a:spcPct val="100000"/>
              </a:lnSpc>
              <a:spcBef>
                <a:spcPts val="81"/>
              </a:spcBef>
            </a:pPr>
            <a:r>
              <a:rPr sz="4000" spc="-9" dirty="0">
                <a:latin typeface="Times New Roman" panose="02020603050405020304" pitchFamily="18" charset="0"/>
                <a:cs typeface="Times New Roman" panose="02020603050405020304" pitchFamily="18" charset="0"/>
              </a:rPr>
              <a:t>TÌNH </a:t>
            </a:r>
            <a:r>
              <a:rPr sz="4000" spc="-4" dirty="0">
                <a:latin typeface="Times New Roman" panose="02020603050405020304" pitchFamily="18" charset="0"/>
                <a:cs typeface="Times New Roman" panose="02020603050405020304" pitchFamily="18" charset="0"/>
              </a:rPr>
              <a:t>HUỐNG DẪN</a:t>
            </a:r>
            <a:r>
              <a:rPr sz="4000" spc="-38" dirty="0">
                <a:latin typeface="Times New Roman" panose="02020603050405020304" pitchFamily="18" charset="0"/>
                <a:cs typeface="Times New Roman" panose="02020603050405020304" pitchFamily="18" charset="0"/>
              </a:rPr>
              <a:t> </a:t>
            </a:r>
            <a:r>
              <a:rPr sz="4000" spc="-4" dirty="0">
                <a:latin typeface="Times New Roman" panose="02020603050405020304" pitchFamily="18" charset="0"/>
                <a:cs typeface="Times New Roman" panose="02020603050405020304" pitchFamily="18" charset="0"/>
              </a:rPr>
              <a:t>NHẬP</a:t>
            </a:r>
          </a:p>
        </p:txBody>
      </p:sp>
      <p:sp>
        <p:nvSpPr>
          <p:cNvPr id="3" name="object 3"/>
          <p:cNvSpPr txBox="1"/>
          <p:nvPr/>
        </p:nvSpPr>
        <p:spPr>
          <a:xfrm>
            <a:off x="457200" y="1066800"/>
            <a:ext cx="8458200" cy="3727368"/>
          </a:xfrm>
          <a:prstGeom prst="rect">
            <a:avLst/>
          </a:prstGeom>
        </p:spPr>
        <p:txBody>
          <a:bodyPr vert="horz" wrap="square" lIns="0" tIns="10860" rIns="0" bIns="0" rtlCol="0">
            <a:spAutoFit/>
          </a:bodyPr>
          <a:lstStyle/>
          <a:p>
            <a:pPr marL="10860" marR="4344" algn="just">
              <a:lnSpc>
                <a:spcPct val="150000"/>
              </a:lnSpc>
              <a:spcBef>
                <a:spcPts val="86"/>
              </a:spcBef>
            </a:pPr>
            <a:r>
              <a:rPr sz="2300" spc="-4" dirty="0">
                <a:latin typeface="Times New Roman" panose="02020603050405020304" pitchFamily="18" charset="0"/>
                <a:cs typeface="Times New Roman" panose="02020603050405020304" pitchFamily="18" charset="0"/>
              </a:rPr>
              <a:t>Nghiên cứu môi trường kinh doanh </a:t>
            </a:r>
            <a:r>
              <a:rPr sz="2300" dirty="0">
                <a:latin typeface="Times New Roman" panose="02020603050405020304" pitchFamily="18" charset="0"/>
                <a:cs typeface="Times New Roman" panose="02020603050405020304" pitchFamily="18" charset="0"/>
              </a:rPr>
              <a:t>là </a:t>
            </a:r>
            <a:r>
              <a:rPr sz="2300" spc="-4" dirty="0">
                <a:latin typeface="Times New Roman" panose="02020603050405020304" pitchFamily="18" charset="0"/>
                <a:cs typeface="Times New Roman" panose="02020603050405020304" pitchFamily="18" charset="0"/>
              </a:rPr>
              <a:t>công việc </a:t>
            </a:r>
            <a:r>
              <a:rPr sz="2300" dirty="0">
                <a:latin typeface="Times New Roman" panose="02020603050405020304" pitchFamily="18" charset="0"/>
                <a:cs typeface="Times New Roman" panose="02020603050405020304" pitchFamily="18" charset="0"/>
              </a:rPr>
              <a:t>đầu </a:t>
            </a:r>
            <a:r>
              <a:rPr sz="2300" spc="-4" dirty="0">
                <a:latin typeface="Times New Roman" panose="02020603050405020304" pitchFamily="18" charset="0"/>
                <a:cs typeface="Times New Roman" panose="02020603050405020304" pitchFamily="18" charset="0"/>
              </a:rPr>
              <a:t>tiên cần </a:t>
            </a:r>
            <a:r>
              <a:rPr sz="2300" spc="-4" dirty="0" err="1">
                <a:latin typeface="Times New Roman" panose="02020603050405020304" pitchFamily="18" charset="0"/>
                <a:cs typeface="Times New Roman" panose="02020603050405020304" pitchFamily="18" charset="0"/>
              </a:rPr>
              <a:t>thiết</a:t>
            </a:r>
            <a:r>
              <a:rPr sz="2300" spc="-4" dirty="0">
                <a:latin typeface="Times New Roman" panose="02020603050405020304" pitchFamily="18" charset="0"/>
                <a:cs typeface="Times New Roman" panose="02020603050405020304" pitchFamily="18" charset="0"/>
              </a:rPr>
              <a:t> </a:t>
            </a:r>
            <a:r>
              <a:rPr sz="2300" dirty="0" err="1" smtClean="0">
                <a:latin typeface="Times New Roman" panose="02020603050405020304" pitchFamily="18" charset="0"/>
                <a:cs typeface="Times New Roman" panose="02020603050405020304" pitchFamily="18" charset="0"/>
              </a:rPr>
              <a:t>và</a:t>
            </a:r>
            <a:r>
              <a:rPr lang="en-US" sz="2300" dirty="0" smtClean="0">
                <a:latin typeface="Times New Roman" panose="02020603050405020304" pitchFamily="18" charset="0"/>
                <a:cs typeface="Times New Roman" panose="02020603050405020304" pitchFamily="18" charset="0"/>
              </a:rPr>
              <a:t> </a:t>
            </a:r>
            <a:r>
              <a:rPr sz="2300" spc="-4" dirty="0" err="1" smtClean="0">
                <a:latin typeface="Times New Roman" panose="02020603050405020304" pitchFamily="18" charset="0"/>
                <a:cs typeface="Times New Roman" panose="02020603050405020304" pitchFamily="18" charset="0"/>
              </a:rPr>
              <a:t>vô</a:t>
            </a:r>
            <a:r>
              <a:rPr sz="2300" spc="-4" dirty="0" smtClean="0">
                <a:latin typeface="Times New Roman" panose="02020603050405020304" pitchFamily="18" charset="0"/>
                <a:cs typeface="Times New Roman" panose="02020603050405020304" pitchFamily="18" charset="0"/>
              </a:rPr>
              <a:t> </a:t>
            </a:r>
            <a:r>
              <a:rPr sz="2300" spc="-4" dirty="0">
                <a:latin typeface="Times New Roman" panose="02020603050405020304" pitchFamily="18" charset="0"/>
                <a:cs typeface="Times New Roman" panose="02020603050405020304" pitchFamily="18" charset="0"/>
              </a:rPr>
              <a:t>cùng </a:t>
            </a:r>
            <a:r>
              <a:rPr sz="2300" spc="-4" dirty="0" err="1">
                <a:latin typeface="Times New Roman" panose="02020603050405020304" pitchFamily="18" charset="0"/>
                <a:cs typeface="Times New Roman" panose="02020603050405020304" pitchFamily="18" charset="0"/>
              </a:rPr>
              <a:t>quan</a:t>
            </a:r>
            <a:r>
              <a:rPr sz="2300" spc="-4" dirty="0">
                <a:latin typeface="Times New Roman" panose="02020603050405020304" pitchFamily="18" charset="0"/>
                <a:cs typeface="Times New Roman" panose="02020603050405020304" pitchFamily="18" charset="0"/>
              </a:rPr>
              <a:t> </a:t>
            </a:r>
            <a:r>
              <a:rPr sz="2300" spc="-4" dirty="0" err="1" smtClean="0">
                <a:latin typeface="Times New Roman" panose="02020603050405020304" pitchFamily="18" charset="0"/>
                <a:cs typeface="Times New Roman" panose="02020603050405020304" pitchFamily="18" charset="0"/>
              </a:rPr>
              <a:t>trọng</a:t>
            </a:r>
            <a:r>
              <a:rPr sz="2300" spc="-4" dirty="0" smtClean="0">
                <a:latin typeface="Times New Roman" panose="02020603050405020304" pitchFamily="18" charset="0"/>
                <a:cs typeface="Times New Roman" panose="02020603050405020304" pitchFamily="18" charset="0"/>
              </a:rPr>
              <a:t> </a:t>
            </a:r>
            <a:r>
              <a:rPr sz="2300" spc="-4" dirty="0">
                <a:latin typeface="Times New Roman" panose="02020603050405020304" pitchFamily="18" charset="0"/>
                <a:cs typeface="Times New Roman" panose="02020603050405020304" pitchFamily="18" charset="0"/>
              </a:rPr>
              <a:t>của hoạt động </a:t>
            </a:r>
            <a:r>
              <a:rPr sz="2300" dirty="0">
                <a:latin typeface="Times New Roman" panose="02020603050405020304" pitchFamily="18" charset="0"/>
                <a:cs typeface="Times New Roman" panose="02020603050405020304" pitchFamily="18" charset="0"/>
              </a:rPr>
              <a:t>marketing </a:t>
            </a:r>
            <a:r>
              <a:rPr sz="2300" spc="-4" dirty="0">
                <a:latin typeface="Times New Roman" panose="02020603050405020304" pitchFamily="18" charset="0"/>
                <a:cs typeface="Times New Roman" panose="02020603050405020304" pitchFamily="18" charset="0"/>
              </a:rPr>
              <a:t>ngân </a:t>
            </a:r>
            <a:r>
              <a:rPr sz="2300" dirty="0">
                <a:latin typeface="Times New Roman" panose="02020603050405020304" pitchFamily="18" charset="0"/>
                <a:cs typeface="Times New Roman" panose="02020603050405020304" pitchFamily="18" charset="0"/>
              </a:rPr>
              <a:t>hàng. </a:t>
            </a:r>
            <a:r>
              <a:rPr sz="2300" spc="-4" dirty="0">
                <a:latin typeface="Times New Roman" panose="02020603050405020304" pitchFamily="18" charset="0"/>
                <a:cs typeface="Times New Roman" panose="02020603050405020304" pitchFamily="18" charset="0"/>
              </a:rPr>
              <a:t>Nghiên cứu </a:t>
            </a:r>
            <a:r>
              <a:rPr sz="2300" dirty="0">
                <a:latin typeface="Times New Roman" panose="02020603050405020304" pitchFamily="18" charset="0"/>
                <a:cs typeface="Times New Roman" panose="02020603050405020304" pitchFamily="18" charset="0"/>
              </a:rPr>
              <a:t>môi </a:t>
            </a:r>
            <a:r>
              <a:rPr sz="2300" spc="-4" dirty="0">
                <a:latin typeface="Times New Roman" panose="02020603050405020304" pitchFamily="18" charset="0"/>
                <a:cs typeface="Times New Roman" panose="02020603050405020304" pitchFamily="18" charset="0"/>
              </a:rPr>
              <a:t>trường kinh doanh </a:t>
            </a:r>
            <a:r>
              <a:rPr sz="2300" dirty="0" err="1">
                <a:latin typeface="Times New Roman" panose="02020603050405020304" pitchFamily="18" charset="0"/>
                <a:cs typeface="Times New Roman" panose="02020603050405020304" pitchFamily="18" charset="0"/>
              </a:rPr>
              <a:t>giúp</a:t>
            </a:r>
            <a:r>
              <a:rPr sz="2300" dirty="0">
                <a:latin typeface="Times New Roman" panose="02020603050405020304" pitchFamily="18" charset="0"/>
                <a:cs typeface="Times New Roman" panose="02020603050405020304" pitchFamily="18" charset="0"/>
              </a:rPr>
              <a:t> </a:t>
            </a:r>
            <a:r>
              <a:rPr sz="2300" dirty="0" err="1" smtClean="0">
                <a:latin typeface="Times New Roman" panose="02020603050405020304" pitchFamily="18" charset="0"/>
                <a:cs typeface="Times New Roman" panose="02020603050405020304" pitchFamily="18" charset="0"/>
              </a:rPr>
              <a:t>ngân</a:t>
            </a:r>
            <a:r>
              <a:rPr sz="2300" dirty="0" smtClean="0">
                <a:latin typeface="Times New Roman" panose="02020603050405020304" pitchFamily="18" charset="0"/>
                <a:cs typeface="Times New Roman" panose="02020603050405020304" pitchFamily="18" charset="0"/>
              </a:rPr>
              <a:t> </a:t>
            </a:r>
            <a:r>
              <a:rPr sz="2300" dirty="0">
                <a:latin typeface="Times New Roman" panose="02020603050405020304" pitchFamily="18" charset="0"/>
                <a:cs typeface="Times New Roman" panose="02020603050405020304" pitchFamily="18" charset="0"/>
              </a:rPr>
              <a:t>hàng </a:t>
            </a:r>
            <a:r>
              <a:rPr sz="2300" spc="-4" dirty="0">
                <a:latin typeface="Times New Roman" panose="02020603050405020304" pitchFamily="18" charset="0"/>
                <a:cs typeface="Times New Roman" panose="02020603050405020304" pitchFamily="18" charset="0"/>
              </a:rPr>
              <a:t>xác định được nhu cầu </a:t>
            </a:r>
            <a:r>
              <a:rPr sz="2300" dirty="0">
                <a:latin typeface="Times New Roman" panose="02020603050405020304" pitchFamily="18" charset="0"/>
                <a:cs typeface="Times New Roman" panose="02020603050405020304" pitchFamily="18" charset="0"/>
              </a:rPr>
              <a:t>và </a:t>
            </a:r>
            <a:r>
              <a:rPr sz="2300" spc="-4" dirty="0">
                <a:latin typeface="Times New Roman" panose="02020603050405020304" pitchFamily="18" charset="0"/>
                <a:cs typeface="Times New Roman" panose="02020603050405020304" pitchFamily="18" charset="0"/>
              </a:rPr>
              <a:t>sự </a:t>
            </a:r>
            <a:r>
              <a:rPr sz="2300" dirty="0">
                <a:latin typeface="Times New Roman" panose="02020603050405020304" pitchFamily="18" charset="0"/>
                <a:cs typeface="Times New Roman" panose="02020603050405020304" pitchFamily="18" charset="0"/>
              </a:rPr>
              <a:t>biến </a:t>
            </a:r>
            <a:r>
              <a:rPr sz="2300" spc="-4" dirty="0">
                <a:latin typeface="Times New Roman" panose="02020603050405020304" pitchFamily="18" charset="0"/>
                <a:cs typeface="Times New Roman" panose="02020603050405020304" pitchFamily="18" charset="0"/>
              </a:rPr>
              <a:t>động </a:t>
            </a:r>
            <a:r>
              <a:rPr sz="2300" spc="-9" dirty="0">
                <a:latin typeface="Times New Roman" panose="02020603050405020304" pitchFamily="18" charset="0"/>
                <a:cs typeface="Times New Roman" panose="02020603050405020304" pitchFamily="18" charset="0"/>
              </a:rPr>
              <a:t>của </a:t>
            </a:r>
            <a:r>
              <a:rPr sz="2300" spc="-4" dirty="0">
                <a:latin typeface="Times New Roman" panose="02020603050405020304" pitchFamily="18" charset="0"/>
                <a:cs typeface="Times New Roman" panose="02020603050405020304" pitchFamily="18" charset="0"/>
              </a:rPr>
              <a:t>nó. Chỉ khi hiểu </a:t>
            </a:r>
            <a:r>
              <a:rPr sz="2300" dirty="0">
                <a:latin typeface="Times New Roman" panose="02020603050405020304" pitchFamily="18" charset="0"/>
                <a:cs typeface="Times New Roman" panose="02020603050405020304" pitchFamily="18" charset="0"/>
              </a:rPr>
              <a:t>rõ, đầy </a:t>
            </a:r>
            <a:r>
              <a:rPr sz="2300" spc="-4" dirty="0">
                <a:latin typeface="Times New Roman" panose="02020603050405020304" pitchFamily="18" charset="0"/>
                <a:cs typeface="Times New Roman" panose="02020603050405020304" pitchFamily="18" charset="0"/>
              </a:rPr>
              <a:t>đủ, </a:t>
            </a:r>
            <a:r>
              <a:rPr sz="2300" spc="-4" dirty="0" err="1" smtClean="0">
                <a:latin typeface="Times New Roman" panose="02020603050405020304" pitchFamily="18" charset="0"/>
                <a:cs typeface="Times New Roman" panose="02020603050405020304" pitchFamily="18" charset="0"/>
              </a:rPr>
              <a:t>chính</a:t>
            </a:r>
            <a:r>
              <a:rPr sz="2300" spc="-4" dirty="0" smtClean="0">
                <a:latin typeface="Times New Roman" panose="02020603050405020304" pitchFamily="18" charset="0"/>
                <a:cs typeface="Times New Roman" panose="02020603050405020304" pitchFamily="18" charset="0"/>
              </a:rPr>
              <a:t> </a:t>
            </a:r>
            <a:r>
              <a:rPr sz="2300" spc="-4" dirty="0">
                <a:latin typeface="Times New Roman" panose="02020603050405020304" pitchFamily="18" charset="0"/>
                <a:cs typeface="Times New Roman" panose="02020603050405020304" pitchFamily="18" charset="0"/>
              </a:rPr>
              <a:t>xác, chi </a:t>
            </a:r>
            <a:r>
              <a:rPr sz="2300" dirty="0">
                <a:latin typeface="Times New Roman" panose="02020603050405020304" pitchFamily="18" charset="0"/>
                <a:cs typeface="Times New Roman" panose="02020603050405020304" pitchFamily="18" charset="0"/>
              </a:rPr>
              <a:t>tiết </a:t>
            </a:r>
            <a:r>
              <a:rPr sz="2300" spc="-4" dirty="0">
                <a:latin typeface="Times New Roman" panose="02020603050405020304" pitchFamily="18" charset="0"/>
                <a:cs typeface="Times New Roman" panose="02020603050405020304" pitchFamily="18" charset="0"/>
              </a:rPr>
              <a:t>cụ thể </a:t>
            </a:r>
            <a:r>
              <a:rPr sz="2300" dirty="0">
                <a:latin typeface="Times New Roman" panose="02020603050405020304" pitchFamily="18" charset="0"/>
                <a:cs typeface="Times New Roman" panose="02020603050405020304" pitchFamily="18" charset="0"/>
              </a:rPr>
              <a:t>về môi </a:t>
            </a:r>
            <a:r>
              <a:rPr sz="2300" spc="-4" dirty="0">
                <a:latin typeface="Times New Roman" panose="02020603050405020304" pitchFamily="18" charset="0"/>
                <a:cs typeface="Times New Roman" panose="02020603050405020304" pitchFamily="18" charset="0"/>
              </a:rPr>
              <a:t>trường, khách </a:t>
            </a:r>
            <a:r>
              <a:rPr sz="2300" dirty="0">
                <a:latin typeface="Times New Roman" panose="02020603050405020304" pitchFamily="18" charset="0"/>
                <a:cs typeface="Times New Roman" panose="02020603050405020304" pitchFamily="18" charset="0"/>
              </a:rPr>
              <a:t>hàng </a:t>
            </a:r>
            <a:r>
              <a:rPr sz="2300" spc="-4" dirty="0">
                <a:latin typeface="Times New Roman" panose="02020603050405020304" pitchFamily="18" charset="0"/>
                <a:cs typeface="Times New Roman" panose="02020603050405020304" pitchFamily="18" charset="0"/>
              </a:rPr>
              <a:t>bộ phận marketing mới có thể </a:t>
            </a:r>
            <a:r>
              <a:rPr sz="2300" spc="-9" dirty="0" err="1">
                <a:latin typeface="Times New Roman" panose="02020603050405020304" pitchFamily="18" charset="0"/>
                <a:cs typeface="Times New Roman" panose="02020603050405020304" pitchFamily="18" charset="0"/>
              </a:rPr>
              <a:t>chủ</a:t>
            </a:r>
            <a:r>
              <a:rPr sz="2300" spc="-9" dirty="0">
                <a:latin typeface="Times New Roman" panose="02020603050405020304" pitchFamily="18" charset="0"/>
                <a:cs typeface="Times New Roman" panose="02020603050405020304" pitchFamily="18" charset="0"/>
              </a:rPr>
              <a:t> </a:t>
            </a:r>
            <a:r>
              <a:rPr sz="2300" spc="-4" dirty="0" err="1" smtClean="0">
                <a:latin typeface="Times New Roman" panose="02020603050405020304" pitchFamily="18" charset="0"/>
                <a:cs typeface="Times New Roman" panose="02020603050405020304" pitchFamily="18" charset="0"/>
              </a:rPr>
              <a:t>động</a:t>
            </a:r>
            <a:r>
              <a:rPr sz="2300" spc="-4" dirty="0" smtClean="0">
                <a:latin typeface="Times New Roman" panose="02020603050405020304" pitchFamily="18" charset="0"/>
                <a:cs typeface="Times New Roman" panose="02020603050405020304" pitchFamily="18" charset="0"/>
              </a:rPr>
              <a:t> </a:t>
            </a:r>
            <a:r>
              <a:rPr sz="2300" dirty="0">
                <a:latin typeface="Times New Roman" panose="02020603050405020304" pitchFamily="18" charset="0"/>
                <a:cs typeface="Times New Roman" panose="02020603050405020304" pitchFamily="18" charset="0"/>
              </a:rPr>
              <a:t>đưa ra </a:t>
            </a:r>
            <a:r>
              <a:rPr sz="2300" spc="-4" dirty="0" err="1">
                <a:latin typeface="Times New Roman" panose="02020603050405020304" pitchFamily="18" charset="0"/>
                <a:cs typeface="Times New Roman" panose="02020603050405020304" pitchFamily="18" charset="0"/>
              </a:rPr>
              <a:t>các</a:t>
            </a:r>
            <a:r>
              <a:rPr sz="2300" spc="-4" dirty="0">
                <a:latin typeface="Times New Roman" panose="02020603050405020304" pitchFamily="18" charset="0"/>
                <a:cs typeface="Times New Roman" panose="02020603050405020304" pitchFamily="18" charset="0"/>
              </a:rPr>
              <a:t> hoạt động phù hợp với yêu cầu của thị trường </a:t>
            </a:r>
            <a:r>
              <a:rPr sz="2300" dirty="0">
                <a:latin typeface="Times New Roman" panose="02020603050405020304" pitchFamily="18" charset="0"/>
                <a:cs typeface="Times New Roman" panose="02020603050405020304" pitchFamily="18" charset="0"/>
              </a:rPr>
              <a:t>và </a:t>
            </a:r>
            <a:r>
              <a:rPr sz="2300" spc="-4" dirty="0">
                <a:latin typeface="Times New Roman" panose="02020603050405020304" pitchFamily="18" charset="0"/>
                <a:cs typeface="Times New Roman" panose="02020603050405020304" pitchFamily="18" charset="0"/>
              </a:rPr>
              <a:t>nâng cao hiệu </a:t>
            </a:r>
            <a:r>
              <a:rPr sz="2300" dirty="0">
                <a:latin typeface="Times New Roman" panose="02020603050405020304" pitchFamily="18" charset="0"/>
                <a:cs typeface="Times New Roman" panose="02020603050405020304" pitchFamily="18" charset="0"/>
              </a:rPr>
              <a:t>quả  </a:t>
            </a:r>
            <a:r>
              <a:rPr sz="2300" spc="-4" dirty="0">
                <a:latin typeface="Times New Roman" panose="02020603050405020304" pitchFamily="18" charset="0"/>
                <a:cs typeface="Times New Roman" panose="02020603050405020304" pitchFamily="18" charset="0"/>
              </a:rPr>
              <a:t>hoạt</a:t>
            </a:r>
            <a:r>
              <a:rPr sz="2300" spc="-9" dirty="0">
                <a:latin typeface="Times New Roman" panose="02020603050405020304" pitchFamily="18" charset="0"/>
                <a:cs typeface="Times New Roman" panose="02020603050405020304" pitchFamily="18" charset="0"/>
              </a:rPr>
              <a:t> </a:t>
            </a:r>
            <a:r>
              <a:rPr sz="2300" dirty="0">
                <a:latin typeface="Times New Roman" panose="02020603050405020304" pitchFamily="18" charset="0"/>
                <a:cs typeface="Times New Roman" panose="02020603050405020304" pitchFamily="18" charset="0"/>
              </a:rPr>
              <a:t>động.</a:t>
            </a:r>
          </a:p>
        </p:txBody>
      </p:sp>
      <p:sp>
        <p:nvSpPr>
          <p:cNvPr id="4" name="object 4"/>
          <p:cNvSpPr/>
          <p:nvPr/>
        </p:nvSpPr>
        <p:spPr>
          <a:xfrm>
            <a:off x="1066800" y="4946857"/>
            <a:ext cx="7848600" cy="867867"/>
          </a:xfrm>
          <a:custGeom>
            <a:avLst/>
            <a:gdLst/>
            <a:ahLst/>
            <a:cxnLst/>
            <a:rect l="l" t="t" r="r" b="b"/>
            <a:pathLst>
              <a:path w="8001000" h="990600">
                <a:moveTo>
                  <a:pt x="165354" y="0"/>
                </a:moveTo>
                <a:lnTo>
                  <a:pt x="121355" y="5898"/>
                </a:lnTo>
                <a:lnTo>
                  <a:pt x="81844" y="22549"/>
                </a:lnTo>
                <a:lnTo>
                  <a:pt x="48387" y="48387"/>
                </a:lnTo>
                <a:lnTo>
                  <a:pt x="22549" y="81844"/>
                </a:lnTo>
                <a:lnTo>
                  <a:pt x="5898" y="121355"/>
                </a:lnTo>
                <a:lnTo>
                  <a:pt x="0" y="165354"/>
                </a:lnTo>
                <a:lnTo>
                  <a:pt x="0" y="825246"/>
                </a:lnTo>
                <a:lnTo>
                  <a:pt x="5898" y="869244"/>
                </a:lnTo>
                <a:lnTo>
                  <a:pt x="22549" y="908755"/>
                </a:lnTo>
                <a:lnTo>
                  <a:pt x="48387" y="942213"/>
                </a:lnTo>
                <a:lnTo>
                  <a:pt x="81844" y="968050"/>
                </a:lnTo>
                <a:lnTo>
                  <a:pt x="121355" y="984701"/>
                </a:lnTo>
                <a:lnTo>
                  <a:pt x="165354" y="990600"/>
                </a:lnTo>
                <a:lnTo>
                  <a:pt x="7835633" y="990600"/>
                </a:lnTo>
                <a:lnTo>
                  <a:pt x="7879636" y="984701"/>
                </a:lnTo>
                <a:lnTo>
                  <a:pt x="7919148" y="968050"/>
                </a:lnTo>
                <a:lnTo>
                  <a:pt x="7952605" y="942213"/>
                </a:lnTo>
                <a:lnTo>
                  <a:pt x="7978440" y="908755"/>
                </a:lnTo>
                <a:lnTo>
                  <a:pt x="7995089" y="869244"/>
                </a:lnTo>
                <a:lnTo>
                  <a:pt x="8000987" y="825245"/>
                </a:lnTo>
                <a:lnTo>
                  <a:pt x="8000987" y="165353"/>
                </a:lnTo>
                <a:lnTo>
                  <a:pt x="7995089" y="121355"/>
                </a:lnTo>
                <a:lnTo>
                  <a:pt x="7978440" y="81844"/>
                </a:lnTo>
                <a:lnTo>
                  <a:pt x="7952605" y="48387"/>
                </a:lnTo>
                <a:lnTo>
                  <a:pt x="7919148" y="22549"/>
                </a:lnTo>
                <a:lnTo>
                  <a:pt x="7879636" y="5898"/>
                </a:lnTo>
                <a:lnTo>
                  <a:pt x="7835633" y="0"/>
                </a:lnTo>
                <a:lnTo>
                  <a:pt x="165354" y="0"/>
                </a:lnTo>
                <a:close/>
              </a:path>
            </a:pathLst>
          </a:custGeom>
          <a:ln w="9525">
            <a:solidFill>
              <a:srgbClr val="810C15"/>
            </a:solidFill>
            <a:prstDash val="sysDashDot"/>
          </a:ln>
        </p:spPr>
        <p:txBody>
          <a:bodyPr wrap="square" lIns="0" tIns="0" rIns="0" bIns="0" rtlCol="0"/>
          <a:lstStyle/>
          <a:p>
            <a:endParaRPr sz="1539"/>
          </a:p>
        </p:txBody>
      </p:sp>
      <p:sp>
        <p:nvSpPr>
          <p:cNvPr id="5" name="object 5"/>
          <p:cNvSpPr txBox="1"/>
          <p:nvPr/>
        </p:nvSpPr>
        <p:spPr>
          <a:xfrm>
            <a:off x="1143000" y="4946857"/>
            <a:ext cx="7772400" cy="867867"/>
          </a:xfrm>
          <a:prstGeom prst="rect">
            <a:avLst/>
          </a:prstGeom>
        </p:spPr>
        <p:txBody>
          <a:bodyPr vert="horz" wrap="square" lIns="0" tIns="10860" rIns="0" bIns="0" rtlCol="0">
            <a:spAutoFit/>
          </a:bodyPr>
          <a:lstStyle/>
          <a:p>
            <a:pPr marL="10860" marR="4344">
              <a:lnSpc>
                <a:spcPct val="115799"/>
              </a:lnSpc>
              <a:spcBef>
                <a:spcPts val="86"/>
              </a:spcBef>
            </a:pPr>
            <a:r>
              <a:rPr sz="2400" dirty="0">
                <a:latin typeface="Times New Roman" panose="02020603050405020304" pitchFamily="18" charset="0"/>
                <a:cs typeface="Times New Roman" panose="02020603050405020304" pitchFamily="18" charset="0"/>
              </a:rPr>
              <a:t>Để </a:t>
            </a:r>
            <a:r>
              <a:rPr sz="2400" spc="-4" dirty="0">
                <a:latin typeface="Times New Roman" panose="02020603050405020304" pitchFamily="18" charset="0"/>
                <a:cs typeface="Times New Roman" panose="02020603050405020304" pitchFamily="18" charset="0"/>
              </a:rPr>
              <a:t>có thông tin </a:t>
            </a:r>
            <a:r>
              <a:rPr sz="2400" dirty="0">
                <a:latin typeface="Times New Roman" panose="02020603050405020304" pitchFamily="18" charset="0"/>
                <a:cs typeface="Times New Roman" panose="02020603050405020304" pitchFamily="18" charset="0"/>
              </a:rPr>
              <a:t>về môi </a:t>
            </a:r>
            <a:r>
              <a:rPr sz="2400" spc="-4" dirty="0">
                <a:latin typeface="Times New Roman" panose="02020603050405020304" pitchFamily="18" charset="0"/>
                <a:cs typeface="Times New Roman" panose="02020603050405020304" pitchFamily="18" charset="0"/>
              </a:rPr>
              <a:t>trường </a:t>
            </a:r>
            <a:r>
              <a:rPr sz="2400" spc="-4" dirty="0" err="1">
                <a:latin typeface="Times New Roman" panose="02020603050405020304" pitchFamily="18" charset="0"/>
                <a:cs typeface="Times New Roman" panose="02020603050405020304" pitchFamily="18" charset="0"/>
              </a:rPr>
              <a:t>kinh</a:t>
            </a:r>
            <a:r>
              <a:rPr sz="2400" spc="-4" dirty="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doanh</a:t>
            </a:r>
            <a:r>
              <a:rPr 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a:t>
            </a:r>
            <a:r>
              <a:rPr sz="2400" spc="-9" dirty="0">
                <a:latin typeface="Times New Roman" panose="02020603050405020304" pitchFamily="18" charset="0"/>
                <a:cs typeface="Times New Roman" panose="02020603050405020304" pitchFamily="18" charset="0"/>
              </a:rPr>
              <a:t>bộ </a:t>
            </a:r>
            <a:r>
              <a:rPr sz="2400" dirty="0">
                <a:latin typeface="Times New Roman" panose="02020603050405020304" pitchFamily="18" charset="0"/>
                <a:cs typeface="Times New Roman" panose="02020603050405020304" pitchFamily="18" charset="0"/>
              </a:rPr>
              <a:t>phận marketing ngân </a:t>
            </a:r>
            <a:r>
              <a:rPr sz="2400" dirty="0" err="1">
                <a:latin typeface="Times New Roman" panose="02020603050405020304" pitchFamily="18" charset="0"/>
                <a:cs typeface="Times New Roman" panose="02020603050405020304" pitchFamily="18" charset="0"/>
              </a:rPr>
              <a:t>hàng</a:t>
            </a:r>
            <a:r>
              <a:rPr sz="2400" dirty="0">
                <a:latin typeface="Times New Roman" panose="02020603050405020304" pitchFamily="18" charset="0"/>
                <a:cs typeface="Times New Roman" panose="02020603050405020304" pitchFamily="18" charset="0"/>
              </a:rPr>
              <a:t> </a:t>
            </a:r>
            <a:r>
              <a:rPr sz="2400" spc="-4" dirty="0" err="1" smtClean="0">
                <a:latin typeface="Times New Roman" panose="02020603050405020304" pitchFamily="18" charset="0"/>
                <a:cs typeface="Times New Roman" panose="02020603050405020304" pitchFamily="18" charset="0"/>
              </a:rPr>
              <a:t>cần</a:t>
            </a:r>
            <a:r>
              <a:rPr sz="2400" spc="-4" dirty="0" smtClean="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làm</a:t>
            </a:r>
            <a:r>
              <a:rPr sz="2400" spc="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gì?</a:t>
            </a:r>
          </a:p>
        </p:txBody>
      </p:sp>
      <p:sp>
        <p:nvSpPr>
          <p:cNvPr id="6" name="object 6"/>
          <p:cNvSpPr txBox="1"/>
          <p:nvPr/>
        </p:nvSpPr>
        <p:spPr>
          <a:xfrm>
            <a:off x="304800" y="5046582"/>
            <a:ext cx="505526" cy="668418"/>
          </a:xfrm>
          <a:prstGeom prst="rect">
            <a:avLst/>
          </a:prstGeom>
        </p:spPr>
        <p:txBody>
          <a:bodyPr vert="horz" wrap="square" lIns="0" tIns="10317" rIns="0" bIns="0" rtlCol="0">
            <a:spAutoFit/>
          </a:bodyPr>
          <a:lstStyle/>
          <a:p>
            <a:pPr marL="10860">
              <a:spcBef>
                <a:spcPts val="81"/>
              </a:spcBef>
            </a:pPr>
            <a:r>
              <a:rPr sz="4276" spc="-4" dirty="0">
                <a:solidFill>
                  <a:srgbClr val="810B14"/>
                </a:solidFill>
                <a:latin typeface="Wingdings"/>
                <a:cs typeface="Wingdings"/>
              </a:rPr>
              <a:t></a:t>
            </a:r>
            <a:endParaRPr sz="4276" dirty="0">
              <a:latin typeface="Wingdings"/>
              <a:cs typeface="Wingdings"/>
            </a:endParaRPr>
          </a:p>
        </p:txBody>
      </p:sp>
    </p:spTree>
    <p:extLst>
      <p:ext uri="{BB962C8B-B14F-4D97-AF65-F5344CB8AC3E}">
        <p14:creationId xmlns:p14="http://schemas.microsoft.com/office/powerpoint/2010/main" val="1616574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07237"/>
            <a:ext cx="8534401" cy="5545963"/>
          </a:xfrm>
        </p:spPr>
        <p:txBody>
          <a:bodyPr>
            <a:noAutofit/>
          </a:bodyPr>
          <a:lstStyle/>
          <a:p>
            <a:pPr>
              <a:lnSpc>
                <a:spcPct val="150000"/>
              </a:lnSpc>
              <a:buFont typeface="Wingdings" pitchFamily="2" charset="2"/>
              <a:buChar char="q"/>
            </a:pP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hỏi</a:t>
            </a:r>
            <a:r>
              <a:rPr lang="en-US" sz="2400" b="1" dirty="0" smtClean="0">
                <a:latin typeface="Times New Roman" panose="02020603050405020304" pitchFamily="18" charset="0"/>
                <a:cs typeface="Times New Roman" panose="02020603050405020304" pitchFamily="18" charset="0"/>
              </a:rPr>
              <a:t> 14:</a:t>
            </a:r>
          </a:p>
          <a:p>
            <a:pPr algn="just">
              <a:lnSpc>
                <a:spcPct val="150000"/>
              </a:lnSpc>
              <a:buNone/>
            </a:pPr>
            <a:r>
              <a:rPr lang="en-US" sz="2400"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số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khoản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sếp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a:t>
            </a:r>
          </a:p>
          <a:p>
            <a:pPr marL="474951" indent="-474951" algn="just">
              <a:lnSpc>
                <a:spcPct val="150000"/>
              </a:lnSpc>
              <a:buAutoNum type="alphaLcPeriod"/>
            </a:pP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hàng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vi </a:t>
            </a:r>
            <a:r>
              <a:rPr lang="en-US" sz="2400" i="1" dirty="0" err="1">
                <a:solidFill>
                  <a:srgbClr val="FF0000"/>
                </a:solidFill>
                <a:latin typeface="Times New Roman" panose="02020603050405020304" pitchFamily="18" charset="0"/>
                <a:cs typeface="Times New Roman" panose="02020603050405020304" pitchFamily="18" charset="0"/>
              </a:rPr>
              <a:t>phạm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tắc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nghiệp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hàng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không</a:t>
            </a:r>
            <a:r>
              <a:rPr lang="en-US" sz="2400" i="1" dirty="0">
                <a:solidFill>
                  <a:srgbClr val="FF0000"/>
                </a:solidFill>
                <a:latin typeface="Times New Roman" panose="02020603050405020304" pitchFamily="18" charset="0"/>
                <a:cs typeface="Times New Roman" panose="02020603050405020304" pitchFamily="18" charset="0"/>
              </a:rPr>
              <a:t>?</a:t>
            </a:r>
          </a:p>
          <a:p>
            <a:pPr marL="474951" indent="-474951" algn="just">
              <a:lnSpc>
                <a:spcPct val="150000"/>
              </a:lnSpc>
              <a:buAutoNum type="alphaLcPeriod"/>
            </a:pPr>
            <a:r>
              <a:rPr lang="en-US" sz="2400" i="1" dirty="0" err="1">
                <a:solidFill>
                  <a:srgbClr val="FF0000"/>
                </a:solidFill>
                <a:latin typeface="Times New Roman" panose="02020603050405020304" pitchFamily="18" charset="0"/>
                <a:cs typeface="Times New Roman" panose="02020603050405020304" pitchFamily="18" charset="0"/>
              </a:rPr>
              <a:t>Bạn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nhận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xét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gì</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cách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lý</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huống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Sếp</a:t>
            </a:r>
            <a:r>
              <a:rPr lang="en-US" sz="2400" i="1" dirty="0">
                <a:solidFill>
                  <a:srgbClr val="FF0000"/>
                </a:solidFill>
                <a:latin typeface="Times New Roman" panose="02020603050405020304" pitchFamily="18" charset="0"/>
                <a:cs typeface="Times New Roman" panose="02020603050405020304" pitchFamily="18" charset="0"/>
              </a:rPr>
              <a:t> </a:t>
            </a:r>
          </a:p>
          <a:p>
            <a:pPr marL="474951" indent="-474951">
              <a:lnSpc>
                <a:spcPct val="150000"/>
              </a:lnSpc>
              <a:buAutoNum type="alphaLcPeriod"/>
            </a:pPr>
            <a:endParaRPr lang="en-US" sz="2400" b="1" dirty="0" smtClean="0">
              <a:latin typeface="Times New Roman" panose="02020603050405020304" pitchFamily="18" charset="0"/>
              <a:cs typeface="Times New Roman" panose="02020603050405020304" pitchFamily="18" charset="0"/>
            </a:endParaRPr>
          </a:p>
          <a:p>
            <a:pPr>
              <a:lnSpc>
                <a:spcPct val="150000"/>
              </a:lnSpc>
              <a:buNone/>
            </a:pP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771482"/>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153399" cy="5029199"/>
          </a:xfrm>
        </p:spPr>
        <p:txBody>
          <a:bodyPr>
            <a:normAutofit fontScale="92500"/>
          </a:bodyPr>
          <a:lstStyle/>
          <a:p>
            <a:pPr>
              <a:lnSpc>
                <a:spcPct val="150000"/>
              </a:lnSpc>
              <a:buFont typeface="Wingdings" pitchFamily="2" charset="2"/>
              <a:buChar char="q"/>
            </a:pP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hỏi</a:t>
            </a:r>
            <a:r>
              <a:rPr lang="en-US" sz="2400" b="1" dirty="0" smtClean="0">
                <a:latin typeface="Times New Roman" panose="02020603050405020304" pitchFamily="18" charset="0"/>
                <a:cs typeface="Times New Roman" panose="02020603050405020304" pitchFamily="18" charset="0"/>
              </a:rPr>
              <a:t> 15:</a:t>
            </a:r>
          </a:p>
          <a:p>
            <a:pPr algn="just">
              <a:lnSpc>
                <a:spcPct val="150000"/>
              </a:lnSpc>
              <a:buNone/>
            </a:pP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Khách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đến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rút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tiền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cây</a:t>
            </a:r>
            <a:r>
              <a:rPr lang="en-US" sz="2400" i="1" dirty="0" smtClean="0">
                <a:latin typeface="Times New Roman" panose="02020603050405020304" pitchFamily="18" charset="0"/>
                <a:cs typeface="Times New Roman" panose="02020603050405020304" pitchFamily="18" charset="0"/>
              </a:rPr>
              <a:t> ATM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Techcombank</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bằng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thẻ</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DAB. </a:t>
            </a:r>
            <a:r>
              <a:rPr lang="en-US" sz="2400" i="1" dirty="0" err="1" smtClean="0">
                <a:latin typeface="Times New Roman" panose="02020603050405020304" pitchFamily="18" charset="0"/>
                <a:cs typeface="Times New Roman" panose="02020603050405020304" pitchFamily="18" charset="0"/>
              </a:rPr>
              <a:t>Tuy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nhiên</a:t>
            </a:r>
            <a:r>
              <a:rPr lang="en-US" sz="2400" i="1" dirty="0" smtClean="0">
                <a:latin typeface="Times New Roman" panose="02020603050405020304" pitchFamily="18" charset="0"/>
                <a:cs typeface="Times New Roman" panose="02020603050405020304" pitchFamily="18" charset="0"/>
              </a:rPr>
              <a:t> do </a:t>
            </a:r>
            <a:r>
              <a:rPr lang="en-US" sz="2400" i="1" dirty="0" err="1" smtClean="0">
                <a:latin typeface="Times New Roman" panose="02020603050405020304" pitchFamily="18" charset="0"/>
                <a:cs typeface="Times New Roman" panose="02020603050405020304" pitchFamily="18" charset="0"/>
              </a:rPr>
              <a:t>hệ</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thống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mật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thẻ</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hai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ngân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khác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nhau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khách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gặp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lúng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túng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thực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hiện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giao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dịch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Khách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đến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gặp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giao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dịch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Techcombank</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để</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hỏi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cách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rút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tiền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nhận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được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câu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lời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rằng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việc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rút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tiền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DAB </a:t>
            </a:r>
            <a:r>
              <a:rPr lang="en-US" sz="2400" i="1" dirty="0" err="1" smtClean="0">
                <a:latin typeface="Times New Roman" panose="02020603050405020304" pitchFamily="18" charset="0"/>
                <a:cs typeface="Times New Roman" panose="02020603050405020304" pitchFamily="18" charset="0"/>
              </a:rPr>
              <a:t>thì</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anh</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chị</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gọi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điện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hỏi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tư</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vấn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DAB, </a:t>
            </a:r>
            <a:r>
              <a:rPr lang="en-US" sz="2400" i="1" dirty="0" err="1" smtClean="0">
                <a:latin typeface="Times New Roman" panose="02020603050405020304" pitchFamily="18" charset="0"/>
                <a:cs typeface="Times New Roman" panose="02020603050405020304" pitchFamily="18" charset="0"/>
              </a:rPr>
              <a:t>chúng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em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không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thể</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giải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đáp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được</a:t>
            </a:r>
            <a:endParaRPr lang="en-US" sz="2400" i="1" dirty="0" smtClean="0">
              <a:latin typeface="Times New Roman" panose="02020603050405020304" pitchFamily="18" charset="0"/>
              <a:cs typeface="Times New Roman" panose="02020603050405020304" pitchFamily="18" charset="0"/>
            </a:endParaRPr>
          </a:p>
          <a:p>
            <a:pPr algn="just">
              <a:lnSpc>
                <a:spcPct val="150000"/>
              </a:lnSpc>
              <a:buNone/>
            </a:pPr>
            <a:r>
              <a:rPr lang="en-US" sz="2400" b="1" i="1" dirty="0" smtClean="0">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Bạn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nhận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xét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về</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cách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giải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quyết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của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giao</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dịch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viên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Techcombank</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trong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trường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hợp</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này</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562068"/>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534400" cy="5867400"/>
          </a:xfrm>
        </p:spPr>
        <p:txBody>
          <a:bodyPr>
            <a:noAutofit/>
          </a:bodyPr>
          <a:lstStyle/>
          <a:p>
            <a:pPr algn="just">
              <a:lnSpc>
                <a:spcPct val="150000"/>
              </a:lnSpc>
              <a:buFont typeface="Wingdings" pitchFamily="2" charset="2"/>
              <a:buChar char="q"/>
            </a:pPr>
            <a:r>
              <a:rPr lang="en-US" sz="2200"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Câu</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hỏi</a:t>
            </a:r>
            <a:r>
              <a:rPr lang="en-US" sz="2200" b="1" dirty="0" smtClean="0">
                <a:latin typeface="Times New Roman" panose="02020603050405020304" pitchFamily="18" charset="0"/>
                <a:cs typeface="Times New Roman" panose="02020603050405020304" pitchFamily="18" charset="0"/>
              </a:rPr>
              <a:t> 16:</a:t>
            </a:r>
          </a:p>
          <a:p>
            <a:pPr algn="just">
              <a:lnSpc>
                <a:spcPct val="150000"/>
              </a:lnSpc>
              <a:buNone/>
            </a:pPr>
            <a:r>
              <a:rPr lang="en-US" sz="2200"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Có</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một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sau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lĩnh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tại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về</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từ</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sáng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ký</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giấy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nhận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Nhưng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đến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cuối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họ</a:t>
            </a:r>
            <a:r>
              <a:rPr lang="en-US" sz="2200" i="1" dirty="0" smtClean="0">
                <a:latin typeface="Times New Roman" panose="02020603050405020304" pitchFamily="18" charset="0"/>
                <a:cs typeface="Times New Roman" panose="02020603050405020304" pitchFamily="18" charset="0"/>
              </a:rPr>
              <a:t> quay </a:t>
            </a:r>
            <a:r>
              <a:rPr lang="en-US" sz="2200" i="1" dirty="0" err="1" smtClean="0">
                <a:latin typeface="Times New Roman" panose="02020603050405020304" pitchFamily="18" charset="0"/>
                <a:cs typeface="Times New Roman" panose="02020603050405020304" pitchFamily="18" charset="0"/>
              </a:rPr>
              <a:t>lại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nói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rằng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số</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mà</a:t>
            </a:r>
            <a:r>
              <a:rPr lang="en-US" sz="2200" i="1" dirty="0" smtClean="0">
                <a:latin typeface="Times New Roman" panose="02020603050405020304" pitchFamily="18" charset="0"/>
                <a:cs typeface="Times New Roman" panose="02020603050405020304" pitchFamily="18" charset="0"/>
              </a:rPr>
              <a:t> GDV </a:t>
            </a:r>
            <a:r>
              <a:rPr lang="en-US" sz="2200" i="1" dirty="0" err="1" smtClean="0">
                <a:latin typeface="Times New Roman" panose="02020603050405020304" pitchFamily="18" charset="0"/>
                <a:cs typeface="Times New Roman" panose="02020603050405020304" pitchFamily="18" charset="0"/>
              </a:rPr>
              <a:t>đưa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đủ</a:t>
            </a:r>
            <a:r>
              <a:rPr lang="en-US" sz="2200" i="1" dirty="0" smtClean="0">
                <a:latin typeface="Times New Roman" panose="02020603050405020304" pitchFamily="18" charset="0"/>
                <a:cs typeface="Times New Roman" panose="02020603050405020304" pitchFamily="18" charset="0"/>
              </a:rPr>
              <a:t>. GDV </a:t>
            </a:r>
            <a:r>
              <a:rPr lang="en-US" sz="2200" i="1" dirty="0" err="1" smtClean="0">
                <a:latin typeface="Times New Roman" panose="02020603050405020304" pitchFamily="18" charset="0"/>
                <a:cs typeface="Times New Roman" panose="02020603050405020304" pitchFamily="18" charset="0"/>
              </a:rPr>
              <a:t>có</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kiểm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thấy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thừa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quỹ</a:t>
            </a:r>
            <a:r>
              <a:rPr lang="en-US" sz="2200" i="1" dirty="0" smtClean="0">
                <a:latin typeface="Times New Roman" panose="02020603050405020304" pitchFamily="18" charset="0"/>
                <a:cs typeface="Times New Roman" panose="02020603050405020304" pitchFamily="18" charset="0"/>
              </a:rPr>
              <a:t>. GDV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giải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thích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nhưng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này</a:t>
            </a:r>
            <a:r>
              <a:rPr lang="en-US" sz="2200" i="1" dirty="0" smtClean="0">
                <a:latin typeface="Times New Roman" panose="02020603050405020304" pitchFamily="18" charset="0"/>
                <a:cs typeface="Times New Roman" panose="02020603050405020304" pitchFamily="18" charset="0"/>
              </a:rPr>
              <a:t> to </a:t>
            </a:r>
            <a:r>
              <a:rPr lang="en-US" sz="2200" i="1" dirty="0" err="1" smtClean="0">
                <a:latin typeface="Times New Roman" panose="02020603050405020304" pitchFamily="18" charset="0"/>
                <a:cs typeface="Times New Roman" panose="02020603050405020304" pitchFamily="18" charset="0"/>
              </a:rPr>
              <a:t>tiếng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cương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quyết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nhận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đủ</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Vì</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số</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nhỏ</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nên</a:t>
            </a:r>
            <a:r>
              <a:rPr lang="en-US" sz="2200" i="1" dirty="0" smtClean="0">
                <a:latin typeface="Times New Roman" panose="02020603050405020304" pitchFamily="18" charset="0"/>
                <a:cs typeface="Times New Roman" panose="02020603050405020304" pitchFamily="18" charset="0"/>
              </a:rPr>
              <a:t> GDV </a:t>
            </a:r>
            <a:r>
              <a:rPr lang="en-US" sz="2200" i="1" dirty="0" err="1" smtClean="0">
                <a:latin typeface="Times New Roman" panose="02020603050405020304" pitchFamily="18" charset="0"/>
                <a:cs typeface="Times New Roman" panose="02020603050405020304" pitchFamily="18" charset="0"/>
              </a:rPr>
              <a:t>này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xử</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lý</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lấy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của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mình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khách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họ</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ra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về</a:t>
            </a:r>
            <a:r>
              <a:rPr lang="en-US" sz="2200" i="1" dirty="0" smtClean="0">
                <a:latin typeface="Times New Roman" panose="02020603050405020304" pitchFamily="18" charset="0"/>
                <a:cs typeface="Times New Roman" panose="02020603050405020304" pitchFamily="18" charset="0"/>
              </a:rPr>
              <a:t>. </a:t>
            </a:r>
          </a:p>
          <a:p>
            <a:pPr algn="just">
              <a:lnSpc>
                <a:spcPct val="150000"/>
              </a:lnSpc>
              <a:buNone/>
            </a:pP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Bạn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nhận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xét</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như</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thế</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nào</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về</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cách</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xử</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lý</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của</a:t>
            </a:r>
            <a:r>
              <a:rPr lang="en-US" sz="2200" b="1" i="1" dirty="0" smtClean="0">
                <a:solidFill>
                  <a:srgbClr val="FF0000"/>
                </a:solidFill>
                <a:latin typeface="Times New Roman" panose="02020603050405020304" pitchFamily="18" charset="0"/>
                <a:cs typeface="Times New Roman" panose="02020603050405020304" pitchFamily="18" charset="0"/>
              </a:rPr>
              <a:t> GDV </a:t>
            </a:r>
            <a:r>
              <a:rPr lang="en-US" sz="2200" b="1" i="1" dirty="0" err="1" smtClean="0">
                <a:solidFill>
                  <a:srgbClr val="FF0000"/>
                </a:solidFill>
                <a:latin typeface="Times New Roman" panose="02020603050405020304" pitchFamily="18" charset="0"/>
                <a:cs typeface="Times New Roman" panose="02020603050405020304" pitchFamily="18" charset="0"/>
              </a:rPr>
              <a:t>này</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Cách</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xử</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lý</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này</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có</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ảnh</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hưởng</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đến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ngân</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hàng</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không?Em</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sẽ</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xử</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lý</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tình</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huống</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này</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như</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thế</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nào</a:t>
            </a:r>
            <a:r>
              <a:rPr lang="en-US" sz="2200" b="1" i="1" smtClean="0">
                <a:solidFill>
                  <a:srgbClr val="FF0000"/>
                </a:solidFill>
                <a:latin typeface="Times New Roman" panose="02020603050405020304" pitchFamily="18" charset="0"/>
                <a:cs typeface="Times New Roman" panose="02020603050405020304" pitchFamily="18" charset="0"/>
              </a:rPr>
              <a:t> ?</a:t>
            </a:r>
            <a:endParaRPr lang="en-US" sz="2200" b="1" i="1" dirty="0">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781807"/>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077199" cy="4673228"/>
          </a:xfrm>
        </p:spPr>
        <p:txBody>
          <a:bodyPr>
            <a:normAutofit/>
          </a:bodyPr>
          <a:lstStyle/>
          <a:p>
            <a:pPr>
              <a:lnSpc>
                <a:spcPct val="150000"/>
              </a:lnSpc>
              <a:buFont typeface="Wingdings" pitchFamily="2" charset="2"/>
              <a:buChar char="q"/>
            </a:pPr>
            <a:r>
              <a:rPr lang="en-US" sz="280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hỏi</a:t>
            </a:r>
            <a:r>
              <a:rPr lang="en-US" sz="2800" b="1" dirty="0" smtClean="0">
                <a:latin typeface="Times New Roman" panose="02020603050405020304" pitchFamily="18" charset="0"/>
                <a:cs typeface="Times New Roman" panose="02020603050405020304" pitchFamily="18" charset="0"/>
              </a:rPr>
              <a:t> 17</a:t>
            </a:r>
          </a:p>
          <a:p>
            <a:pPr algn="just">
              <a:lnSpc>
                <a:spcPct val="150000"/>
              </a:lnSpc>
              <a:buNone/>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thẻ</a:t>
            </a:r>
            <a:r>
              <a:rPr lang="en-US" sz="2800" dirty="0" smtClean="0">
                <a:latin typeface="Times New Roman" panose="02020603050405020304" pitchFamily="18" charset="0"/>
                <a:cs typeface="Times New Roman" panose="02020603050405020304" pitchFamily="18" charset="0"/>
              </a:rPr>
              <a:t> ATM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X. </a:t>
            </a:r>
            <a:r>
              <a:rPr lang="en-US" sz="2800" dirty="0" err="1" smtClean="0">
                <a:latin typeface="Times New Roman" panose="02020603050405020304" pitchFamily="18" charset="0"/>
                <a:cs typeface="Times New Roman" panose="02020603050405020304" pitchFamily="18" charset="0"/>
              </a:rPr>
              <a:t>Nếu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thêm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209799" y="152400"/>
            <a:ext cx="4800601" cy="685800"/>
          </a:xfrm>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BÀI TẬP</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321968"/>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1412494"/>
            <a:ext cx="8074025" cy="4340225"/>
          </a:xfrm>
          <a:prstGeom prst="rect">
            <a:avLst/>
          </a:prstGeom>
        </p:spPr>
        <p:txBody>
          <a:bodyPr vert="horz" wrap="square" lIns="0" tIns="13335" rIns="0" bIns="0" rtlCol="0">
            <a:spAutoFit/>
          </a:bodyPr>
          <a:lstStyle/>
          <a:p>
            <a:pPr marL="165100" algn="just">
              <a:lnSpc>
                <a:spcPct val="100000"/>
              </a:lnSpc>
              <a:spcBef>
                <a:spcPts val="105"/>
              </a:spcBef>
            </a:pPr>
            <a:r>
              <a:rPr sz="2600" b="1" dirty="0">
                <a:solidFill>
                  <a:srgbClr val="FF0000"/>
                </a:solidFill>
                <a:latin typeface="Times New Roman"/>
                <a:cs typeface="Times New Roman"/>
              </a:rPr>
              <a:t>2.3.2. </a:t>
            </a:r>
            <a:r>
              <a:rPr sz="2600" b="1" spc="5" dirty="0">
                <a:solidFill>
                  <a:srgbClr val="FF0000"/>
                </a:solidFill>
                <a:latin typeface="Times New Roman"/>
                <a:cs typeface="Times New Roman"/>
              </a:rPr>
              <a:t>Nhu </a:t>
            </a:r>
            <a:r>
              <a:rPr sz="2600" b="1" spc="-5" dirty="0">
                <a:solidFill>
                  <a:srgbClr val="FF0000"/>
                </a:solidFill>
                <a:latin typeface="Times New Roman"/>
                <a:cs typeface="Times New Roman"/>
              </a:rPr>
              <a:t>cầu tài </a:t>
            </a:r>
            <a:r>
              <a:rPr sz="2600" b="1" dirty="0">
                <a:solidFill>
                  <a:srgbClr val="FF0000"/>
                </a:solidFill>
                <a:latin typeface="Times New Roman"/>
                <a:cs typeface="Times New Roman"/>
              </a:rPr>
              <a:t>chính </a:t>
            </a:r>
            <a:r>
              <a:rPr sz="2600" b="1" spc="-165" dirty="0">
                <a:solidFill>
                  <a:srgbClr val="FF0000"/>
                </a:solidFill>
                <a:latin typeface="Times New Roman"/>
                <a:cs typeface="Times New Roman"/>
              </a:rPr>
              <a:t>của </a:t>
            </a:r>
            <a:r>
              <a:rPr sz="2600" b="1" spc="-5" dirty="0">
                <a:solidFill>
                  <a:srgbClr val="FF0000"/>
                </a:solidFill>
                <a:latin typeface="Times New Roman"/>
                <a:cs typeface="Times New Roman"/>
              </a:rPr>
              <a:t>khách</a:t>
            </a:r>
            <a:r>
              <a:rPr sz="2600" b="1" spc="-254" dirty="0">
                <a:solidFill>
                  <a:srgbClr val="FF0000"/>
                </a:solidFill>
                <a:latin typeface="Times New Roman"/>
                <a:cs typeface="Times New Roman"/>
              </a:rPr>
              <a:t> </a:t>
            </a:r>
            <a:r>
              <a:rPr sz="2600" b="1" dirty="0">
                <a:solidFill>
                  <a:srgbClr val="FF0000"/>
                </a:solidFill>
                <a:latin typeface="Times New Roman"/>
                <a:cs typeface="Times New Roman"/>
              </a:rPr>
              <a:t>hàng</a:t>
            </a:r>
            <a:endParaRPr sz="2600" dirty="0">
              <a:latin typeface="Times New Roman"/>
              <a:cs typeface="Times New Roman"/>
            </a:endParaRPr>
          </a:p>
          <a:p>
            <a:pPr marL="12700" marR="3739515" algn="just">
              <a:lnSpc>
                <a:spcPct val="130000"/>
              </a:lnSpc>
              <a:spcBef>
                <a:spcPts val="1130"/>
              </a:spcBef>
              <a:buChar char="-"/>
              <a:tabLst>
                <a:tab pos="250825" algn="l"/>
              </a:tabLst>
            </a:pPr>
            <a:r>
              <a:rPr sz="2600" dirty="0">
                <a:latin typeface="Times New Roman"/>
                <a:cs typeface="Times New Roman"/>
              </a:rPr>
              <a:t>Là </a:t>
            </a:r>
            <a:r>
              <a:rPr sz="2600" spc="-5" dirty="0">
                <a:latin typeface="Times New Roman"/>
                <a:cs typeface="Times New Roman"/>
              </a:rPr>
              <a:t>nội </a:t>
            </a:r>
            <a:r>
              <a:rPr sz="2600" dirty="0">
                <a:latin typeface="Times New Roman"/>
                <a:cs typeface="Times New Roman"/>
              </a:rPr>
              <a:t>dung </a:t>
            </a:r>
            <a:r>
              <a:rPr sz="2600" spc="-5" dirty="0">
                <a:latin typeface="Times New Roman"/>
                <a:cs typeface="Times New Roman"/>
              </a:rPr>
              <a:t>chính </a:t>
            </a:r>
            <a:r>
              <a:rPr sz="2600" dirty="0">
                <a:latin typeface="Times New Roman"/>
                <a:cs typeface="Times New Roman"/>
              </a:rPr>
              <a:t>trong hoạt  động </a:t>
            </a:r>
            <a:r>
              <a:rPr sz="2600" spc="-5" dirty="0">
                <a:latin typeface="Times New Roman"/>
                <a:cs typeface="Times New Roman"/>
              </a:rPr>
              <a:t>marketing </a:t>
            </a:r>
            <a:r>
              <a:rPr sz="2600" dirty="0">
                <a:latin typeface="Times New Roman"/>
                <a:cs typeface="Times New Roman"/>
              </a:rPr>
              <a:t>ngân</a:t>
            </a:r>
            <a:r>
              <a:rPr sz="2600" spc="190" dirty="0">
                <a:latin typeface="Times New Roman"/>
                <a:cs typeface="Times New Roman"/>
              </a:rPr>
              <a:t> </a:t>
            </a:r>
            <a:r>
              <a:rPr sz="2600" dirty="0">
                <a:latin typeface="Times New Roman"/>
                <a:cs typeface="Times New Roman"/>
              </a:rPr>
              <a:t>hàng:</a:t>
            </a:r>
          </a:p>
          <a:p>
            <a:pPr marL="12700" marR="3740150" algn="just">
              <a:lnSpc>
                <a:spcPct val="130000"/>
              </a:lnSpc>
            </a:pPr>
            <a:r>
              <a:rPr sz="2600" dirty="0">
                <a:latin typeface="Times New Roman"/>
                <a:cs typeface="Times New Roman"/>
              </a:rPr>
              <a:t>nghiên </a:t>
            </a:r>
            <a:r>
              <a:rPr sz="2600" spc="-5" dirty="0">
                <a:latin typeface="Times New Roman"/>
                <a:cs typeface="Times New Roman"/>
              </a:rPr>
              <a:t>cứu, phân </a:t>
            </a:r>
            <a:r>
              <a:rPr sz="2600" dirty="0">
                <a:latin typeface="Times New Roman"/>
                <a:cs typeface="Times New Roman"/>
              </a:rPr>
              <a:t>tích, tìm </a:t>
            </a:r>
            <a:r>
              <a:rPr sz="2600" spc="-5" dirty="0">
                <a:latin typeface="Times New Roman"/>
                <a:cs typeface="Times New Roman"/>
              </a:rPr>
              <a:t>hiểu  </a:t>
            </a:r>
            <a:r>
              <a:rPr sz="2600" dirty="0">
                <a:latin typeface="Times New Roman"/>
                <a:cs typeface="Times New Roman"/>
              </a:rPr>
              <a:t>xem </a:t>
            </a:r>
            <a:r>
              <a:rPr sz="2600" spc="-5" dirty="0">
                <a:latin typeface="Times New Roman"/>
                <a:cs typeface="Times New Roman"/>
              </a:rPr>
              <a:t>khách hàng mong muốn </a:t>
            </a:r>
            <a:r>
              <a:rPr sz="2600" dirty="0">
                <a:latin typeface="Times New Roman"/>
                <a:cs typeface="Times New Roman"/>
              </a:rPr>
              <a:t>gì  </a:t>
            </a:r>
            <a:r>
              <a:rPr sz="2600" spc="-5" dirty="0">
                <a:latin typeface="Times New Roman"/>
                <a:cs typeface="Times New Roman"/>
              </a:rPr>
              <a:t>từ </a:t>
            </a:r>
            <a:r>
              <a:rPr sz="2600" dirty="0">
                <a:latin typeface="Times New Roman"/>
                <a:cs typeface="Times New Roman"/>
              </a:rPr>
              <a:t>phía ngân</a:t>
            </a:r>
            <a:r>
              <a:rPr sz="2600" spc="-50" dirty="0">
                <a:latin typeface="Times New Roman"/>
                <a:cs typeface="Times New Roman"/>
              </a:rPr>
              <a:t> </a:t>
            </a:r>
            <a:r>
              <a:rPr sz="2600" dirty="0">
                <a:latin typeface="Times New Roman"/>
                <a:cs typeface="Times New Roman"/>
              </a:rPr>
              <a:t>hàng.</a:t>
            </a:r>
          </a:p>
          <a:p>
            <a:pPr marL="12700" marR="5080" algn="just">
              <a:lnSpc>
                <a:spcPct val="130100"/>
              </a:lnSpc>
              <a:spcBef>
                <a:spcPts val="1315"/>
              </a:spcBef>
              <a:buChar char="-"/>
              <a:tabLst>
                <a:tab pos="261620" algn="l"/>
              </a:tabLst>
            </a:pPr>
            <a:r>
              <a:rPr sz="2600" spc="-5" dirty="0">
                <a:latin typeface="Times New Roman"/>
                <a:cs typeface="Times New Roman"/>
              </a:rPr>
              <a:t>Theo lý thuyết của </a:t>
            </a:r>
            <a:r>
              <a:rPr sz="2600" dirty="0">
                <a:latin typeface="Times New Roman"/>
                <a:cs typeface="Times New Roman"/>
              </a:rPr>
              <a:t>Maslow </a:t>
            </a:r>
            <a:r>
              <a:rPr sz="2600" spc="-10" dirty="0">
                <a:latin typeface="Times New Roman"/>
                <a:cs typeface="Times New Roman"/>
              </a:rPr>
              <a:t>thì </a:t>
            </a:r>
            <a:r>
              <a:rPr sz="2600" spc="-5" dirty="0" err="1">
                <a:latin typeface="Times New Roman"/>
                <a:cs typeface="Times New Roman"/>
              </a:rPr>
              <a:t>các</a:t>
            </a:r>
            <a:r>
              <a:rPr sz="2600" spc="-5" dirty="0">
                <a:latin typeface="Times New Roman"/>
                <a:cs typeface="Times New Roman"/>
              </a:rPr>
              <a:t> </a:t>
            </a:r>
            <a:r>
              <a:rPr sz="2600" dirty="0">
                <a:latin typeface="Times New Roman"/>
                <a:cs typeface="Times New Roman"/>
              </a:rPr>
              <a:t>nhu </a:t>
            </a:r>
            <a:r>
              <a:rPr sz="2600" spc="-5" dirty="0">
                <a:latin typeface="Times New Roman"/>
                <a:cs typeface="Times New Roman"/>
              </a:rPr>
              <a:t>cầu </a:t>
            </a:r>
            <a:r>
              <a:rPr sz="2600" spc="-10" dirty="0">
                <a:latin typeface="Times New Roman"/>
                <a:cs typeface="Times New Roman"/>
              </a:rPr>
              <a:t>cơ </a:t>
            </a:r>
            <a:r>
              <a:rPr sz="2600" spc="-5" dirty="0">
                <a:latin typeface="Times New Roman"/>
                <a:cs typeface="Times New Roman"/>
              </a:rPr>
              <a:t>bản của  </a:t>
            </a:r>
            <a:r>
              <a:rPr sz="2600" dirty="0">
                <a:latin typeface="Times New Roman"/>
                <a:cs typeface="Times New Roman"/>
              </a:rPr>
              <a:t>chúng </a:t>
            </a:r>
            <a:r>
              <a:rPr sz="2600" spc="-5" dirty="0">
                <a:latin typeface="Times New Roman"/>
                <a:cs typeface="Times New Roman"/>
              </a:rPr>
              <a:t>ta </a:t>
            </a:r>
            <a:r>
              <a:rPr sz="2600" dirty="0">
                <a:latin typeface="Times New Roman"/>
                <a:cs typeface="Times New Roman"/>
              </a:rPr>
              <a:t>hình thành trong </a:t>
            </a:r>
            <a:r>
              <a:rPr sz="2600" spc="-5" dirty="0">
                <a:latin typeface="Times New Roman"/>
                <a:cs typeface="Times New Roman"/>
              </a:rPr>
              <a:t>một </a:t>
            </a:r>
            <a:r>
              <a:rPr sz="2600" dirty="0">
                <a:latin typeface="Times New Roman"/>
                <a:cs typeface="Times New Roman"/>
              </a:rPr>
              <a:t>hệ thứ bậc </a:t>
            </a:r>
            <a:r>
              <a:rPr sz="2600" spc="-5" dirty="0" err="1">
                <a:latin typeface="Times New Roman"/>
                <a:cs typeface="Times New Roman"/>
              </a:rPr>
              <a:t>các</a:t>
            </a:r>
            <a:r>
              <a:rPr sz="2600" spc="-5" dirty="0">
                <a:latin typeface="Times New Roman"/>
                <a:cs typeface="Times New Roman"/>
              </a:rPr>
              <a:t> </a:t>
            </a:r>
            <a:r>
              <a:rPr sz="2600" dirty="0">
                <a:latin typeface="Times New Roman"/>
                <a:cs typeface="Times New Roman"/>
              </a:rPr>
              <a:t>nhu</a:t>
            </a:r>
            <a:r>
              <a:rPr sz="2600" spc="-120" dirty="0">
                <a:latin typeface="Times New Roman"/>
                <a:cs typeface="Times New Roman"/>
              </a:rPr>
              <a:t> </a:t>
            </a:r>
            <a:r>
              <a:rPr sz="2600" spc="-5" dirty="0">
                <a:latin typeface="Times New Roman"/>
                <a:cs typeface="Times New Roman"/>
              </a:rPr>
              <a:t>cầu</a:t>
            </a:r>
            <a:endParaRPr sz="2600" dirty="0">
              <a:latin typeface="Times New Roman"/>
              <a:cs typeface="Times New Roman"/>
            </a:endParaRPr>
          </a:p>
        </p:txBody>
      </p:sp>
      <p:sp>
        <p:nvSpPr>
          <p:cNvPr id="3" name="object 3"/>
          <p:cNvSpPr/>
          <p:nvPr/>
        </p:nvSpPr>
        <p:spPr>
          <a:xfrm>
            <a:off x="5257800" y="2286000"/>
            <a:ext cx="3527425" cy="228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61642" y="461870"/>
            <a:ext cx="4040504" cy="412934"/>
          </a:xfrm>
          <a:prstGeom prst="rect">
            <a:avLst/>
          </a:prstGeom>
        </p:spPr>
        <p:txBody>
          <a:bodyPr vert="horz" wrap="square" lIns="0" tIns="12700" rIns="0" bIns="0" rtlCol="0">
            <a:spAutoFit/>
          </a:bodyPr>
          <a:lstStyle/>
          <a:p>
            <a:pPr marL="12700">
              <a:lnSpc>
                <a:spcPct val="100000"/>
              </a:lnSpc>
              <a:spcBef>
                <a:spcPts val="100"/>
              </a:spcBef>
            </a:pPr>
            <a:r>
              <a:rPr spc="-5" dirty="0">
                <a:latin typeface="Times New Roman" panose="02020603050405020304" pitchFamily="18" charset="0"/>
                <a:cs typeface="Times New Roman" panose="02020603050405020304" pitchFamily="18" charset="0"/>
              </a:rPr>
              <a:t>2.3. KHÁCH</a:t>
            </a:r>
            <a:r>
              <a:rPr spc="-5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778752" y="246888"/>
            <a:ext cx="883920" cy="123139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52601" y="76200"/>
            <a:ext cx="5791199" cy="1244571"/>
          </a:xfrm>
          <a:prstGeom prst="rect">
            <a:avLst/>
          </a:prstGeom>
          <a:solidFill>
            <a:srgbClr val="00B050"/>
          </a:solidFill>
        </p:spPr>
        <p:txBody>
          <a:bodyPr vert="horz" wrap="square" lIns="0" tIns="13335" rIns="0" bIns="0" rtlCol="0">
            <a:spAutoFit/>
          </a:bodyPr>
          <a:lstStyle/>
          <a:p>
            <a:pPr marL="12700">
              <a:lnSpc>
                <a:spcPct val="100000"/>
              </a:lnSpc>
              <a:spcBef>
                <a:spcPts val="105"/>
              </a:spcBef>
            </a:pPr>
            <a:r>
              <a:rPr sz="4000" dirty="0">
                <a:solidFill>
                  <a:schemeClr val="tx1"/>
                </a:solidFill>
                <a:latin typeface="Times New Roman" panose="02020603050405020304" pitchFamily="18" charset="0"/>
                <a:cs typeface="Times New Roman" panose="02020603050405020304" pitchFamily="18" charset="0"/>
              </a:rPr>
              <a:t>Tháp nhu cầu</a:t>
            </a:r>
            <a:r>
              <a:rPr sz="4000" spc="-65" dirty="0">
                <a:solidFill>
                  <a:schemeClr val="tx1"/>
                </a:solidFill>
                <a:latin typeface="Times New Roman" panose="02020603050405020304" pitchFamily="18" charset="0"/>
                <a:cs typeface="Times New Roman" panose="02020603050405020304" pitchFamily="18" charset="0"/>
              </a:rPr>
              <a:t> </a:t>
            </a:r>
            <a:r>
              <a:rPr sz="4000" dirty="0">
                <a:solidFill>
                  <a:schemeClr val="tx1"/>
                </a:solidFill>
                <a:latin typeface="Times New Roman" panose="02020603050405020304" pitchFamily="18" charset="0"/>
                <a:cs typeface="Times New Roman" panose="02020603050405020304" pitchFamily="18" charset="0"/>
              </a:rPr>
              <a:t>Maslow</a:t>
            </a:r>
          </a:p>
        </p:txBody>
      </p:sp>
      <p:sp>
        <p:nvSpPr>
          <p:cNvPr id="5" name="object 5"/>
          <p:cNvSpPr/>
          <p:nvPr/>
        </p:nvSpPr>
        <p:spPr>
          <a:xfrm>
            <a:off x="86215" y="1376299"/>
            <a:ext cx="9144000" cy="548170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miter lim="800000"/>
            <a:headEnd/>
            <a:tailEnd/>
          </a:ln>
        </p:spPr>
        <p:txBody>
          <a:bodyPr/>
          <a:lstStyle/>
          <a:p>
            <a:fld id="{A35B149C-9BCD-4E9A-9E25-0C68E40F1254}" type="slidenum">
              <a:rPr lang="en-US">
                <a:latin typeface="Arial" pitchFamily="34" charset="0"/>
              </a:rPr>
              <a:pPr/>
              <a:t>56</a:t>
            </a:fld>
            <a:endParaRPr lang="en-US">
              <a:latin typeface="Arial" pitchFamily="34" charset="0"/>
            </a:endParaRPr>
          </a:p>
        </p:txBody>
      </p:sp>
      <p:sp>
        <p:nvSpPr>
          <p:cNvPr id="62467" name="AutoShape 2"/>
          <p:cNvSpPr>
            <a:spLocks noGrp="1" noChangeArrowheads="1"/>
          </p:cNvSpPr>
          <p:nvPr>
            <p:ph type="title"/>
          </p:nvPr>
        </p:nvSpPr>
        <p:spPr>
          <a:xfrm>
            <a:off x="1371601" y="137046"/>
            <a:ext cx="7401912" cy="758958"/>
          </a:xfrm>
        </p:spPr>
        <p:txBody>
          <a:bodyPr>
            <a:normAutofit/>
          </a:bodyPr>
          <a:lstStyle/>
          <a:p>
            <a:pPr algn="ctr" eaLnBrk="1" hangingPunct="1"/>
            <a:r>
              <a:rPr lang="en-US" sz="2400" b="1" dirty="0">
                <a:latin typeface="Times New Roman" panose="02020603050405020304" pitchFamily="18" charset="0"/>
                <a:cs typeface="Times New Roman" panose="02020603050405020304" pitchFamily="18" charset="0"/>
              </a:rPr>
              <a:t>THANG BẬC NHU CẦU TÀI CHÍNH</a:t>
            </a:r>
          </a:p>
        </p:txBody>
      </p:sp>
      <p:sp>
        <p:nvSpPr>
          <p:cNvPr id="62468" name="Rectangle 3"/>
          <p:cNvSpPr>
            <a:spLocks noGrp="1" noChangeArrowheads="1"/>
          </p:cNvSpPr>
          <p:nvPr>
            <p:ph type="body" idx="1"/>
          </p:nvPr>
        </p:nvSpPr>
        <p:spPr>
          <a:xfrm>
            <a:off x="533400" y="990601"/>
            <a:ext cx="8610600" cy="5604646"/>
          </a:xfrm>
          <a:solidFill>
            <a:srgbClr val="FFCCFF"/>
          </a:solidFill>
        </p:spPr>
        <p:txBody>
          <a:bodyPr/>
          <a:lstStyle/>
          <a:p>
            <a:pPr algn="ctr" eaLnBrk="1" hangingPunct="1">
              <a:buFont typeface="Wingdings" pitchFamily="2" charset="2"/>
              <a:buNone/>
            </a:pPr>
            <a:endParaRPr lang="en-US" dirty="0" smtClean="0"/>
          </a:p>
        </p:txBody>
      </p:sp>
      <p:sp>
        <p:nvSpPr>
          <p:cNvPr id="62469" name="Line 5"/>
          <p:cNvSpPr>
            <a:spLocks noChangeShapeType="1"/>
          </p:cNvSpPr>
          <p:nvPr/>
        </p:nvSpPr>
        <p:spPr bwMode="auto">
          <a:xfrm flipH="1">
            <a:off x="1066804" y="2584668"/>
            <a:ext cx="2438400" cy="3658773"/>
          </a:xfrm>
          <a:prstGeom prst="line">
            <a:avLst/>
          </a:prstGeom>
          <a:noFill/>
          <a:ln w="57150">
            <a:solidFill>
              <a:schemeClr val="tx1"/>
            </a:solidFill>
            <a:round/>
            <a:headEnd/>
            <a:tailEnd/>
          </a:ln>
          <a:effectLst/>
        </p:spPr>
        <p:txBody>
          <a:bodyPr/>
          <a:lstStyle/>
          <a:p>
            <a:endParaRPr lang="en-US" sz="1662"/>
          </a:p>
        </p:txBody>
      </p:sp>
      <p:sp>
        <p:nvSpPr>
          <p:cNvPr id="62470" name="Line 6"/>
          <p:cNvSpPr>
            <a:spLocks noChangeShapeType="1"/>
          </p:cNvSpPr>
          <p:nvPr/>
        </p:nvSpPr>
        <p:spPr bwMode="auto">
          <a:xfrm>
            <a:off x="3505204" y="2584668"/>
            <a:ext cx="2209800" cy="3658773"/>
          </a:xfrm>
          <a:prstGeom prst="line">
            <a:avLst/>
          </a:prstGeom>
          <a:noFill/>
          <a:ln w="57150">
            <a:solidFill>
              <a:schemeClr val="tx1"/>
            </a:solidFill>
            <a:round/>
            <a:headEnd/>
            <a:tailEnd/>
          </a:ln>
          <a:effectLst/>
        </p:spPr>
        <p:txBody>
          <a:bodyPr/>
          <a:lstStyle/>
          <a:p>
            <a:endParaRPr lang="en-US" sz="1662"/>
          </a:p>
        </p:txBody>
      </p:sp>
      <p:sp>
        <p:nvSpPr>
          <p:cNvPr id="62471" name="Line 7"/>
          <p:cNvSpPr>
            <a:spLocks noChangeShapeType="1"/>
          </p:cNvSpPr>
          <p:nvPr/>
        </p:nvSpPr>
        <p:spPr bwMode="auto">
          <a:xfrm flipH="1">
            <a:off x="1066801" y="6243441"/>
            <a:ext cx="4648200" cy="0"/>
          </a:xfrm>
          <a:prstGeom prst="line">
            <a:avLst/>
          </a:prstGeom>
          <a:noFill/>
          <a:ln w="57150">
            <a:solidFill>
              <a:schemeClr val="tx1"/>
            </a:solidFill>
            <a:round/>
            <a:headEnd/>
            <a:tailEnd/>
          </a:ln>
          <a:effectLst/>
        </p:spPr>
        <p:txBody>
          <a:bodyPr/>
          <a:lstStyle/>
          <a:p>
            <a:endParaRPr lang="en-US" sz="1662"/>
          </a:p>
        </p:txBody>
      </p:sp>
      <p:sp>
        <p:nvSpPr>
          <p:cNvPr id="62472" name="Line 8"/>
          <p:cNvSpPr>
            <a:spLocks noChangeShapeType="1"/>
          </p:cNvSpPr>
          <p:nvPr/>
        </p:nvSpPr>
        <p:spPr bwMode="auto">
          <a:xfrm>
            <a:off x="1371601" y="5750913"/>
            <a:ext cx="4038600" cy="0"/>
          </a:xfrm>
          <a:prstGeom prst="line">
            <a:avLst/>
          </a:prstGeom>
          <a:noFill/>
          <a:ln w="57150">
            <a:solidFill>
              <a:schemeClr val="tx1"/>
            </a:solidFill>
            <a:round/>
            <a:headEnd/>
            <a:tailEnd/>
          </a:ln>
          <a:effectLst/>
        </p:spPr>
        <p:txBody>
          <a:bodyPr/>
          <a:lstStyle/>
          <a:p>
            <a:endParaRPr lang="en-US" sz="1662"/>
          </a:p>
        </p:txBody>
      </p:sp>
      <p:sp>
        <p:nvSpPr>
          <p:cNvPr id="62473" name="Line 10"/>
          <p:cNvSpPr>
            <a:spLocks noChangeShapeType="1"/>
          </p:cNvSpPr>
          <p:nvPr/>
        </p:nvSpPr>
        <p:spPr bwMode="auto">
          <a:xfrm>
            <a:off x="2209805" y="4554776"/>
            <a:ext cx="2514600" cy="0"/>
          </a:xfrm>
          <a:prstGeom prst="line">
            <a:avLst/>
          </a:prstGeom>
          <a:noFill/>
          <a:ln w="57150">
            <a:solidFill>
              <a:schemeClr val="tx1"/>
            </a:solidFill>
            <a:round/>
            <a:headEnd/>
            <a:tailEnd/>
          </a:ln>
          <a:effectLst/>
        </p:spPr>
        <p:txBody>
          <a:bodyPr/>
          <a:lstStyle/>
          <a:p>
            <a:endParaRPr lang="en-US" sz="1662"/>
          </a:p>
        </p:txBody>
      </p:sp>
      <p:sp>
        <p:nvSpPr>
          <p:cNvPr id="62474" name="Line 11"/>
          <p:cNvSpPr>
            <a:spLocks noChangeShapeType="1"/>
          </p:cNvSpPr>
          <p:nvPr/>
        </p:nvSpPr>
        <p:spPr bwMode="auto">
          <a:xfrm>
            <a:off x="2667000" y="3851166"/>
            <a:ext cx="1600200" cy="0"/>
          </a:xfrm>
          <a:prstGeom prst="line">
            <a:avLst/>
          </a:prstGeom>
          <a:noFill/>
          <a:ln w="57150">
            <a:solidFill>
              <a:schemeClr val="tx1"/>
            </a:solidFill>
            <a:round/>
            <a:headEnd/>
            <a:tailEnd/>
          </a:ln>
          <a:effectLst/>
        </p:spPr>
        <p:txBody>
          <a:bodyPr/>
          <a:lstStyle/>
          <a:p>
            <a:endParaRPr lang="en-US" sz="1662"/>
          </a:p>
        </p:txBody>
      </p:sp>
      <p:sp>
        <p:nvSpPr>
          <p:cNvPr id="62475" name="Text Box 12"/>
          <p:cNvSpPr txBox="1">
            <a:spLocks noChangeArrowheads="1"/>
          </p:cNvSpPr>
          <p:nvPr/>
        </p:nvSpPr>
        <p:spPr bwMode="auto">
          <a:xfrm>
            <a:off x="5867401" y="2655047"/>
            <a:ext cx="3276600" cy="348109"/>
          </a:xfrm>
          <a:prstGeom prst="rect">
            <a:avLst/>
          </a:prstGeom>
          <a:noFill/>
          <a:ln w="9525">
            <a:noFill/>
            <a:miter lim="800000"/>
            <a:headEnd/>
            <a:tailEnd/>
          </a:ln>
          <a:effectLst/>
        </p:spPr>
        <p:txBody>
          <a:bodyPr>
            <a:spAutoFit/>
          </a:bodyPr>
          <a:lstStyle/>
          <a:p>
            <a:pPr algn="l">
              <a:spcBef>
                <a:spcPct val="50000"/>
              </a:spcBef>
            </a:pPr>
            <a:endParaRPr lang="en-US" sz="1662"/>
          </a:p>
        </p:txBody>
      </p:sp>
      <p:sp>
        <p:nvSpPr>
          <p:cNvPr id="62476" name="Text Box 13"/>
          <p:cNvSpPr txBox="1">
            <a:spLocks noChangeArrowheads="1"/>
          </p:cNvSpPr>
          <p:nvPr/>
        </p:nvSpPr>
        <p:spPr bwMode="auto">
          <a:xfrm>
            <a:off x="2819404" y="5855007"/>
            <a:ext cx="1666875" cy="348109"/>
          </a:xfrm>
          <a:prstGeom prst="rect">
            <a:avLst/>
          </a:prstGeom>
          <a:noFill/>
          <a:ln w="9525">
            <a:noFill/>
            <a:miter lim="800000"/>
            <a:headEnd/>
            <a:tailEnd/>
          </a:ln>
          <a:effectLst/>
        </p:spPr>
        <p:txBody>
          <a:bodyPr>
            <a:spAutoFit/>
          </a:bodyPr>
          <a:lstStyle/>
          <a:p>
            <a:pPr algn="ctr"/>
            <a:r>
              <a:rPr lang="en-US" sz="1662" b="1" dirty="0" err="1">
                <a:latin typeface="Times New Roman" panose="02020603050405020304" pitchFamily="18" charset="0"/>
                <a:cs typeface="Times New Roman" panose="02020603050405020304" pitchFamily="18" charset="0"/>
              </a:rPr>
              <a:t>Tiền</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mặt</a:t>
            </a:r>
            <a:endParaRPr lang="en-US" sz="1662" b="1" dirty="0">
              <a:latin typeface="Times New Roman" panose="02020603050405020304" pitchFamily="18" charset="0"/>
              <a:cs typeface="Times New Roman" panose="02020603050405020304" pitchFamily="18" charset="0"/>
            </a:endParaRPr>
          </a:p>
        </p:txBody>
      </p:sp>
      <p:sp>
        <p:nvSpPr>
          <p:cNvPr id="62477" name="Text Box 14"/>
          <p:cNvSpPr txBox="1">
            <a:spLocks noChangeArrowheads="1"/>
          </p:cNvSpPr>
          <p:nvPr/>
        </p:nvSpPr>
        <p:spPr bwMode="auto">
          <a:xfrm>
            <a:off x="2438409" y="4906583"/>
            <a:ext cx="2135521" cy="603883"/>
          </a:xfrm>
          <a:prstGeom prst="rect">
            <a:avLst/>
          </a:prstGeom>
          <a:noFill/>
          <a:ln w="9525">
            <a:noFill/>
            <a:miter lim="800000"/>
            <a:headEnd/>
            <a:tailEnd/>
          </a:ln>
          <a:effectLst/>
        </p:spPr>
        <p:txBody>
          <a:bodyPr wrap="none">
            <a:spAutoFit/>
          </a:bodyPr>
          <a:lstStyle/>
          <a:p>
            <a:pPr algn="ctr"/>
            <a:r>
              <a:rPr lang="en-US" sz="1662" b="1" dirty="0">
                <a:latin typeface="Times New Roman" panose="02020603050405020304" pitchFamily="18" charset="0"/>
                <a:cs typeface="Times New Roman" panose="02020603050405020304" pitchFamily="18" charset="0"/>
              </a:rPr>
              <a:t>An </a:t>
            </a:r>
            <a:r>
              <a:rPr lang="en-US" sz="1662" b="1" dirty="0" err="1">
                <a:latin typeface="Times New Roman" panose="02020603050405020304" pitchFamily="18" charset="0"/>
                <a:cs typeface="Times New Roman" panose="02020603050405020304" pitchFamily="18" charset="0"/>
              </a:rPr>
              <a:t>toàn</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tài</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sản</a:t>
            </a:r>
            <a:r>
              <a:rPr lang="en-US" sz="1662" b="1" dirty="0">
                <a:latin typeface="Times New Roman" panose="02020603050405020304" pitchFamily="18" charset="0"/>
                <a:cs typeface="Times New Roman" panose="02020603050405020304" pitchFamily="18" charset="0"/>
              </a:rPr>
              <a:t> </a:t>
            </a:r>
          </a:p>
          <a:p>
            <a:pPr algn="ctr"/>
            <a:r>
              <a:rPr lang="en-US" sz="1662" b="1" dirty="0" err="1">
                <a:latin typeface="Times New Roman" panose="02020603050405020304" pitchFamily="18" charset="0"/>
                <a:cs typeface="Times New Roman" panose="02020603050405020304" pitchFamily="18" charset="0"/>
              </a:rPr>
              <a:t>Các</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sản</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phẩm</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cơ</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bản</a:t>
            </a:r>
            <a:endParaRPr lang="en-US" sz="1662" b="1" dirty="0">
              <a:latin typeface="Times New Roman" panose="02020603050405020304" pitchFamily="18" charset="0"/>
              <a:cs typeface="Times New Roman" panose="02020603050405020304" pitchFamily="18" charset="0"/>
            </a:endParaRPr>
          </a:p>
        </p:txBody>
      </p:sp>
      <p:sp>
        <p:nvSpPr>
          <p:cNvPr id="62478" name="Text Box 15"/>
          <p:cNvSpPr txBox="1">
            <a:spLocks noChangeArrowheads="1"/>
          </p:cNvSpPr>
          <p:nvPr/>
        </p:nvSpPr>
        <p:spPr bwMode="auto">
          <a:xfrm>
            <a:off x="2590805" y="3991888"/>
            <a:ext cx="1752600" cy="603883"/>
          </a:xfrm>
          <a:prstGeom prst="rect">
            <a:avLst/>
          </a:prstGeom>
          <a:noFill/>
          <a:ln w="9525">
            <a:noFill/>
            <a:miter lim="800000"/>
            <a:headEnd/>
            <a:tailEnd/>
          </a:ln>
          <a:effectLst/>
        </p:spPr>
        <p:txBody>
          <a:bodyPr>
            <a:spAutoFit/>
          </a:bodyPr>
          <a:lstStyle/>
          <a:p>
            <a:pPr algn="ctr"/>
            <a:r>
              <a:rPr lang="en-US" sz="1662" b="1" dirty="0" err="1">
                <a:latin typeface="Times New Roman" panose="02020603050405020304" pitchFamily="18" charset="0"/>
                <a:cs typeface="Times New Roman" panose="02020603050405020304" pitchFamily="18" charset="0"/>
              </a:rPr>
              <a:t>Bù</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đắp</a:t>
            </a:r>
            <a:r>
              <a:rPr lang="en-US" sz="1662" b="1" dirty="0">
                <a:latin typeface="Times New Roman" panose="02020603050405020304" pitchFamily="18" charset="0"/>
                <a:cs typeface="Times New Roman" panose="02020603050405020304" pitchFamily="18" charset="0"/>
              </a:rPr>
              <a:t> </a:t>
            </a:r>
          </a:p>
          <a:p>
            <a:pPr algn="ctr"/>
            <a:r>
              <a:rPr lang="en-US" sz="1662" b="1" dirty="0" err="1">
                <a:latin typeface="Times New Roman" panose="02020603050405020304" pitchFamily="18" charset="0"/>
                <a:cs typeface="Times New Roman" panose="02020603050405020304" pitchFamily="18" charset="0"/>
              </a:rPr>
              <a:t>lạm</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phát</a:t>
            </a:r>
            <a:endParaRPr lang="en-US" sz="1662" b="1" dirty="0">
              <a:latin typeface="Times New Roman" panose="02020603050405020304" pitchFamily="18" charset="0"/>
              <a:cs typeface="Times New Roman" panose="02020603050405020304" pitchFamily="18" charset="0"/>
            </a:endParaRPr>
          </a:p>
        </p:txBody>
      </p:sp>
      <p:sp>
        <p:nvSpPr>
          <p:cNvPr id="62479" name="Text Box 16"/>
          <p:cNvSpPr txBox="1">
            <a:spLocks noChangeArrowheads="1"/>
          </p:cNvSpPr>
          <p:nvPr/>
        </p:nvSpPr>
        <p:spPr bwMode="auto">
          <a:xfrm>
            <a:off x="2971800" y="2795752"/>
            <a:ext cx="990600" cy="1115434"/>
          </a:xfrm>
          <a:prstGeom prst="rect">
            <a:avLst/>
          </a:prstGeom>
          <a:noFill/>
          <a:ln w="9525">
            <a:noFill/>
            <a:miter lim="800000"/>
            <a:headEnd/>
            <a:tailEnd/>
          </a:ln>
          <a:effectLst/>
        </p:spPr>
        <p:txBody>
          <a:bodyPr>
            <a:spAutoFit/>
          </a:bodyPr>
          <a:lstStyle/>
          <a:p>
            <a:pPr algn="ctr"/>
            <a:r>
              <a:rPr lang="en-US" sz="1662" b="1" dirty="0" err="1">
                <a:latin typeface="Times New Roman" panose="02020603050405020304" pitchFamily="18" charset="0"/>
                <a:cs typeface="Times New Roman" panose="02020603050405020304" pitchFamily="18" charset="0"/>
              </a:rPr>
              <a:t>Bảo</a:t>
            </a:r>
            <a:r>
              <a:rPr lang="en-US" sz="1662" b="1" dirty="0">
                <a:latin typeface="Times New Roman" panose="02020603050405020304" pitchFamily="18" charset="0"/>
                <a:cs typeface="Times New Roman" panose="02020603050405020304" pitchFamily="18" charset="0"/>
              </a:rPr>
              <a:t> </a:t>
            </a:r>
          </a:p>
          <a:p>
            <a:pPr algn="ctr"/>
            <a:r>
              <a:rPr lang="en-US" sz="1662" b="1" dirty="0" err="1">
                <a:latin typeface="Times New Roman" panose="02020603050405020304" pitchFamily="18" charset="0"/>
                <a:cs typeface="Times New Roman" panose="02020603050405020304" pitchFamily="18" charset="0"/>
              </a:rPr>
              <a:t>vệ</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thuế</a:t>
            </a:r>
            <a:r>
              <a:rPr lang="en-US" sz="1662" b="1" dirty="0">
                <a:latin typeface="Times New Roman" panose="02020603050405020304" pitchFamily="18" charset="0"/>
                <a:cs typeface="Times New Roman" panose="02020603050405020304" pitchFamily="18" charset="0"/>
              </a:rPr>
              <a:t>&amp;</a:t>
            </a:r>
          </a:p>
          <a:p>
            <a:pPr algn="ctr"/>
            <a:r>
              <a:rPr lang="en-US" sz="1662" b="1" dirty="0" err="1">
                <a:latin typeface="Times New Roman" panose="02020603050405020304" pitchFamily="18" charset="0"/>
                <a:cs typeface="Times New Roman" panose="02020603050405020304" pitchFamily="18" charset="0"/>
              </a:rPr>
              <a:t>Rủi</a:t>
            </a:r>
            <a:r>
              <a:rPr lang="en-US" sz="1662" b="1" dirty="0">
                <a:latin typeface="Times New Roman" panose="02020603050405020304" pitchFamily="18" charset="0"/>
                <a:cs typeface="Times New Roman" panose="02020603050405020304" pitchFamily="18" charset="0"/>
              </a:rPr>
              <a:t> </a:t>
            </a:r>
            <a:r>
              <a:rPr lang="en-US" sz="1662" b="1" dirty="0" err="1">
                <a:latin typeface="Times New Roman" panose="02020603050405020304" pitchFamily="18" charset="0"/>
                <a:cs typeface="Times New Roman" panose="02020603050405020304" pitchFamily="18" charset="0"/>
              </a:rPr>
              <a:t>ro</a:t>
            </a:r>
            <a:endParaRPr lang="en-US" sz="1662" b="1" dirty="0">
              <a:latin typeface="Times New Roman" panose="02020603050405020304" pitchFamily="18" charset="0"/>
              <a:cs typeface="Times New Roman" panose="02020603050405020304" pitchFamily="18" charset="0"/>
            </a:endParaRPr>
          </a:p>
        </p:txBody>
      </p:sp>
      <p:sp>
        <p:nvSpPr>
          <p:cNvPr id="62480" name="Text Box 17"/>
          <p:cNvSpPr txBox="1">
            <a:spLocks noChangeArrowheads="1"/>
          </p:cNvSpPr>
          <p:nvPr/>
        </p:nvSpPr>
        <p:spPr bwMode="auto">
          <a:xfrm>
            <a:off x="5410200" y="1951427"/>
            <a:ext cx="3733801" cy="2862322"/>
          </a:xfrm>
          <a:prstGeom prst="rect">
            <a:avLst/>
          </a:prstGeom>
          <a:solidFill>
            <a:schemeClr val="accent3"/>
          </a:solidFill>
          <a:ln w="9525">
            <a:noFill/>
            <a:miter lim="800000"/>
            <a:headEnd/>
            <a:tailEnd/>
          </a:ln>
          <a:effectLst/>
        </p:spPr>
        <p:txBody>
          <a:bodyPr wrap="square">
            <a:spAutoFit/>
          </a:bodyPr>
          <a:lstStyle/>
          <a:p>
            <a:pPr algn="just"/>
            <a:r>
              <a:rPr lang="en-US"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giống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với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hệ</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thống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bậc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thang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cầu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của</a:t>
            </a:r>
            <a:r>
              <a:rPr lang="en-US" sz="2000" b="1" i="1" dirty="0">
                <a:latin typeface="Times New Roman" panose="02020603050405020304" pitchFamily="18" charset="0"/>
                <a:cs typeface="Times New Roman" panose="02020603050405020304" pitchFamily="18" charset="0"/>
              </a:rPr>
              <a:t> Maslow</a:t>
            </a:r>
          </a:p>
          <a:p>
            <a:pPr algn="just"/>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Sự</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duy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chuyển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giữa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bậc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này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được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gọi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sự</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thành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thạo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về</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tài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chính</a:t>
            </a:r>
            <a:endParaRPr lang="en-US" sz="2000" b="1" i="1" dirty="0">
              <a:latin typeface="Times New Roman" panose="02020603050405020304" pitchFamily="18" charset="0"/>
              <a:cs typeface="Times New Roman" panose="02020603050405020304" pitchFamily="18" charset="0"/>
            </a:endParaRPr>
          </a:p>
          <a:p>
            <a:pPr algn="just"/>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Phạm</a:t>
            </a:r>
            <a:r>
              <a:rPr lang="en-US" sz="2000" b="1" i="1" dirty="0">
                <a:latin typeface="Times New Roman" panose="02020603050405020304" pitchFamily="18" charset="0"/>
                <a:cs typeface="Times New Roman" panose="02020603050405020304" pitchFamily="18" charset="0"/>
              </a:rPr>
              <a:t> vi </a:t>
            </a:r>
            <a:r>
              <a:rPr lang="en-US" sz="2000" b="1" i="1" dirty="0" err="1">
                <a:latin typeface="Times New Roman" panose="02020603050405020304" pitchFamily="18" charset="0"/>
                <a:cs typeface="Times New Roman" panose="02020603050405020304" pitchFamily="18" charset="0"/>
              </a:rPr>
              <a:t>và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độ</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duy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chuyển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giữa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bậc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tùy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thuộc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vào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khách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hàng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yếu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tố</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động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nhau</a:t>
            </a: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92401"/>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381000"/>
            <a:ext cx="5583555" cy="422275"/>
          </a:xfrm>
          <a:prstGeom prst="rect">
            <a:avLst/>
          </a:prstGeom>
        </p:spPr>
        <p:txBody>
          <a:bodyPr vert="horz" wrap="square" lIns="0" tIns="13335" rIns="0" bIns="0" rtlCol="0">
            <a:spAutoFit/>
          </a:bodyPr>
          <a:lstStyle/>
          <a:p>
            <a:pPr marL="12700">
              <a:lnSpc>
                <a:spcPct val="100000"/>
              </a:lnSpc>
              <a:spcBef>
                <a:spcPts val="105"/>
              </a:spcBef>
            </a:pPr>
            <a:r>
              <a:rPr sz="2600" b="1" dirty="0">
                <a:solidFill>
                  <a:srgbClr val="FF0000"/>
                </a:solidFill>
                <a:latin typeface="Times New Roman"/>
                <a:cs typeface="Times New Roman"/>
              </a:rPr>
              <a:t>2.3.2 </a:t>
            </a:r>
            <a:r>
              <a:rPr sz="2600" b="1" spc="5" dirty="0">
                <a:solidFill>
                  <a:srgbClr val="FF0000"/>
                </a:solidFill>
                <a:latin typeface="Times New Roman"/>
                <a:cs typeface="Times New Roman"/>
              </a:rPr>
              <a:t>Nhu </a:t>
            </a:r>
            <a:r>
              <a:rPr sz="2600" b="1" spc="-5" dirty="0">
                <a:solidFill>
                  <a:srgbClr val="FF0000"/>
                </a:solidFill>
                <a:latin typeface="Times New Roman"/>
                <a:cs typeface="Times New Roman"/>
              </a:rPr>
              <a:t>cầu tài </a:t>
            </a:r>
            <a:r>
              <a:rPr sz="2600" b="1" dirty="0">
                <a:solidFill>
                  <a:srgbClr val="FF0000"/>
                </a:solidFill>
                <a:latin typeface="Times New Roman"/>
                <a:cs typeface="Times New Roman"/>
              </a:rPr>
              <a:t>chính </a:t>
            </a:r>
            <a:r>
              <a:rPr sz="2600" b="1" spc="-165" dirty="0">
                <a:solidFill>
                  <a:srgbClr val="FF0000"/>
                </a:solidFill>
                <a:latin typeface="Times New Roman"/>
                <a:cs typeface="Times New Roman"/>
              </a:rPr>
              <a:t>của </a:t>
            </a:r>
            <a:r>
              <a:rPr sz="2600" b="1" spc="-5" dirty="0">
                <a:solidFill>
                  <a:srgbClr val="FF0000"/>
                </a:solidFill>
                <a:latin typeface="Times New Roman"/>
                <a:cs typeface="Times New Roman"/>
              </a:rPr>
              <a:t>khách</a:t>
            </a:r>
            <a:r>
              <a:rPr sz="2600" b="1" spc="245" dirty="0">
                <a:solidFill>
                  <a:srgbClr val="FF0000"/>
                </a:solidFill>
                <a:latin typeface="Times New Roman"/>
                <a:cs typeface="Times New Roman"/>
              </a:rPr>
              <a:t> </a:t>
            </a:r>
            <a:r>
              <a:rPr sz="2600" b="1" dirty="0">
                <a:solidFill>
                  <a:srgbClr val="FF0000"/>
                </a:solidFill>
                <a:latin typeface="Times New Roman"/>
                <a:cs typeface="Times New Roman"/>
              </a:rPr>
              <a:t>hàng</a:t>
            </a:r>
            <a:endParaRPr sz="2600" dirty="0">
              <a:latin typeface="Times New Roman"/>
              <a:cs typeface="Times New Roman"/>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320040">
              <a:lnSpc>
                <a:spcPct val="100000"/>
              </a:lnSpc>
              <a:spcBef>
                <a:spcPts val="100"/>
              </a:spcBef>
            </a:pPr>
            <a:r>
              <a:rPr spc="-5" dirty="0"/>
              <a:t>2.3. KHÁCH</a:t>
            </a:r>
            <a:r>
              <a:rPr spc="-50" dirty="0"/>
              <a:t> </a:t>
            </a:r>
            <a:r>
              <a:rPr spc="-5" dirty="0"/>
              <a:t>HÀNG</a:t>
            </a:r>
          </a:p>
        </p:txBody>
      </p:sp>
      <p:sp>
        <p:nvSpPr>
          <p:cNvPr id="4" name="object 4"/>
          <p:cNvSpPr/>
          <p:nvPr/>
        </p:nvSpPr>
        <p:spPr>
          <a:xfrm>
            <a:off x="228600" y="1295400"/>
            <a:ext cx="8686800" cy="49815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619" y="1191171"/>
            <a:ext cx="8610600" cy="1136015"/>
          </a:xfrm>
          <a:prstGeom prst="rect">
            <a:avLst/>
          </a:prstGeom>
        </p:spPr>
        <p:txBody>
          <a:bodyPr vert="horz" wrap="square" lIns="0" tIns="12700" rIns="0" bIns="0" rtlCol="0">
            <a:spAutoFit/>
          </a:bodyPr>
          <a:lstStyle/>
          <a:p>
            <a:pPr marL="12700" marR="5080">
              <a:lnSpc>
                <a:spcPct val="130100"/>
              </a:lnSpc>
              <a:spcBef>
                <a:spcPts val="100"/>
              </a:spcBef>
            </a:pPr>
            <a:r>
              <a:rPr sz="2800" b="1" spc="-5" dirty="0">
                <a:solidFill>
                  <a:srgbClr val="FF0000"/>
                </a:solidFill>
                <a:latin typeface="Times New Roman"/>
                <a:cs typeface="Times New Roman"/>
              </a:rPr>
              <a:t>2.3.3. Quá trình quyết </a:t>
            </a:r>
            <a:r>
              <a:rPr sz="2800" b="1" dirty="0">
                <a:solidFill>
                  <a:srgbClr val="FF0000"/>
                </a:solidFill>
                <a:latin typeface="Times New Roman"/>
                <a:cs typeface="Times New Roman"/>
              </a:rPr>
              <a:t>định </a:t>
            </a:r>
            <a:r>
              <a:rPr sz="2800" b="1" spc="-5" dirty="0">
                <a:solidFill>
                  <a:srgbClr val="FF0000"/>
                </a:solidFill>
                <a:latin typeface="Times New Roman"/>
                <a:cs typeface="Times New Roman"/>
              </a:rPr>
              <a:t>việc </a:t>
            </a:r>
            <a:r>
              <a:rPr sz="2800" b="1" dirty="0">
                <a:solidFill>
                  <a:srgbClr val="FF0000"/>
                </a:solidFill>
                <a:latin typeface="Times New Roman"/>
                <a:cs typeface="Times New Roman"/>
              </a:rPr>
              <a:t>sử dụng </a:t>
            </a:r>
            <a:r>
              <a:rPr sz="2800" b="1" spc="-5" dirty="0">
                <a:solidFill>
                  <a:srgbClr val="FF0000"/>
                </a:solidFill>
                <a:latin typeface="Times New Roman"/>
                <a:cs typeface="Times New Roman"/>
              </a:rPr>
              <a:t>dịch </a:t>
            </a:r>
            <a:r>
              <a:rPr sz="2800" b="1" dirty="0">
                <a:solidFill>
                  <a:srgbClr val="FF0000"/>
                </a:solidFill>
                <a:latin typeface="Times New Roman"/>
                <a:cs typeface="Times New Roman"/>
              </a:rPr>
              <a:t>vụ </a:t>
            </a:r>
            <a:r>
              <a:rPr sz="2800" b="1" dirty="0" err="1" smtClean="0">
                <a:solidFill>
                  <a:srgbClr val="FF0000"/>
                </a:solidFill>
                <a:latin typeface="Times New Roman"/>
                <a:cs typeface="Times New Roman"/>
              </a:rPr>
              <a:t>ngân</a:t>
            </a:r>
            <a:r>
              <a:rPr sz="2800" b="1" dirty="0" smtClean="0">
                <a:solidFill>
                  <a:srgbClr val="FF0000"/>
                </a:solidFill>
                <a:latin typeface="Times New Roman"/>
                <a:cs typeface="Times New Roman"/>
              </a:rPr>
              <a:t> </a:t>
            </a:r>
            <a:r>
              <a:rPr sz="2800" b="1" dirty="0">
                <a:solidFill>
                  <a:srgbClr val="FF0000"/>
                </a:solidFill>
                <a:latin typeface="Times New Roman"/>
                <a:cs typeface="Times New Roman"/>
              </a:rPr>
              <a:t>hàng </a:t>
            </a:r>
            <a:r>
              <a:rPr sz="2800" b="1" spc="-180" dirty="0">
                <a:solidFill>
                  <a:srgbClr val="FF0000"/>
                </a:solidFill>
                <a:latin typeface="Times New Roman"/>
                <a:cs typeface="Times New Roman"/>
              </a:rPr>
              <a:t>của</a:t>
            </a:r>
            <a:r>
              <a:rPr sz="2800" b="1" spc="40" dirty="0">
                <a:solidFill>
                  <a:srgbClr val="FF0000"/>
                </a:solidFill>
                <a:latin typeface="Times New Roman"/>
                <a:cs typeface="Times New Roman"/>
              </a:rPr>
              <a:t> </a:t>
            </a:r>
            <a:r>
              <a:rPr sz="2800" b="1" spc="-10" dirty="0">
                <a:solidFill>
                  <a:srgbClr val="FF0000"/>
                </a:solidFill>
                <a:latin typeface="Times New Roman"/>
                <a:cs typeface="Times New Roman"/>
              </a:rPr>
              <a:t>KHCN</a:t>
            </a:r>
            <a:endParaRPr sz="2800" dirty="0">
              <a:latin typeface="Times New Roman"/>
              <a:cs typeface="Times New Roman"/>
            </a:endParaRPr>
          </a:p>
        </p:txBody>
      </p:sp>
      <p:sp>
        <p:nvSpPr>
          <p:cNvPr id="3" name="object 3"/>
          <p:cNvSpPr txBox="1">
            <a:spLocks noGrp="1"/>
          </p:cNvSpPr>
          <p:nvPr>
            <p:ph type="title"/>
          </p:nvPr>
        </p:nvSpPr>
        <p:spPr>
          <a:xfrm>
            <a:off x="419987" y="451334"/>
            <a:ext cx="4039870" cy="412934"/>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2.3. </a:t>
            </a:r>
            <a:r>
              <a:rPr spc="-5" dirty="0">
                <a:latin typeface="Times New Roman" panose="02020603050405020304" pitchFamily="18" charset="0"/>
                <a:cs typeface="Times New Roman" panose="02020603050405020304" pitchFamily="18" charset="0"/>
              </a:rPr>
              <a:t>KHÁCH</a:t>
            </a:r>
            <a:r>
              <a:rPr spc="-6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
        <p:nvSpPr>
          <p:cNvPr id="4" name="object 4"/>
          <p:cNvSpPr/>
          <p:nvPr/>
        </p:nvSpPr>
        <p:spPr>
          <a:xfrm>
            <a:off x="668337" y="2808604"/>
            <a:ext cx="1572260" cy="1604010"/>
          </a:xfrm>
          <a:custGeom>
            <a:avLst/>
            <a:gdLst/>
            <a:ahLst/>
            <a:cxnLst/>
            <a:rect l="l" t="t" r="r" b="b"/>
            <a:pathLst>
              <a:path w="1572260" h="1604010">
                <a:moveTo>
                  <a:pt x="1414970" y="0"/>
                </a:moveTo>
                <a:lnTo>
                  <a:pt x="157213" y="0"/>
                </a:lnTo>
                <a:lnTo>
                  <a:pt x="107520" y="8011"/>
                </a:lnTo>
                <a:lnTo>
                  <a:pt x="64363" y="30317"/>
                </a:lnTo>
                <a:lnTo>
                  <a:pt x="30332" y="64328"/>
                </a:lnTo>
                <a:lnTo>
                  <a:pt x="8014" y="107452"/>
                </a:lnTo>
                <a:lnTo>
                  <a:pt x="0" y="157099"/>
                </a:lnTo>
                <a:lnTo>
                  <a:pt x="0" y="1446530"/>
                </a:lnTo>
                <a:lnTo>
                  <a:pt x="8014" y="1496238"/>
                </a:lnTo>
                <a:lnTo>
                  <a:pt x="30332" y="1539400"/>
                </a:lnTo>
                <a:lnTo>
                  <a:pt x="64363" y="1573430"/>
                </a:lnTo>
                <a:lnTo>
                  <a:pt x="107520" y="1595743"/>
                </a:lnTo>
                <a:lnTo>
                  <a:pt x="157213" y="1603756"/>
                </a:lnTo>
                <a:lnTo>
                  <a:pt x="1414970" y="1603756"/>
                </a:lnTo>
                <a:lnTo>
                  <a:pt x="1464630" y="1595743"/>
                </a:lnTo>
                <a:lnTo>
                  <a:pt x="1507786" y="1573430"/>
                </a:lnTo>
                <a:lnTo>
                  <a:pt x="1541834" y="1539400"/>
                </a:lnTo>
                <a:lnTo>
                  <a:pt x="1564172" y="1496238"/>
                </a:lnTo>
                <a:lnTo>
                  <a:pt x="1572196" y="1446530"/>
                </a:lnTo>
                <a:lnTo>
                  <a:pt x="1572196" y="157099"/>
                </a:lnTo>
                <a:lnTo>
                  <a:pt x="1564172" y="107452"/>
                </a:lnTo>
                <a:lnTo>
                  <a:pt x="1541834" y="64328"/>
                </a:lnTo>
                <a:lnTo>
                  <a:pt x="1507786" y="30317"/>
                </a:lnTo>
                <a:lnTo>
                  <a:pt x="1464630" y="8011"/>
                </a:lnTo>
                <a:lnTo>
                  <a:pt x="1414970" y="0"/>
                </a:lnTo>
                <a:close/>
              </a:path>
            </a:pathLst>
          </a:custGeom>
          <a:solidFill>
            <a:srgbClr val="C00000"/>
          </a:solidFill>
        </p:spPr>
        <p:txBody>
          <a:bodyPr wrap="square" lIns="0" tIns="0" rIns="0" bIns="0" rtlCol="0"/>
          <a:lstStyle/>
          <a:p>
            <a:endParaRPr/>
          </a:p>
        </p:txBody>
      </p:sp>
      <p:sp>
        <p:nvSpPr>
          <p:cNvPr id="5" name="object 5"/>
          <p:cNvSpPr/>
          <p:nvPr/>
        </p:nvSpPr>
        <p:spPr>
          <a:xfrm>
            <a:off x="668337" y="2808604"/>
            <a:ext cx="1572260" cy="1604010"/>
          </a:xfrm>
          <a:custGeom>
            <a:avLst/>
            <a:gdLst/>
            <a:ahLst/>
            <a:cxnLst/>
            <a:rect l="l" t="t" r="r" b="b"/>
            <a:pathLst>
              <a:path w="1572260" h="1604010">
                <a:moveTo>
                  <a:pt x="0" y="157099"/>
                </a:moveTo>
                <a:lnTo>
                  <a:pt x="8014" y="107452"/>
                </a:lnTo>
                <a:lnTo>
                  <a:pt x="30332" y="64328"/>
                </a:lnTo>
                <a:lnTo>
                  <a:pt x="64363" y="30317"/>
                </a:lnTo>
                <a:lnTo>
                  <a:pt x="107520" y="8011"/>
                </a:lnTo>
                <a:lnTo>
                  <a:pt x="157213" y="0"/>
                </a:lnTo>
                <a:lnTo>
                  <a:pt x="1414970" y="0"/>
                </a:lnTo>
                <a:lnTo>
                  <a:pt x="1464630" y="8011"/>
                </a:lnTo>
                <a:lnTo>
                  <a:pt x="1507786" y="30317"/>
                </a:lnTo>
                <a:lnTo>
                  <a:pt x="1541834" y="64328"/>
                </a:lnTo>
                <a:lnTo>
                  <a:pt x="1564172" y="107452"/>
                </a:lnTo>
                <a:lnTo>
                  <a:pt x="1572196" y="157099"/>
                </a:lnTo>
                <a:lnTo>
                  <a:pt x="1572196" y="1446530"/>
                </a:lnTo>
                <a:lnTo>
                  <a:pt x="1564172" y="1496238"/>
                </a:lnTo>
                <a:lnTo>
                  <a:pt x="1541834" y="1539400"/>
                </a:lnTo>
                <a:lnTo>
                  <a:pt x="1507786" y="1573430"/>
                </a:lnTo>
                <a:lnTo>
                  <a:pt x="1464630" y="1595743"/>
                </a:lnTo>
                <a:lnTo>
                  <a:pt x="1414970" y="1603756"/>
                </a:lnTo>
                <a:lnTo>
                  <a:pt x="157213" y="1603756"/>
                </a:lnTo>
                <a:lnTo>
                  <a:pt x="107520" y="1595743"/>
                </a:lnTo>
                <a:lnTo>
                  <a:pt x="64363" y="1573430"/>
                </a:lnTo>
                <a:lnTo>
                  <a:pt x="30332" y="1539400"/>
                </a:lnTo>
                <a:lnTo>
                  <a:pt x="8014" y="1496238"/>
                </a:lnTo>
                <a:lnTo>
                  <a:pt x="0" y="1446530"/>
                </a:lnTo>
                <a:lnTo>
                  <a:pt x="0" y="157099"/>
                </a:lnTo>
                <a:close/>
              </a:path>
            </a:pathLst>
          </a:custGeom>
          <a:ln w="25400">
            <a:solidFill>
              <a:srgbClr val="FFFFFF"/>
            </a:solidFill>
          </a:ln>
        </p:spPr>
        <p:txBody>
          <a:bodyPr wrap="square" lIns="0" tIns="0" rIns="0" bIns="0" rtlCol="0"/>
          <a:lstStyle/>
          <a:p>
            <a:endParaRPr/>
          </a:p>
        </p:txBody>
      </p:sp>
      <p:sp>
        <p:nvSpPr>
          <p:cNvPr id="6" name="object 6"/>
          <p:cNvSpPr txBox="1"/>
          <p:nvPr/>
        </p:nvSpPr>
        <p:spPr>
          <a:xfrm>
            <a:off x="816051" y="2982290"/>
            <a:ext cx="1276985" cy="1188085"/>
          </a:xfrm>
          <a:prstGeom prst="rect">
            <a:avLst/>
          </a:prstGeom>
        </p:spPr>
        <p:txBody>
          <a:bodyPr vert="horz" wrap="square" lIns="0" tIns="12065" rIns="0" bIns="0" rtlCol="0">
            <a:spAutoFit/>
          </a:bodyPr>
          <a:lstStyle/>
          <a:p>
            <a:pPr algn="ctr">
              <a:lnSpc>
                <a:spcPts val="3125"/>
              </a:lnSpc>
              <a:spcBef>
                <a:spcPts val="95"/>
              </a:spcBef>
            </a:pPr>
            <a:r>
              <a:rPr sz="2800" spc="-10" dirty="0">
                <a:solidFill>
                  <a:srgbClr val="FFFFFF"/>
                </a:solidFill>
                <a:latin typeface="Times New Roman"/>
                <a:cs typeface="Times New Roman"/>
              </a:rPr>
              <a:t>Nhận</a:t>
            </a:r>
            <a:endParaRPr sz="2800">
              <a:latin typeface="Times New Roman"/>
              <a:cs typeface="Times New Roman"/>
            </a:endParaRPr>
          </a:p>
          <a:p>
            <a:pPr marL="12700" marR="5080" algn="ctr">
              <a:lnSpc>
                <a:spcPts val="2900"/>
              </a:lnSpc>
              <a:spcBef>
                <a:spcPts val="250"/>
              </a:spcBef>
            </a:pPr>
            <a:r>
              <a:rPr sz="2800" spc="-5" dirty="0">
                <a:solidFill>
                  <a:srgbClr val="FFFFFF"/>
                </a:solidFill>
                <a:latin typeface="Times New Roman"/>
                <a:cs typeface="Times New Roman"/>
              </a:rPr>
              <a:t>thức</a:t>
            </a:r>
            <a:r>
              <a:rPr sz="2800" spc="-75" dirty="0">
                <a:solidFill>
                  <a:srgbClr val="FFFFFF"/>
                </a:solidFill>
                <a:latin typeface="Times New Roman"/>
                <a:cs typeface="Times New Roman"/>
              </a:rPr>
              <a:t> </a:t>
            </a:r>
            <a:r>
              <a:rPr sz="2800" dirty="0">
                <a:solidFill>
                  <a:srgbClr val="FFFFFF"/>
                </a:solidFill>
                <a:latin typeface="Times New Roman"/>
                <a:cs typeface="Times New Roman"/>
              </a:rPr>
              <a:t>nhu  </a:t>
            </a:r>
            <a:r>
              <a:rPr sz="2800" spc="-10" dirty="0">
                <a:solidFill>
                  <a:srgbClr val="FFFFFF"/>
                </a:solidFill>
                <a:latin typeface="Times New Roman"/>
                <a:cs typeface="Times New Roman"/>
              </a:rPr>
              <a:t>cầu</a:t>
            </a:r>
            <a:endParaRPr sz="2800">
              <a:latin typeface="Times New Roman"/>
              <a:cs typeface="Times New Roman"/>
            </a:endParaRPr>
          </a:p>
        </p:txBody>
      </p:sp>
      <p:sp>
        <p:nvSpPr>
          <p:cNvPr id="7" name="object 7"/>
          <p:cNvSpPr/>
          <p:nvPr/>
        </p:nvSpPr>
        <p:spPr>
          <a:xfrm>
            <a:off x="2337307" y="3487546"/>
            <a:ext cx="205231" cy="24587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627629" y="2808604"/>
            <a:ext cx="1622425" cy="1604010"/>
          </a:xfrm>
          <a:custGeom>
            <a:avLst/>
            <a:gdLst/>
            <a:ahLst/>
            <a:cxnLst/>
            <a:rect l="l" t="t" r="r" b="b"/>
            <a:pathLst>
              <a:path w="1622425" h="1604010">
                <a:moveTo>
                  <a:pt x="1461516" y="0"/>
                </a:moveTo>
                <a:lnTo>
                  <a:pt x="160400" y="0"/>
                </a:lnTo>
                <a:lnTo>
                  <a:pt x="109728" y="8170"/>
                </a:lnTo>
                <a:lnTo>
                  <a:pt x="65699" y="30922"/>
                </a:lnTo>
                <a:lnTo>
                  <a:pt x="30967" y="65617"/>
                </a:lnTo>
                <a:lnTo>
                  <a:pt x="8183" y="109614"/>
                </a:lnTo>
                <a:lnTo>
                  <a:pt x="0" y="160274"/>
                </a:lnTo>
                <a:lnTo>
                  <a:pt x="0" y="1443355"/>
                </a:lnTo>
                <a:lnTo>
                  <a:pt x="8183" y="1494076"/>
                </a:lnTo>
                <a:lnTo>
                  <a:pt x="30967" y="1538111"/>
                </a:lnTo>
                <a:lnTo>
                  <a:pt x="65699" y="1572824"/>
                </a:lnTo>
                <a:lnTo>
                  <a:pt x="109727" y="1595584"/>
                </a:lnTo>
                <a:lnTo>
                  <a:pt x="160400" y="1603756"/>
                </a:lnTo>
                <a:lnTo>
                  <a:pt x="1461516" y="1603756"/>
                </a:lnTo>
                <a:lnTo>
                  <a:pt x="1512237" y="1595584"/>
                </a:lnTo>
                <a:lnTo>
                  <a:pt x="1556272" y="1572824"/>
                </a:lnTo>
                <a:lnTo>
                  <a:pt x="1590985" y="1538111"/>
                </a:lnTo>
                <a:lnTo>
                  <a:pt x="1613745" y="1494076"/>
                </a:lnTo>
                <a:lnTo>
                  <a:pt x="1621917" y="1443355"/>
                </a:lnTo>
                <a:lnTo>
                  <a:pt x="1621917" y="160274"/>
                </a:lnTo>
                <a:lnTo>
                  <a:pt x="1613745" y="109614"/>
                </a:lnTo>
                <a:lnTo>
                  <a:pt x="1590985" y="65617"/>
                </a:lnTo>
                <a:lnTo>
                  <a:pt x="1556272" y="30922"/>
                </a:lnTo>
                <a:lnTo>
                  <a:pt x="1512237" y="8170"/>
                </a:lnTo>
                <a:lnTo>
                  <a:pt x="1461516" y="0"/>
                </a:lnTo>
                <a:close/>
              </a:path>
            </a:pathLst>
          </a:custGeom>
          <a:solidFill>
            <a:srgbClr val="1D6194"/>
          </a:solidFill>
        </p:spPr>
        <p:txBody>
          <a:bodyPr wrap="square" lIns="0" tIns="0" rIns="0" bIns="0" rtlCol="0"/>
          <a:lstStyle/>
          <a:p>
            <a:endParaRPr/>
          </a:p>
        </p:txBody>
      </p:sp>
      <p:sp>
        <p:nvSpPr>
          <p:cNvPr id="9" name="object 9"/>
          <p:cNvSpPr/>
          <p:nvPr/>
        </p:nvSpPr>
        <p:spPr>
          <a:xfrm>
            <a:off x="2627629" y="2808604"/>
            <a:ext cx="1622425" cy="1604010"/>
          </a:xfrm>
          <a:custGeom>
            <a:avLst/>
            <a:gdLst/>
            <a:ahLst/>
            <a:cxnLst/>
            <a:rect l="l" t="t" r="r" b="b"/>
            <a:pathLst>
              <a:path w="1622425" h="1604010">
                <a:moveTo>
                  <a:pt x="0" y="160274"/>
                </a:moveTo>
                <a:lnTo>
                  <a:pt x="8183" y="109614"/>
                </a:lnTo>
                <a:lnTo>
                  <a:pt x="30967" y="65617"/>
                </a:lnTo>
                <a:lnTo>
                  <a:pt x="65699" y="30922"/>
                </a:lnTo>
                <a:lnTo>
                  <a:pt x="109728" y="8170"/>
                </a:lnTo>
                <a:lnTo>
                  <a:pt x="160400" y="0"/>
                </a:lnTo>
                <a:lnTo>
                  <a:pt x="1461516" y="0"/>
                </a:lnTo>
                <a:lnTo>
                  <a:pt x="1512237" y="8170"/>
                </a:lnTo>
                <a:lnTo>
                  <a:pt x="1556272" y="30922"/>
                </a:lnTo>
                <a:lnTo>
                  <a:pt x="1590985" y="65617"/>
                </a:lnTo>
                <a:lnTo>
                  <a:pt x="1613745" y="109614"/>
                </a:lnTo>
                <a:lnTo>
                  <a:pt x="1621917" y="160274"/>
                </a:lnTo>
                <a:lnTo>
                  <a:pt x="1621917" y="1443355"/>
                </a:lnTo>
                <a:lnTo>
                  <a:pt x="1613745" y="1494076"/>
                </a:lnTo>
                <a:lnTo>
                  <a:pt x="1590985" y="1538111"/>
                </a:lnTo>
                <a:lnTo>
                  <a:pt x="1556272" y="1572824"/>
                </a:lnTo>
                <a:lnTo>
                  <a:pt x="1512237" y="1595584"/>
                </a:lnTo>
                <a:lnTo>
                  <a:pt x="1461516" y="1603756"/>
                </a:lnTo>
                <a:lnTo>
                  <a:pt x="160400" y="1603756"/>
                </a:lnTo>
                <a:lnTo>
                  <a:pt x="109727" y="1595584"/>
                </a:lnTo>
                <a:lnTo>
                  <a:pt x="65699" y="1572824"/>
                </a:lnTo>
                <a:lnTo>
                  <a:pt x="30967" y="1538111"/>
                </a:lnTo>
                <a:lnTo>
                  <a:pt x="8183" y="1494076"/>
                </a:lnTo>
                <a:lnTo>
                  <a:pt x="0" y="1443355"/>
                </a:lnTo>
                <a:lnTo>
                  <a:pt x="0" y="160274"/>
                </a:lnTo>
                <a:close/>
              </a:path>
            </a:pathLst>
          </a:custGeom>
          <a:ln w="25400">
            <a:solidFill>
              <a:srgbClr val="FFFFFF"/>
            </a:solidFill>
          </a:ln>
        </p:spPr>
        <p:txBody>
          <a:bodyPr wrap="square" lIns="0" tIns="0" rIns="0" bIns="0" rtlCol="0"/>
          <a:lstStyle/>
          <a:p>
            <a:endParaRPr/>
          </a:p>
        </p:txBody>
      </p:sp>
      <p:sp>
        <p:nvSpPr>
          <p:cNvPr id="10" name="object 10"/>
          <p:cNvSpPr txBox="1"/>
          <p:nvPr/>
        </p:nvSpPr>
        <p:spPr>
          <a:xfrm>
            <a:off x="2789047" y="2982290"/>
            <a:ext cx="1301115" cy="1188085"/>
          </a:xfrm>
          <a:prstGeom prst="rect">
            <a:avLst/>
          </a:prstGeom>
        </p:spPr>
        <p:txBody>
          <a:bodyPr vert="horz" wrap="square" lIns="0" tIns="74295" rIns="0" bIns="0" rtlCol="0">
            <a:spAutoFit/>
          </a:bodyPr>
          <a:lstStyle/>
          <a:p>
            <a:pPr marL="295910" marR="285750" algn="ctr">
              <a:lnSpc>
                <a:spcPts val="2890"/>
              </a:lnSpc>
              <a:spcBef>
                <a:spcPts val="585"/>
              </a:spcBef>
            </a:pPr>
            <a:r>
              <a:rPr sz="2800" spc="-5" dirty="0">
                <a:solidFill>
                  <a:srgbClr val="FFFFFF"/>
                </a:solidFill>
                <a:latin typeface="Times New Roman"/>
                <a:cs typeface="Times New Roman"/>
              </a:rPr>
              <a:t>Tìm  k</a:t>
            </a:r>
            <a:r>
              <a:rPr sz="2800" dirty="0">
                <a:solidFill>
                  <a:srgbClr val="FFFFFF"/>
                </a:solidFill>
                <a:latin typeface="Times New Roman"/>
                <a:cs typeface="Times New Roman"/>
              </a:rPr>
              <a:t>i</a:t>
            </a:r>
            <a:r>
              <a:rPr sz="2800" spc="-5" dirty="0">
                <a:solidFill>
                  <a:srgbClr val="FFFFFF"/>
                </a:solidFill>
                <a:latin typeface="Times New Roman"/>
                <a:cs typeface="Times New Roman"/>
              </a:rPr>
              <a:t>ếm</a:t>
            </a:r>
            <a:endParaRPr sz="2800" dirty="0">
              <a:latin typeface="Times New Roman"/>
              <a:cs typeface="Times New Roman"/>
            </a:endParaRPr>
          </a:p>
          <a:p>
            <a:pPr algn="ctr">
              <a:lnSpc>
                <a:spcPts val="2890"/>
              </a:lnSpc>
            </a:pPr>
            <a:r>
              <a:rPr sz="2800" dirty="0" err="1" smtClean="0">
                <a:solidFill>
                  <a:srgbClr val="FFFFFF"/>
                </a:solidFill>
                <a:latin typeface="Times New Roman"/>
                <a:cs typeface="Times New Roman"/>
              </a:rPr>
              <a:t>th</a:t>
            </a:r>
            <a:r>
              <a:rPr lang="en-US" sz="2800" dirty="0" err="1">
                <a:solidFill>
                  <a:srgbClr val="FFFFFF"/>
                </a:solidFill>
                <a:latin typeface="Times New Roman"/>
                <a:cs typeface="Times New Roman"/>
              </a:rPr>
              <a:t>ô</a:t>
            </a:r>
            <a:r>
              <a:rPr sz="2800" dirty="0" err="1" smtClean="0">
                <a:solidFill>
                  <a:srgbClr val="FFFFFF"/>
                </a:solidFill>
                <a:latin typeface="Times New Roman"/>
                <a:cs typeface="Times New Roman"/>
              </a:rPr>
              <a:t>ng</a:t>
            </a:r>
            <a:r>
              <a:rPr sz="2800" spc="-85" dirty="0" smtClean="0">
                <a:solidFill>
                  <a:srgbClr val="FFFFFF"/>
                </a:solidFill>
                <a:latin typeface="Times New Roman"/>
                <a:cs typeface="Times New Roman"/>
              </a:rPr>
              <a:t> </a:t>
            </a:r>
            <a:r>
              <a:rPr sz="2800" spc="-5" dirty="0">
                <a:solidFill>
                  <a:srgbClr val="FFFFFF"/>
                </a:solidFill>
                <a:latin typeface="Times New Roman"/>
                <a:cs typeface="Times New Roman"/>
              </a:rPr>
              <a:t>tin</a:t>
            </a:r>
            <a:endParaRPr sz="2800" dirty="0">
              <a:latin typeface="Times New Roman"/>
              <a:cs typeface="Times New Roman"/>
            </a:endParaRPr>
          </a:p>
        </p:txBody>
      </p:sp>
      <p:sp>
        <p:nvSpPr>
          <p:cNvPr id="11" name="object 11"/>
          <p:cNvSpPr/>
          <p:nvPr/>
        </p:nvSpPr>
        <p:spPr>
          <a:xfrm>
            <a:off x="4348734" y="3487546"/>
            <a:ext cx="210185" cy="245871"/>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646167" y="2808604"/>
            <a:ext cx="1583055" cy="1604010"/>
          </a:xfrm>
          <a:custGeom>
            <a:avLst/>
            <a:gdLst/>
            <a:ahLst/>
            <a:cxnLst/>
            <a:rect l="l" t="t" r="r" b="b"/>
            <a:pathLst>
              <a:path w="1583054" h="1604010">
                <a:moveTo>
                  <a:pt x="1424432" y="0"/>
                </a:moveTo>
                <a:lnTo>
                  <a:pt x="158369" y="0"/>
                </a:lnTo>
                <a:lnTo>
                  <a:pt x="108297" y="8069"/>
                </a:lnTo>
                <a:lnTo>
                  <a:pt x="64821" y="30536"/>
                </a:lnTo>
                <a:lnTo>
                  <a:pt x="30545" y="64794"/>
                </a:lnTo>
                <a:lnTo>
                  <a:pt x="8070" y="108232"/>
                </a:lnTo>
                <a:lnTo>
                  <a:pt x="0" y="158242"/>
                </a:lnTo>
                <a:lnTo>
                  <a:pt x="0" y="1445514"/>
                </a:lnTo>
                <a:lnTo>
                  <a:pt x="8070" y="1495523"/>
                </a:lnTo>
                <a:lnTo>
                  <a:pt x="30545" y="1538961"/>
                </a:lnTo>
                <a:lnTo>
                  <a:pt x="64821" y="1573219"/>
                </a:lnTo>
                <a:lnTo>
                  <a:pt x="108297" y="1595686"/>
                </a:lnTo>
                <a:lnTo>
                  <a:pt x="158369" y="1603756"/>
                </a:lnTo>
                <a:lnTo>
                  <a:pt x="1424432" y="1603756"/>
                </a:lnTo>
                <a:lnTo>
                  <a:pt x="1474503" y="1595686"/>
                </a:lnTo>
                <a:lnTo>
                  <a:pt x="1517979" y="1573219"/>
                </a:lnTo>
                <a:lnTo>
                  <a:pt x="1552255" y="1538961"/>
                </a:lnTo>
                <a:lnTo>
                  <a:pt x="1574730" y="1495523"/>
                </a:lnTo>
                <a:lnTo>
                  <a:pt x="1582801" y="1445514"/>
                </a:lnTo>
                <a:lnTo>
                  <a:pt x="1582801" y="158242"/>
                </a:lnTo>
                <a:lnTo>
                  <a:pt x="1574730" y="108232"/>
                </a:lnTo>
                <a:lnTo>
                  <a:pt x="1552255" y="64794"/>
                </a:lnTo>
                <a:lnTo>
                  <a:pt x="1517979" y="30536"/>
                </a:lnTo>
                <a:lnTo>
                  <a:pt x="1474503" y="8069"/>
                </a:lnTo>
                <a:lnTo>
                  <a:pt x="1424432" y="0"/>
                </a:lnTo>
                <a:close/>
              </a:path>
            </a:pathLst>
          </a:custGeom>
          <a:solidFill>
            <a:srgbClr val="00AF50"/>
          </a:solidFill>
        </p:spPr>
        <p:txBody>
          <a:bodyPr wrap="square" lIns="0" tIns="0" rIns="0" bIns="0" rtlCol="0"/>
          <a:lstStyle/>
          <a:p>
            <a:endParaRPr/>
          </a:p>
        </p:txBody>
      </p:sp>
      <p:sp>
        <p:nvSpPr>
          <p:cNvPr id="13" name="object 13"/>
          <p:cNvSpPr/>
          <p:nvPr/>
        </p:nvSpPr>
        <p:spPr>
          <a:xfrm>
            <a:off x="4646167" y="2808604"/>
            <a:ext cx="1583055" cy="1604010"/>
          </a:xfrm>
          <a:custGeom>
            <a:avLst/>
            <a:gdLst/>
            <a:ahLst/>
            <a:cxnLst/>
            <a:rect l="l" t="t" r="r" b="b"/>
            <a:pathLst>
              <a:path w="1583054" h="1604010">
                <a:moveTo>
                  <a:pt x="0" y="158242"/>
                </a:moveTo>
                <a:lnTo>
                  <a:pt x="8070" y="108232"/>
                </a:lnTo>
                <a:lnTo>
                  <a:pt x="30545" y="64794"/>
                </a:lnTo>
                <a:lnTo>
                  <a:pt x="64821" y="30536"/>
                </a:lnTo>
                <a:lnTo>
                  <a:pt x="108297" y="8069"/>
                </a:lnTo>
                <a:lnTo>
                  <a:pt x="158369" y="0"/>
                </a:lnTo>
                <a:lnTo>
                  <a:pt x="1424432" y="0"/>
                </a:lnTo>
                <a:lnTo>
                  <a:pt x="1474503" y="8069"/>
                </a:lnTo>
                <a:lnTo>
                  <a:pt x="1517979" y="30536"/>
                </a:lnTo>
                <a:lnTo>
                  <a:pt x="1552255" y="64794"/>
                </a:lnTo>
                <a:lnTo>
                  <a:pt x="1574730" y="108232"/>
                </a:lnTo>
                <a:lnTo>
                  <a:pt x="1582801" y="158242"/>
                </a:lnTo>
                <a:lnTo>
                  <a:pt x="1582801" y="1445514"/>
                </a:lnTo>
                <a:lnTo>
                  <a:pt x="1574730" y="1495523"/>
                </a:lnTo>
                <a:lnTo>
                  <a:pt x="1552255" y="1538961"/>
                </a:lnTo>
                <a:lnTo>
                  <a:pt x="1517979" y="1573219"/>
                </a:lnTo>
                <a:lnTo>
                  <a:pt x="1474503" y="1595686"/>
                </a:lnTo>
                <a:lnTo>
                  <a:pt x="1424432" y="1603756"/>
                </a:lnTo>
                <a:lnTo>
                  <a:pt x="158369" y="1603756"/>
                </a:lnTo>
                <a:lnTo>
                  <a:pt x="108297" y="1595686"/>
                </a:lnTo>
                <a:lnTo>
                  <a:pt x="64821" y="1573219"/>
                </a:lnTo>
                <a:lnTo>
                  <a:pt x="30545" y="1538961"/>
                </a:lnTo>
                <a:lnTo>
                  <a:pt x="8070" y="1495523"/>
                </a:lnTo>
                <a:lnTo>
                  <a:pt x="0" y="1445514"/>
                </a:lnTo>
                <a:lnTo>
                  <a:pt x="0" y="158242"/>
                </a:lnTo>
                <a:close/>
              </a:path>
            </a:pathLst>
          </a:custGeom>
          <a:ln w="25400">
            <a:solidFill>
              <a:srgbClr val="FFFFFF"/>
            </a:solidFill>
          </a:ln>
        </p:spPr>
        <p:txBody>
          <a:bodyPr wrap="square" lIns="0" tIns="0" rIns="0" bIns="0" rtlCol="0"/>
          <a:lstStyle/>
          <a:p>
            <a:endParaRPr/>
          </a:p>
        </p:txBody>
      </p:sp>
      <p:sp>
        <p:nvSpPr>
          <p:cNvPr id="14" name="object 14"/>
          <p:cNvSpPr txBox="1"/>
          <p:nvPr/>
        </p:nvSpPr>
        <p:spPr>
          <a:xfrm>
            <a:off x="4809871" y="2982290"/>
            <a:ext cx="1256030" cy="1188085"/>
          </a:xfrm>
          <a:prstGeom prst="rect">
            <a:avLst/>
          </a:prstGeom>
        </p:spPr>
        <p:txBody>
          <a:bodyPr vert="horz" wrap="square" lIns="0" tIns="74295" rIns="0" bIns="0" rtlCol="0">
            <a:spAutoFit/>
          </a:bodyPr>
          <a:lstStyle/>
          <a:p>
            <a:pPr marL="131445" marR="121285" indent="-2540" algn="ctr">
              <a:lnSpc>
                <a:spcPts val="2890"/>
              </a:lnSpc>
              <a:spcBef>
                <a:spcPts val="585"/>
              </a:spcBef>
            </a:pPr>
            <a:r>
              <a:rPr sz="2800" spc="-10" dirty="0">
                <a:solidFill>
                  <a:srgbClr val="FFFFFF"/>
                </a:solidFill>
                <a:latin typeface="Times New Roman"/>
                <a:cs typeface="Times New Roman"/>
              </a:rPr>
              <a:t>Đánh  </a:t>
            </a:r>
            <a:r>
              <a:rPr sz="2800" dirty="0">
                <a:solidFill>
                  <a:srgbClr val="FFFFFF"/>
                </a:solidFill>
                <a:latin typeface="Times New Roman"/>
                <a:cs typeface="Times New Roman"/>
              </a:rPr>
              <a:t>giá</a:t>
            </a:r>
            <a:r>
              <a:rPr sz="2800" spc="-100" dirty="0">
                <a:solidFill>
                  <a:srgbClr val="FFFFFF"/>
                </a:solidFill>
                <a:latin typeface="Times New Roman"/>
                <a:cs typeface="Times New Roman"/>
              </a:rPr>
              <a:t> </a:t>
            </a:r>
            <a:r>
              <a:rPr sz="2800" spc="-10" dirty="0" err="1">
                <a:solidFill>
                  <a:srgbClr val="FFFFFF"/>
                </a:solidFill>
                <a:latin typeface="Times New Roman"/>
                <a:cs typeface="Times New Roman"/>
              </a:rPr>
              <a:t>các</a:t>
            </a:r>
            <a:endParaRPr sz="2800" dirty="0">
              <a:latin typeface="Times New Roman"/>
              <a:cs typeface="Times New Roman"/>
            </a:endParaRPr>
          </a:p>
          <a:p>
            <a:pPr algn="ctr">
              <a:lnSpc>
                <a:spcPts val="2890"/>
              </a:lnSpc>
            </a:pPr>
            <a:r>
              <a:rPr sz="2800" spc="-5" dirty="0">
                <a:solidFill>
                  <a:srgbClr val="FFFFFF"/>
                </a:solidFill>
                <a:latin typeface="Times New Roman"/>
                <a:cs typeface="Times New Roman"/>
              </a:rPr>
              <a:t>lựa</a:t>
            </a:r>
            <a:r>
              <a:rPr sz="2800" spc="-80" dirty="0">
                <a:solidFill>
                  <a:srgbClr val="FFFFFF"/>
                </a:solidFill>
                <a:latin typeface="Times New Roman"/>
                <a:cs typeface="Times New Roman"/>
              </a:rPr>
              <a:t> </a:t>
            </a:r>
            <a:r>
              <a:rPr sz="2800" dirty="0">
                <a:solidFill>
                  <a:srgbClr val="FFFFFF"/>
                </a:solidFill>
                <a:latin typeface="Times New Roman"/>
                <a:cs typeface="Times New Roman"/>
              </a:rPr>
              <a:t>chọn</a:t>
            </a:r>
            <a:endParaRPr sz="2800" dirty="0">
              <a:latin typeface="Times New Roman"/>
              <a:cs typeface="Times New Roman"/>
            </a:endParaRPr>
          </a:p>
        </p:txBody>
      </p:sp>
      <p:sp>
        <p:nvSpPr>
          <p:cNvPr id="15" name="object 15"/>
          <p:cNvSpPr/>
          <p:nvPr/>
        </p:nvSpPr>
        <p:spPr>
          <a:xfrm>
            <a:off x="5327269" y="4526660"/>
            <a:ext cx="245871" cy="245109"/>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649851" y="4873116"/>
            <a:ext cx="1626235" cy="1604010"/>
          </a:xfrm>
          <a:custGeom>
            <a:avLst/>
            <a:gdLst/>
            <a:ahLst/>
            <a:cxnLst/>
            <a:rect l="l" t="t" r="r" b="b"/>
            <a:pathLst>
              <a:path w="1626235" h="1604010">
                <a:moveTo>
                  <a:pt x="1465326" y="0"/>
                </a:moveTo>
                <a:lnTo>
                  <a:pt x="160274" y="0"/>
                </a:lnTo>
                <a:lnTo>
                  <a:pt x="109614" y="8183"/>
                </a:lnTo>
                <a:lnTo>
                  <a:pt x="65617" y="30967"/>
                </a:lnTo>
                <a:lnTo>
                  <a:pt x="30922" y="65699"/>
                </a:lnTo>
                <a:lnTo>
                  <a:pt x="8170" y="109727"/>
                </a:lnTo>
                <a:lnTo>
                  <a:pt x="0" y="160400"/>
                </a:lnTo>
                <a:lnTo>
                  <a:pt x="0" y="1443494"/>
                </a:lnTo>
                <a:lnTo>
                  <a:pt x="8170" y="1494190"/>
                </a:lnTo>
                <a:lnTo>
                  <a:pt x="30922" y="1538219"/>
                </a:lnTo>
                <a:lnTo>
                  <a:pt x="65617" y="1572938"/>
                </a:lnTo>
                <a:lnTo>
                  <a:pt x="109614" y="1595706"/>
                </a:lnTo>
                <a:lnTo>
                  <a:pt x="160274" y="1603882"/>
                </a:lnTo>
                <a:lnTo>
                  <a:pt x="1465326" y="1603882"/>
                </a:lnTo>
                <a:lnTo>
                  <a:pt x="1515999" y="1595706"/>
                </a:lnTo>
                <a:lnTo>
                  <a:pt x="1560027" y="1572938"/>
                </a:lnTo>
                <a:lnTo>
                  <a:pt x="1594759" y="1538219"/>
                </a:lnTo>
                <a:lnTo>
                  <a:pt x="1617543" y="1494190"/>
                </a:lnTo>
                <a:lnTo>
                  <a:pt x="1625727" y="1443494"/>
                </a:lnTo>
                <a:lnTo>
                  <a:pt x="1625727" y="160400"/>
                </a:lnTo>
                <a:lnTo>
                  <a:pt x="1617543" y="109727"/>
                </a:lnTo>
                <a:lnTo>
                  <a:pt x="1594759" y="65699"/>
                </a:lnTo>
                <a:lnTo>
                  <a:pt x="1560027" y="30967"/>
                </a:lnTo>
                <a:lnTo>
                  <a:pt x="1515999" y="8183"/>
                </a:lnTo>
                <a:lnTo>
                  <a:pt x="1465326" y="0"/>
                </a:lnTo>
                <a:close/>
              </a:path>
            </a:pathLst>
          </a:custGeom>
          <a:solidFill>
            <a:srgbClr val="6F2F9F"/>
          </a:solidFill>
        </p:spPr>
        <p:txBody>
          <a:bodyPr wrap="square" lIns="0" tIns="0" rIns="0" bIns="0" rtlCol="0"/>
          <a:lstStyle/>
          <a:p>
            <a:endParaRPr/>
          </a:p>
        </p:txBody>
      </p:sp>
      <p:sp>
        <p:nvSpPr>
          <p:cNvPr id="17" name="object 17"/>
          <p:cNvSpPr/>
          <p:nvPr/>
        </p:nvSpPr>
        <p:spPr>
          <a:xfrm>
            <a:off x="4649851" y="4873116"/>
            <a:ext cx="1626235" cy="1604010"/>
          </a:xfrm>
          <a:custGeom>
            <a:avLst/>
            <a:gdLst/>
            <a:ahLst/>
            <a:cxnLst/>
            <a:rect l="l" t="t" r="r" b="b"/>
            <a:pathLst>
              <a:path w="1626235" h="1604010">
                <a:moveTo>
                  <a:pt x="0" y="160400"/>
                </a:moveTo>
                <a:lnTo>
                  <a:pt x="8170" y="109727"/>
                </a:lnTo>
                <a:lnTo>
                  <a:pt x="30922" y="65699"/>
                </a:lnTo>
                <a:lnTo>
                  <a:pt x="65617" y="30967"/>
                </a:lnTo>
                <a:lnTo>
                  <a:pt x="109614" y="8183"/>
                </a:lnTo>
                <a:lnTo>
                  <a:pt x="160274" y="0"/>
                </a:lnTo>
                <a:lnTo>
                  <a:pt x="1465326" y="0"/>
                </a:lnTo>
                <a:lnTo>
                  <a:pt x="1515999" y="8183"/>
                </a:lnTo>
                <a:lnTo>
                  <a:pt x="1560027" y="30967"/>
                </a:lnTo>
                <a:lnTo>
                  <a:pt x="1594759" y="65699"/>
                </a:lnTo>
                <a:lnTo>
                  <a:pt x="1617543" y="109727"/>
                </a:lnTo>
                <a:lnTo>
                  <a:pt x="1625727" y="160400"/>
                </a:lnTo>
                <a:lnTo>
                  <a:pt x="1625727" y="1443494"/>
                </a:lnTo>
                <a:lnTo>
                  <a:pt x="1617543" y="1494190"/>
                </a:lnTo>
                <a:lnTo>
                  <a:pt x="1594759" y="1538219"/>
                </a:lnTo>
                <a:lnTo>
                  <a:pt x="1560027" y="1572938"/>
                </a:lnTo>
                <a:lnTo>
                  <a:pt x="1515999" y="1595706"/>
                </a:lnTo>
                <a:lnTo>
                  <a:pt x="1465326" y="1603882"/>
                </a:lnTo>
                <a:lnTo>
                  <a:pt x="160274" y="1603882"/>
                </a:lnTo>
                <a:lnTo>
                  <a:pt x="109614" y="1595706"/>
                </a:lnTo>
                <a:lnTo>
                  <a:pt x="65617" y="1572938"/>
                </a:lnTo>
                <a:lnTo>
                  <a:pt x="30922" y="1538219"/>
                </a:lnTo>
                <a:lnTo>
                  <a:pt x="8170" y="1494190"/>
                </a:lnTo>
                <a:lnTo>
                  <a:pt x="0" y="1443494"/>
                </a:lnTo>
                <a:lnTo>
                  <a:pt x="0" y="160400"/>
                </a:lnTo>
                <a:close/>
              </a:path>
            </a:pathLst>
          </a:custGeom>
          <a:ln w="25400">
            <a:solidFill>
              <a:srgbClr val="FFFFFF"/>
            </a:solidFill>
          </a:ln>
        </p:spPr>
        <p:txBody>
          <a:bodyPr wrap="square" lIns="0" tIns="0" rIns="0" bIns="0" rtlCol="0"/>
          <a:lstStyle/>
          <a:p>
            <a:endParaRPr/>
          </a:p>
        </p:txBody>
      </p:sp>
      <p:sp>
        <p:nvSpPr>
          <p:cNvPr id="18" name="object 18"/>
          <p:cNvSpPr txBox="1"/>
          <p:nvPr/>
        </p:nvSpPr>
        <p:spPr>
          <a:xfrm>
            <a:off x="5015610" y="5047310"/>
            <a:ext cx="894080" cy="1188085"/>
          </a:xfrm>
          <a:prstGeom prst="rect">
            <a:avLst/>
          </a:prstGeom>
        </p:spPr>
        <p:txBody>
          <a:bodyPr vert="horz" wrap="square" lIns="0" tIns="71120" rIns="0" bIns="0" rtlCol="0">
            <a:spAutoFit/>
          </a:bodyPr>
          <a:lstStyle/>
          <a:p>
            <a:pPr marL="129539" marR="5080" indent="-117475">
              <a:lnSpc>
                <a:spcPct val="86200"/>
              </a:lnSpc>
              <a:spcBef>
                <a:spcPts val="560"/>
              </a:spcBef>
            </a:pPr>
            <a:r>
              <a:rPr sz="2800" spc="-10" dirty="0">
                <a:solidFill>
                  <a:srgbClr val="FFFFFF"/>
                </a:solidFill>
                <a:latin typeface="Times New Roman"/>
                <a:cs typeface="Times New Roman"/>
              </a:rPr>
              <a:t>Quyết  </a:t>
            </a:r>
            <a:r>
              <a:rPr sz="2800" spc="-5" dirty="0">
                <a:solidFill>
                  <a:srgbClr val="FFFFFF"/>
                </a:solidFill>
                <a:latin typeface="Times New Roman"/>
                <a:cs typeface="Times New Roman"/>
              </a:rPr>
              <a:t>định  </a:t>
            </a:r>
            <a:r>
              <a:rPr sz="2800" spc="-10" dirty="0">
                <a:solidFill>
                  <a:srgbClr val="FFFFFF"/>
                </a:solidFill>
                <a:latin typeface="Times New Roman"/>
                <a:cs typeface="Times New Roman"/>
              </a:rPr>
              <a:t>mua</a:t>
            </a:r>
            <a:endParaRPr sz="2800">
              <a:latin typeface="Times New Roman"/>
              <a:cs typeface="Times New Roman"/>
            </a:endParaRPr>
          </a:p>
        </p:txBody>
      </p:sp>
      <p:sp>
        <p:nvSpPr>
          <p:cNvPr id="19" name="object 19"/>
          <p:cNvSpPr/>
          <p:nvPr/>
        </p:nvSpPr>
        <p:spPr>
          <a:xfrm>
            <a:off x="6374765" y="5552059"/>
            <a:ext cx="210185" cy="245973"/>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6672198" y="4873116"/>
            <a:ext cx="1539875" cy="1604010"/>
          </a:xfrm>
          <a:custGeom>
            <a:avLst/>
            <a:gdLst/>
            <a:ahLst/>
            <a:cxnLst/>
            <a:rect l="l" t="t" r="r" b="b"/>
            <a:pathLst>
              <a:path w="1539875" h="1604010">
                <a:moveTo>
                  <a:pt x="1385443" y="0"/>
                </a:moveTo>
                <a:lnTo>
                  <a:pt x="153924" y="0"/>
                </a:lnTo>
                <a:lnTo>
                  <a:pt x="105290" y="7851"/>
                </a:lnTo>
                <a:lnTo>
                  <a:pt x="63038" y="29711"/>
                </a:lnTo>
                <a:lnTo>
                  <a:pt x="29711" y="63038"/>
                </a:lnTo>
                <a:lnTo>
                  <a:pt x="7851" y="105290"/>
                </a:lnTo>
                <a:lnTo>
                  <a:pt x="0" y="153923"/>
                </a:lnTo>
                <a:lnTo>
                  <a:pt x="0" y="1449946"/>
                </a:lnTo>
                <a:lnTo>
                  <a:pt x="7851" y="1498601"/>
                </a:lnTo>
                <a:lnTo>
                  <a:pt x="29711" y="1540857"/>
                </a:lnTo>
                <a:lnTo>
                  <a:pt x="63038" y="1574181"/>
                </a:lnTo>
                <a:lnTo>
                  <a:pt x="105290" y="1596034"/>
                </a:lnTo>
                <a:lnTo>
                  <a:pt x="153924" y="1603882"/>
                </a:lnTo>
                <a:lnTo>
                  <a:pt x="1385443" y="1603882"/>
                </a:lnTo>
                <a:lnTo>
                  <a:pt x="1434076" y="1596034"/>
                </a:lnTo>
                <a:lnTo>
                  <a:pt x="1476328" y="1574181"/>
                </a:lnTo>
                <a:lnTo>
                  <a:pt x="1509655" y="1540857"/>
                </a:lnTo>
                <a:lnTo>
                  <a:pt x="1531515" y="1498601"/>
                </a:lnTo>
                <a:lnTo>
                  <a:pt x="1539367" y="1449946"/>
                </a:lnTo>
                <a:lnTo>
                  <a:pt x="1539367" y="153923"/>
                </a:lnTo>
                <a:lnTo>
                  <a:pt x="1531515" y="105290"/>
                </a:lnTo>
                <a:lnTo>
                  <a:pt x="1509655" y="63038"/>
                </a:lnTo>
                <a:lnTo>
                  <a:pt x="1476328" y="29711"/>
                </a:lnTo>
                <a:lnTo>
                  <a:pt x="1434076" y="7851"/>
                </a:lnTo>
                <a:lnTo>
                  <a:pt x="1385443" y="0"/>
                </a:lnTo>
                <a:close/>
              </a:path>
            </a:pathLst>
          </a:custGeom>
          <a:solidFill>
            <a:srgbClr val="2583C5"/>
          </a:solidFill>
        </p:spPr>
        <p:txBody>
          <a:bodyPr wrap="square" lIns="0" tIns="0" rIns="0" bIns="0" rtlCol="0"/>
          <a:lstStyle/>
          <a:p>
            <a:endParaRPr/>
          </a:p>
        </p:txBody>
      </p:sp>
      <p:sp>
        <p:nvSpPr>
          <p:cNvPr id="21" name="object 21"/>
          <p:cNvSpPr/>
          <p:nvPr/>
        </p:nvSpPr>
        <p:spPr>
          <a:xfrm>
            <a:off x="6672198" y="4873116"/>
            <a:ext cx="1539875" cy="1604010"/>
          </a:xfrm>
          <a:custGeom>
            <a:avLst/>
            <a:gdLst/>
            <a:ahLst/>
            <a:cxnLst/>
            <a:rect l="l" t="t" r="r" b="b"/>
            <a:pathLst>
              <a:path w="1539875" h="1604010">
                <a:moveTo>
                  <a:pt x="0" y="153923"/>
                </a:moveTo>
                <a:lnTo>
                  <a:pt x="7851" y="105290"/>
                </a:lnTo>
                <a:lnTo>
                  <a:pt x="29711" y="63038"/>
                </a:lnTo>
                <a:lnTo>
                  <a:pt x="63038" y="29711"/>
                </a:lnTo>
                <a:lnTo>
                  <a:pt x="105290" y="7851"/>
                </a:lnTo>
                <a:lnTo>
                  <a:pt x="153924" y="0"/>
                </a:lnTo>
                <a:lnTo>
                  <a:pt x="1385443" y="0"/>
                </a:lnTo>
                <a:lnTo>
                  <a:pt x="1434076" y="7851"/>
                </a:lnTo>
                <a:lnTo>
                  <a:pt x="1476328" y="29711"/>
                </a:lnTo>
                <a:lnTo>
                  <a:pt x="1509655" y="63038"/>
                </a:lnTo>
                <a:lnTo>
                  <a:pt x="1531515" y="105290"/>
                </a:lnTo>
                <a:lnTo>
                  <a:pt x="1539367" y="153923"/>
                </a:lnTo>
                <a:lnTo>
                  <a:pt x="1539367" y="1449946"/>
                </a:lnTo>
                <a:lnTo>
                  <a:pt x="1531515" y="1498601"/>
                </a:lnTo>
                <a:lnTo>
                  <a:pt x="1509655" y="1540857"/>
                </a:lnTo>
                <a:lnTo>
                  <a:pt x="1476328" y="1574181"/>
                </a:lnTo>
                <a:lnTo>
                  <a:pt x="1434076" y="1596034"/>
                </a:lnTo>
                <a:lnTo>
                  <a:pt x="1385443" y="1603882"/>
                </a:lnTo>
                <a:lnTo>
                  <a:pt x="153924" y="1603882"/>
                </a:lnTo>
                <a:lnTo>
                  <a:pt x="105290" y="1596034"/>
                </a:lnTo>
                <a:lnTo>
                  <a:pt x="63038" y="1574181"/>
                </a:lnTo>
                <a:lnTo>
                  <a:pt x="29711" y="1540857"/>
                </a:lnTo>
                <a:lnTo>
                  <a:pt x="7851" y="1498601"/>
                </a:lnTo>
                <a:lnTo>
                  <a:pt x="0" y="1449946"/>
                </a:lnTo>
                <a:lnTo>
                  <a:pt x="0" y="153923"/>
                </a:lnTo>
                <a:close/>
              </a:path>
            </a:pathLst>
          </a:custGeom>
          <a:ln w="25400">
            <a:solidFill>
              <a:srgbClr val="FFFFFF"/>
            </a:solidFill>
          </a:ln>
        </p:spPr>
        <p:txBody>
          <a:bodyPr wrap="square" lIns="0" tIns="0" rIns="0" bIns="0" rtlCol="0"/>
          <a:lstStyle/>
          <a:p>
            <a:endParaRPr/>
          </a:p>
        </p:txBody>
      </p:sp>
      <p:sp>
        <p:nvSpPr>
          <p:cNvPr id="22" name="object 22"/>
          <p:cNvSpPr txBox="1"/>
          <p:nvPr/>
        </p:nvSpPr>
        <p:spPr>
          <a:xfrm>
            <a:off x="6853555" y="5047310"/>
            <a:ext cx="1177925" cy="1188085"/>
          </a:xfrm>
          <a:prstGeom prst="rect">
            <a:avLst/>
          </a:prstGeom>
        </p:spPr>
        <p:txBody>
          <a:bodyPr vert="horz" wrap="square" lIns="0" tIns="71120" rIns="0" bIns="0" rtlCol="0">
            <a:spAutoFit/>
          </a:bodyPr>
          <a:lstStyle/>
          <a:p>
            <a:pPr marL="12700" marR="5080" algn="ctr">
              <a:lnSpc>
                <a:spcPct val="86200"/>
              </a:lnSpc>
              <a:spcBef>
                <a:spcPts val="560"/>
              </a:spcBef>
            </a:pPr>
            <a:r>
              <a:rPr sz="2800" spc="-10" dirty="0">
                <a:solidFill>
                  <a:srgbClr val="FFFFFF"/>
                </a:solidFill>
                <a:latin typeface="Times New Roman"/>
                <a:cs typeface="Times New Roman"/>
              </a:rPr>
              <a:t>Đánh  </a:t>
            </a:r>
            <a:r>
              <a:rPr sz="2800" dirty="0">
                <a:solidFill>
                  <a:srgbClr val="FFFFFF"/>
                </a:solidFill>
                <a:latin typeface="Times New Roman"/>
                <a:cs typeface="Times New Roman"/>
              </a:rPr>
              <a:t>giá </a:t>
            </a:r>
            <a:r>
              <a:rPr sz="2800" spc="-5" dirty="0">
                <a:solidFill>
                  <a:srgbClr val="FFFFFF"/>
                </a:solidFill>
                <a:latin typeface="Times New Roman"/>
                <a:cs typeface="Times New Roman"/>
              </a:rPr>
              <a:t>sau  </a:t>
            </a:r>
            <a:r>
              <a:rPr sz="2800" dirty="0">
                <a:solidFill>
                  <a:srgbClr val="FFFFFF"/>
                </a:solidFill>
                <a:latin typeface="Times New Roman"/>
                <a:cs typeface="Times New Roman"/>
              </a:rPr>
              <a:t>khi</a:t>
            </a:r>
            <a:r>
              <a:rPr sz="2800" spc="-105" dirty="0">
                <a:solidFill>
                  <a:srgbClr val="FFFFFF"/>
                </a:solidFill>
                <a:latin typeface="Times New Roman"/>
                <a:cs typeface="Times New Roman"/>
              </a:rPr>
              <a:t> </a:t>
            </a:r>
            <a:r>
              <a:rPr sz="2800" spc="-10" dirty="0">
                <a:solidFill>
                  <a:srgbClr val="FFFFFF"/>
                </a:solidFill>
                <a:latin typeface="Times New Roman"/>
                <a:cs typeface="Times New Roman"/>
              </a:rPr>
              <a:t>mua</a:t>
            </a:r>
            <a:endParaRPr sz="2800">
              <a:latin typeface="Times New Roman"/>
              <a:cs typeface="Times New Roman"/>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6051" y="2200655"/>
            <a:ext cx="2828544" cy="43068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8000" y="2306701"/>
            <a:ext cx="2644775" cy="4094479"/>
          </a:xfrm>
          <a:custGeom>
            <a:avLst/>
            <a:gdLst/>
            <a:ahLst/>
            <a:cxnLst/>
            <a:rect l="l" t="t" r="r" b="b"/>
            <a:pathLst>
              <a:path w="2644775" h="4094479">
                <a:moveTo>
                  <a:pt x="0" y="4094099"/>
                </a:moveTo>
                <a:lnTo>
                  <a:pt x="2644775" y="4094099"/>
                </a:lnTo>
                <a:lnTo>
                  <a:pt x="2644775" y="0"/>
                </a:lnTo>
                <a:lnTo>
                  <a:pt x="0" y="0"/>
                </a:lnTo>
                <a:lnTo>
                  <a:pt x="0" y="4094099"/>
                </a:lnTo>
                <a:close/>
              </a:path>
            </a:pathLst>
          </a:custGeom>
          <a:solidFill>
            <a:srgbClr val="FFFFFF"/>
          </a:solidFill>
        </p:spPr>
        <p:txBody>
          <a:bodyPr wrap="square" lIns="0" tIns="0" rIns="0" bIns="0" rtlCol="0"/>
          <a:lstStyle/>
          <a:p>
            <a:endParaRPr/>
          </a:p>
        </p:txBody>
      </p:sp>
      <p:sp>
        <p:nvSpPr>
          <p:cNvPr id="4" name="object 4"/>
          <p:cNvSpPr/>
          <p:nvPr/>
        </p:nvSpPr>
        <p:spPr>
          <a:xfrm>
            <a:off x="604837" y="2386076"/>
            <a:ext cx="2451100" cy="3932554"/>
          </a:xfrm>
          <a:custGeom>
            <a:avLst/>
            <a:gdLst/>
            <a:ahLst/>
            <a:cxnLst/>
            <a:rect l="l" t="t" r="r" b="b"/>
            <a:pathLst>
              <a:path w="2451100" h="3932554">
                <a:moveTo>
                  <a:pt x="0" y="3932174"/>
                </a:moveTo>
                <a:lnTo>
                  <a:pt x="2451100" y="3932174"/>
                </a:lnTo>
                <a:lnTo>
                  <a:pt x="2451100" y="0"/>
                </a:lnTo>
                <a:lnTo>
                  <a:pt x="0" y="0"/>
                </a:lnTo>
                <a:lnTo>
                  <a:pt x="0" y="3932174"/>
                </a:lnTo>
                <a:close/>
              </a:path>
            </a:pathLst>
          </a:custGeom>
          <a:ln w="19049">
            <a:solidFill>
              <a:srgbClr val="9BD2D9"/>
            </a:solidFill>
            <a:prstDash val="sysDash"/>
          </a:ln>
        </p:spPr>
        <p:txBody>
          <a:bodyPr wrap="square" lIns="0" tIns="0" rIns="0" bIns="0" rtlCol="0"/>
          <a:lstStyle/>
          <a:p>
            <a:endParaRPr/>
          </a:p>
        </p:txBody>
      </p:sp>
      <p:sp>
        <p:nvSpPr>
          <p:cNvPr id="5" name="object 5"/>
          <p:cNvSpPr/>
          <p:nvPr/>
        </p:nvSpPr>
        <p:spPr>
          <a:xfrm>
            <a:off x="353568" y="2491739"/>
            <a:ext cx="2468880" cy="68884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0837" y="2438400"/>
            <a:ext cx="132562" cy="1587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296411" y="2200655"/>
            <a:ext cx="2892552" cy="430682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389376" y="2306701"/>
            <a:ext cx="2707005" cy="4094479"/>
          </a:xfrm>
          <a:custGeom>
            <a:avLst/>
            <a:gdLst/>
            <a:ahLst/>
            <a:cxnLst/>
            <a:rect l="l" t="t" r="r" b="b"/>
            <a:pathLst>
              <a:path w="2707004" h="4094479">
                <a:moveTo>
                  <a:pt x="0" y="4094099"/>
                </a:moveTo>
                <a:lnTo>
                  <a:pt x="2706624" y="4094099"/>
                </a:lnTo>
                <a:lnTo>
                  <a:pt x="2706624" y="0"/>
                </a:lnTo>
                <a:lnTo>
                  <a:pt x="0" y="0"/>
                </a:lnTo>
                <a:lnTo>
                  <a:pt x="0" y="4094099"/>
                </a:lnTo>
                <a:close/>
              </a:path>
            </a:pathLst>
          </a:custGeom>
          <a:solidFill>
            <a:srgbClr val="FFFFFF"/>
          </a:solidFill>
        </p:spPr>
        <p:txBody>
          <a:bodyPr wrap="square" lIns="0" tIns="0" rIns="0" bIns="0" rtlCol="0"/>
          <a:lstStyle/>
          <a:p>
            <a:endParaRPr/>
          </a:p>
        </p:txBody>
      </p:sp>
      <p:sp>
        <p:nvSpPr>
          <p:cNvPr id="9" name="object 9"/>
          <p:cNvSpPr/>
          <p:nvPr/>
        </p:nvSpPr>
        <p:spPr>
          <a:xfrm>
            <a:off x="3487801" y="2386076"/>
            <a:ext cx="2510155" cy="3932554"/>
          </a:xfrm>
          <a:custGeom>
            <a:avLst/>
            <a:gdLst/>
            <a:ahLst/>
            <a:cxnLst/>
            <a:rect l="l" t="t" r="r" b="b"/>
            <a:pathLst>
              <a:path w="2510154" h="3932554">
                <a:moveTo>
                  <a:pt x="0" y="3932174"/>
                </a:moveTo>
                <a:lnTo>
                  <a:pt x="2509774" y="3932174"/>
                </a:lnTo>
                <a:lnTo>
                  <a:pt x="2509774" y="0"/>
                </a:lnTo>
                <a:lnTo>
                  <a:pt x="0" y="0"/>
                </a:lnTo>
                <a:lnTo>
                  <a:pt x="0" y="3932174"/>
                </a:lnTo>
                <a:close/>
              </a:path>
            </a:pathLst>
          </a:custGeom>
          <a:ln w="19050">
            <a:solidFill>
              <a:srgbClr val="7EC1DB"/>
            </a:solidFill>
            <a:prstDash val="sysDash"/>
          </a:ln>
        </p:spPr>
        <p:txBody>
          <a:bodyPr wrap="square" lIns="0" tIns="0" rIns="0" bIns="0" rtlCol="0"/>
          <a:lstStyle/>
          <a:p>
            <a:endParaRPr/>
          </a:p>
        </p:txBody>
      </p:sp>
      <p:sp>
        <p:nvSpPr>
          <p:cNvPr id="10" name="object 10"/>
          <p:cNvSpPr/>
          <p:nvPr/>
        </p:nvSpPr>
        <p:spPr>
          <a:xfrm>
            <a:off x="3224783" y="2491739"/>
            <a:ext cx="2493264" cy="688848"/>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217164" y="2435351"/>
            <a:ext cx="141732" cy="166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269735" y="2200655"/>
            <a:ext cx="2813304" cy="4306824"/>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6361176" y="2306701"/>
            <a:ext cx="2630805" cy="4094479"/>
          </a:xfrm>
          <a:custGeom>
            <a:avLst/>
            <a:gdLst/>
            <a:ahLst/>
            <a:cxnLst/>
            <a:rect l="l" t="t" r="r" b="b"/>
            <a:pathLst>
              <a:path w="2630804" h="4094479">
                <a:moveTo>
                  <a:pt x="0" y="4094099"/>
                </a:moveTo>
                <a:lnTo>
                  <a:pt x="2630424" y="4094099"/>
                </a:lnTo>
                <a:lnTo>
                  <a:pt x="2630424" y="0"/>
                </a:lnTo>
                <a:lnTo>
                  <a:pt x="0" y="0"/>
                </a:lnTo>
                <a:lnTo>
                  <a:pt x="0" y="4094099"/>
                </a:lnTo>
                <a:close/>
              </a:path>
            </a:pathLst>
          </a:custGeom>
          <a:solidFill>
            <a:srgbClr val="FFFFFF"/>
          </a:solidFill>
        </p:spPr>
        <p:txBody>
          <a:bodyPr wrap="square" lIns="0" tIns="0" rIns="0" bIns="0" rtlCol="0"/>
          <a:lstStyle/>
          <a:p>
            <a:endParaRPr/>
          </a:p>
        </p:txBody>
      </p:sp>
      <p:sp>
        <p:nvSpPr>
          <p:cNvPr id="14" name="object 14"/>
          <p:cNvSpPr/>
          <p:nvPr/>
        </p:nvSpPr>
        <p:spPr>
          <a:xfrm>
            <a:off x="6456298" y="2386076"/>
            <a:ext cx="2440305" cy="3932554"/>
          </a:xfrm>
          <a:custGeom>
            <a:avLst/>
            <a:gdLst/>
            <a:ahLst/>
            <a:cxnLst/>
            <a:rect l="l" t="t" r="r" b="b"/>
            <a:pathLst>
              <a:path w="2440304" h="3932554">
                <a:moveTo>
                  <a:pt x="0" y="3932174"/>
                </a:moveTo>
                <a:lnTo>
                  <a:pt x="2439924" y="3932174"/>
                </a:lnTo>
                <a:lnTo>
                  <a:pt x="2439924" y="0"/>
                </a:lnTo>
                <a:lnTo>
                  <a:pt x="0" y="0"/>
                </a:lnTo>
                <a:lnTo>
                  <a:pt x="0" y="3932174"/>
                </a:lnTo>
                <a:close/>
              </a:path>
            </a:pathLst>
          </a:custGeom>
          <a:ln w="19049">
            <a:solidFill>
              <a:srgbClr val="AEB9BA"/>
            </a:solidFill>
            <a:prstDash val="sysDash"/>
          </a:ln>
        </p:spPr>
        <p:txBody>
          <a:bodyPr wrap="square" lIns="0" tIns="0" rIns="0" bIns="0" rtlCol="0"/>
          <a:lstStyle/>
          <a:p>
            <a:endParaRPr/>
          </a:p>
        </p:txBody>
      </p:sp>
      <p:sp>
        <p:nvSpPr>
          <p:cNvPr id="15" name="object 15"/>
          <p:cNvSpPr/>
          <p:nvPr/>
        </p:nvSpPr>
        <p:spPr>
          <a:xfrm>
            <a:off x="6217920" y="2516123"/>
            <a:ext cx="2471928" cy="687324"/>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6211823" y="2458211"/>
            <a:ext cx="140208" cy="166115"/>
          </a:xfrm>
          <a:prstGeom prst="rect">
            <a:avLst/>
          </a:prstGeom>
          <a:blipFill>
            <a:blip r:embed="rId10" cstate="print"/>
            <a:stretch>
              <a:fillRect/>
            </a:stretch>
          </a:blipFill>
        </p:spPr>
        <p:txBody>
          <a:bodyPr wrap="square" lIns="0" tIns="0" rIns="0" bIns="0" rtlCol="0"/>
          <a:lstStyle/>
          <a:p>
            <a:endParaRPr/>
          </a:p>
        </p:txBody>
      </p:sp>
      <p:sp>
        <p:nvSpPr>
          <p:cNvPr id="17" name="object 17"/>
          <p:cNvSpPr txBox="1"/>
          <p:nvPr/>
        </p:nvSpPr>
        <p:spPr>
          <a:xfrm>
            <a:off x="612140" y="3295015"/>
            <a:ext cx="2364105" cy="360680"/>
          </a:xfrm>
          <a:prstGeom prst="rect">
            <a:avLst/>
          </a:prstGeom>
        </p:spPr>
        <p:txBody>
          <a:bodyPr vert="horz" wrap="square" lIns="0" tIns="12065" rIns="0" bIns="0" rtlCol="0">
            <a:spAutoFit/>
          </a:bodyPr>
          <a:lstStyle/>
          <a:p>
            <a:pPr marL="12700">
              <a:lnSpc>
                <a:spcPct val="100000"/>
              </a:lnSpc>
              <a:spcBef>
                <a:spcPts val="95"/>
              </a:spcBef>
              <a:tabLst>
                <a:tab pos="1123315" algn="l"/>
                <a:tab pos="1884045" algn="l"/>
              </a:tabLst>
            </a:pPr>
            <a:r>
              <a:rPr sz="2200" spc="-5" dirty="0">
                <a:latin typeface="Times New Roman"/>
                <a:cs typeface="Times New Roman"/>
              </a:rPr>
              <a:t>- </a:t>
            </a:r>
            <a:r>
              <a:rPr sz="2200" spc="-10" dirty="0">
                <a:latin typeface="Times New Roman"/>
                <a:cs typeface="Times New Roman"/>
              </a:rPr>
              <a:t>Kh</a:t>
            </a:r>
            <a:r>
              <a:rPr sz="2200" spc="-5" dirty="0">
                <a:latin typeface="Times New Roman"/>
                <a:cs typeface="Times New Roman"/>
              </a:rPr>
              <a:t>á</a:t>
            </a:r>
            <a:r>
              <a:rPr sz="2200" spc="-10" dirty="0">
                <a:latin typeface="Times New Roman"/>
                <a:cs typeface="Times New Roman"/>
              </a:rPr>
              <a:t>c</a:t>
            </a:r>
            <a:r>
              <a:rPr sz="2200" spc="-5" dirty="0">
                <a:latin typeface="Times New Roman"/>
                <a:cs typeface="Times New Roman"/>
              </a:rPr>
              <a:t>h</a:t>
            </a:r>
            <a:r>
              <a:rPr sz="2200" dirty="0">
                <a:latin typeface="Times New Roman"/>
                <a:cs typeface="Times New Roman"/>
              </a:rPr>
              <a:t>	h</a:t>
            </a:r>
            <a:r>
              <a:rPr sz="2200" spc="-10" dirty="0">
                <a:latin typeface="Times New Roman"/>
                <a:cs typeface="Times New Roman"/>
              </a:rPr>
              <a:t>à</a:t>
            </a:r>
            <a:r>
              <a:rPr sz="2200" spc="-15" dirty="0">
                <a:latin typeface="Times New Roman"/>
                <a:cs typeface="Times New Roman"/>
              </a:rPr>
              <a:t>n</a:t>
            </a:r>
            <a:r>
              <a:rPr sz="2200" spc="-5" dirty="0">
                <a:latin typeface="Times New Roman"/>
                <a:cs typeface="Times New Roman"/>
              </a:rPr>
              <a:t>g</a:t>
            </a:r>
            <a:r>
              <a:rPr sz="2200" dirty="0">
                <a:latin typeface="Times New Roman"/>
                <a:cs typeface="Times New Roman"/>
              </a:rPr>
              <a:t>	</a:t>
            </a:r>
            <a:r>
              <a:rPr sz="2200" spc="-10" dirty="0">
                <a:latin typeface="Times New Roman"/>
                <a:cs typeface="Times New Roman"/>
              </a:rPr>
              <a:t>c</a:t>
            </a:r>
            <a:r>
              <a:rPr sz="2200" spc="15" dirty="0">
                <a:latin typeface="Times New Roman"/>
                <a:cs typeface="Times New Roman"/>
              </a:rPr>
              <a:t>ả</a:t>
            </a:r>
            <a:r>
              <a:rPr sz="2200" spc="-5" dirty="0">
                <a:latin typeface="Times New Roman"/>
                <a:cs typeface="Times New Roman"/>
              </a:rPr>
              <a:t>m</a:t>
            </a:r>
            <a:endParaRPr sz="2200" dirty="0">
              <a:latin typeface="Times New Roman"/>
              <a:cs typeface="Times New Roman"/>
            </a:endParaRPr>
          </a:p>
        </p:txBody>
      </p:sp>
      <p:sp>
        <p:nvSpPr>
          <p:cNvPr id="18" name="object 18"/>
          <p:cNvSpPr txBox="1"/>
          <p:nvPr/>
        </p:nvSpPr>
        <p:spPr>
          <a:xfrm>
            <a:off x="612140" y="3629685"/>
            <a:ext cx="2366645" cy="790575"/>
          </a:xfrm>
          <a:prstGeom prst="rect">
            <a:avLst/>
          </a:prstGeom>
        </p:spPr>
        <p:txBody>
          <a:bodyPr vert="horz" wrap="square" lIns="0" tIns="12700" rIns="0" bIns="0" rtlCol="0">
            <a:spAutoFit/>
          </a:bodyPr>
          <a:lstStyle/>
          <a:p>
            <a:pPr marL="12700" marR="5080">
              <a:lnSpc>
                <a:spcPct val="114100"/>
              </a:lnSpc>
              <a:spcBef>
                <a:spcPts val="100"/>
              </a:spcBef>
            </a:pPr>
            <a:r>
              <a:rPr sz="2200" spc="-5" dirty="0">
                <a:latin typeface="Times New Roman"/>
                <a:cs typeface="Times New Roman"/>
              </a:rPr>
              <a:t>thấy </a:t>
            </a:r>
            <a:r>
              <a:rPr sz="2200" dirty="0">
                <a:latin typeface="Times New Roman"/>
                <a:cs typeface="Times New Roman"/>
              </a:rPr>
              <a:t>bị </a:t>
            </a:r>
            <a:r>
              <a:rPr sz="2200" spc="-5" dirty="0">
                <a:latin typeface="Times New Roman"/>
                <a:cs typeface="Times New Roman"/>
              </a:rPr>
              <a:t>thúc </a:t>
            </a:r>
            <a:r>
              <a:rPr sz="2200" spc="-5" dirty="0" err="1">
                <a:latin typeface="Times New Roman"/>
                <a:cs typeface="Times New Roman"/>
              </a:rPr>
              <a:t>đẩy</a:t>
            </a:r>
            <a:r>
              <a:rPr sz="2200" spc="-5" dirty="0">
                <a:latin typeface="Times New Roman"/>
                <a:cs typeface="Times New Roman"/>
              </a:rPr>
              <a:t> </a:t>
            </a:r>
            <a:r>
              <a:rPr sz="2200" dirty="0" err="1" smtClean="0">
                <a:latin typeface="Times New Roman"/>
                <a:cs typeface="Times New Roman"/>
              </a:rPr>
              <a:t>đ</a:t>
            </a:r>
            <a:r>
              <a:rPr lang="en-US" sz="2200" dirty="0" err="1" smtClean="0">
                <a:latin typeface="Times New Roman"/>
                <a:cs typeface="Times New Roman"/>
              </a:rPr>
              <a:t>ể</a:t>
            </a:r>
            <a:r>
              <a:rPr sz="2200" dirty="0" smtClean="0">
                <a:latin typeface="Times New Roman"/>
                <a:cs typeface="Times New Roman"/>
              </a:rPr>
              <a:t>  </a:t>
            </a:r>
            <a:r>
              <a:rPr sz="2200" spc="-5" dirty="0">
                <a:latin typeface="Times New Roman"/>
                <a:cs typeface="Times New Roman"/>
              </a:rPr>
              <a:t>giải </a:t>
            </a:r>
            <a:r>
              <a:rPr sz="2200" dirty="0">
                <a:latin typeface="Times New Roman"/>
                <a:cs typeface="Times New Roman"/>
              </a:rPr>
              <a:t>quyết </a:t>
            </a:r>
            <a:r>
              <a:rPr sz="2200" spc="-5" dirty="0">
                <a:latin typeface="Times New Roman"/>
                <a:cs typeface="Times New Roman"/>
              </a:rPr>
              <a:t>1 </a:t>
            </a:r>
            <a:r>
              <a:rPr sz="2200" dirty="0">
                <a:latin typeface="Times New Roman"/>
                <a:cs typeface="Times New Roman"/>
              </a:rPr>
              <a:t>nhu</a:t>
            </a:r>
            <a:r>
              <a:rPr sz="2200" spc="-65" dirty="0">
                <a:latin typeface="Times New Roman"/>
                <a:cs typeface="Times New Roman"/>
              </a:rPr>
              <a:t> </a:t>
            </a:r>
            <a:r>
              <a:rPr sz="2200" spc="-10" dirty="0">
                <a:latin typeface="Times New Roman"/>
                <a:cs typeface="Times New Roman"/>
              </a:rPr>
              <a:t>cầu</a:t>
            </a:r>
            <a:endParaRPr sz="2200" dirty="0">
              <a:latin typeface="Times New Roman"/>
              <a:cs typeface="Times New Roman"/>
            </a:endParaRPr>
          </a:p>
        </p:txBody>
      </p:sp>
      <p:sp>
        <p:nvSpPr>
          <p:cNvPr id="19" name="object 19"/>
          <p:cNvSpPr txBox="1"/>
          <p:nvPr/>
        </p:nvSpPr>
        <p:spPr>
          <a:xfrm>
            <a:off x="612140" y="4548911"/>
            <a:ext cx="2364105" cy="787400"/>
          </a:xfrm>
          <a:prstGeom prst="rect">
            <a:avLst/>
          </a:prstGeom>
        </p:spPr>
        <p:txBody>
          <a:bodyPr vert="horz" wrap="square" lIns="0" tIns="12700" rIns="0" bIns="0" rtlCol="0">
            <a:spAutoFit/>
          </a:bodyPr>
          <a:lstStyle/>
          <a:p>
            <a:pPr marL="12700" marR="5080">
              <a:lnSpc>
                <a:spcPct val="113599"/>
              </a:lnSpc>
              <a:spcBef>
                <a:spcPts val="100"/>
              </a:spcBef>
              <a:tabLst>
                <a:tab pos="710565" algn="l"/>
                <a:tab pos="943610" algn="l"/>
                <a:tab pos="1425575" algn="l"/>
                <a:tab pos="1946275" algn="l"/>
                <a:tab pos="1998345" algn="l"/>
              </a:tabLst>
            </a:pPr>
            <a:r>
              <a:rPr sz="2200" spc="-5" dirty="0">
                <a:latin typeface="Times New Roman"/>
                <a:cs typeface="Times New Roman"/>
              </a:rPr>
              <a:t>- Ả</a:t>
            </a:r>
            <a:r>
              <a:rPr sz="2200" dirty="0">
                <a:latin typeface="Times New Roman"/>
                <a:cs typeface="Times New Roman"/>
              </a:rPr>
              <a:t>n</a:t>
            </a:r>
            <a:r>
              <a:rPr sz="2200" spc="-5" dirty="0">
                <a:latin typeface="Times New Roman"/>
                <a:cs typeface="Times New Roman"/>
              </a:rPr>
              <a:t>h</a:t>
            </a:r>
            <a:r>
              <a:rPr sz="2200" dirty="0">
                <a:latin typeface="Times New Roman"/>
                <a:cs typeface="Times New Roman"/>
              </a:rPr>
              <a:t>		</a:t>
            </a:r>
            <a:r>
              <a:rPr sz="2200" spc="-5" dirty="0">
                <a:latin typeface="Times New Roman"/>
                <a:cs typeface="Times New Roman"/>
              </a:rPr>
              <a:t>hư</a:t>
            </a:r>
            <a:r>
              <a:rPr sz="2200" spc="-15" dirty="0">
                <a:latin typeface="Times New Roman"/>
                <a:cs typeface="Times New Roman"/>
              </a:rPr>
              <a:t>ở</a:t>
            </a:r>
            <a:r>
              <a:rPr sz="2200" dirty="0">
                <a:latin typeface="Times New Roman"/>
                <a:cs typeface="Times New Roman"/>
              </a:rPr>
              <a:t>n</a:t>
            </a:r>
            <a:r>
              <a:rPr sz="2200" spc="-5" dirty="0">
                <a:latin typeface="Times New Roman"/>
                <a:cs typeface="Times New Roman"/>
              </a:rPr>
              <a:t>g</a:t>
            </a:r>
            <a:r>
              <a:rPr sz="2200" dirty="0">
                <a:latin typeface="Times New Roman"/>
                <a:cs typeface="Times New Roman"/>
              </a:rPr>
              <a:t>	đ</a:t>
            </a:r>
            <a:r>
              <a:rPr sz="2200" spc="-10" dirty="0">
                <a:latin typeface="Times New Roman"/>
                <a:cs typeface="Times New Roman"/>
              </a:rPr>
              <a:t>ế</a:t>
            </a:r>
            <a:r>
              <a:rPr sz="2200" spc="-5" dirty="0">
                <a:latin typeface="Times New Roman"/>
                <a:cs typeface="Times New Roman"/>
              </a:rPr>
              <a:t>n  việc</a:t>
            </a:r>
            <a:r>
              <a:rPr sz="2200" dirty="0">
                <a:latin typeface="Times New Roman"/>
                <a:cs typeface="Times New Roman"/>
              </a:rPr>
              <a:t>	</a:t>
            </a:r>
            <a:r>
              <a:rPr sz="2200" spc="-5" dirty="0">
                <a:latin typeface="Times New Roman"/>
                <a:cs typeface="Times New Roman"/>
              </a:rPr>
              <a:t>x</a:t>
            </a:r>
            <a:r>
              <a:rPr sz="2200" spc="5" dirty="0">
                <a:latin typeface="Times New Roman"/>
                <a:cs typeface="Times New Roman"/>
              </a:rPr>
              <a:t>e</a:t>
            </a:r>
            <a:r>
              <a:rPr sz="2200" spc="-5" dirty="0">
                <a:latin typeface="Times New Roman"/>
                <a:cs typeface="Times New Roman"/>
              </a:rPr>
              <a:t>m</a:t>
            </a:r>
            <a:r>
              <a:rPr sz="2200" dirty="0">
                <a:latin typeface="Times New Roman"/>
                <a:cs typeface="Times New Roman"/>
              </a:rPr>
              <a:t>	</a:t>
            </a:r>
            <a:r>
              <a:rPr sz="2200" spc="-15" dirty="0">
                <a:latin typeface="Times New Roman"/>
                <a:cs typeface="Times New Roman"/>
              </a:rPr>
              <a:t>x</a:t>
            </a:r>
            <a:r>
              <a:rPr sz="2200" spc="-10" dirty="0">
                <a:latin typeface="Times New Roman"/>
                <a:cs typeface="Times New Roman"/>
              </a:rPr>
              <a:t>e</a:t>
            </a:r>
            <a:r>
              <a:rPr sz="2200" spc="-5" dirty="0">
                <a:latin typeface="Times New Roman"/>
                <a:cs typeface="Times New Roman"/>
              </a:rPr>
              <a:t>́t</a:t>
            </a:r>
            <a:r>
              <a:rPr sz="2200" dirty="0">
                <a:latin typeface="Times New Roman"/>
                <a:cs typeface="Times New Roman"/>
              </a:rPr>
              <a:t>		</a:t>
            </a:r>
            <a:r>
              <a:rPr sz="2200" spc="-5" dirty="0">
                <a:latin typeface="Times New Roman"/>
                <a:cs typeface="Times New Roman"/>
              </a:rPr>
              <a:t>l</a:t>
            </a:r>
            <a:r>
              <a:rPr sz="2200" spc="-10" dirty="0">
                <a:latin typeface="Times New Roman"/>
                <a:cs typeface="Times New Roman"/>
              </a:rPr>
              <a:t>ự</a:t>
            </a:r>
            <a:r>
              <a:rPr sz="2200" spc="-5" dirty="0">
                <a:latin typeface="Times New Roman"/>
                <a:cs typeface="Times New Roman"/>
              </a:rPr>
              <a:t>a</a:t>
            </a:r>
            <a:endParaRPr sz="2200">
              <a:latin typeface="Times New Roman"/>
              <a:cs typeface="Times New Roman"/>
            </a:endParaRPr>
          </a:p>
        </p:txBody>
      </p:sp>
      <p:sp>
        <p:nvSpPr>
          <p:cNvPr id="20" name="object 20"/>
          <p:cNvSpPr txBox="1"/>
          <p:nvPr/>
        </p:nvSpPr>
        <p:spPr>
          <a:xfrm>
            <a:off x="612140" y="5310989"/>
            <a:ext cx="2365375" cy="791210"/>
          </a:xfrm>
          <a:prstGeom prst="rect">
            <a:avLst/>
          </a:prstGeom>
        </p:spPr>
        <p:txBody>
          <a:bodyPr vert="horz" wrap="square" lIns="0" tIns="59690" rIns="0" bIns="0" rtlCol="0">
            <a:spAutoFit/>
          </a:bodyPr>
          <a:lstStyle/>
          <a:p>
            <a:pPr marL="12700">
              <a:lnSpc>
                <a:spcPct val="100000"/>
              </a:lnSpc>
              <a:spcBef>
                <a:spcPts val="470"/>
              </a:spcBef>
            </a:pPr>
            <a:r>
              <a:rPr sz="2200" dirty="0">
                <a:latin typeface="Times New Roman"/>
                <a:cs typeface="Times New Roman"/>
              </a:rPr>
              <a:t>chọn </a:t>
            </a:r>
            <a:r>
              <a:rPr sz="2200" spc="-10" dirty="0">
                <a:latin typeface="Times New Roman"/>
                <a:cs typeface="Times New Roman"/>
              </a:rPr>
              <a:t>dịch </a:t>
            </a:r>
            <a:r>
              <a:rPr sz="2200" dirty="0">
                <a:latin typeface="Times New Roman"/>
                <a:cs typeface="Times New Roman"/>
              </a:rPr>
              <a:t>vụ và</a:t>
            </a:r>
            <a:r>
              <a:rPr sz="2200" spc="110" dirty="0">
                <a:latin typeface="Times New Roman"/>
                <a:cs typeface="Times New Roman"/>
              </a:rPr>
              <a:t> </a:t>
            </a:r>
            <a:r>
              <a:rPr sz="2200" spc="-5" dirty="0">
                <a:latin typeface="Times New Roman"/>
                <a:cs typeface="Times New Roman"/>
              </a:rPr>
              <a:t>nhà</a:t>
            </a:r>
            <a:endParaRPr sz="2200">
              <a:latin typeface="Times New Roman"/>
              <a:cs typeface="Times New Roman"/>
            </a:endParaRPr>
          </a:p>
          <a:p>
            <a:pPr marL="12700">
              <a:lnSpc>
                <a:spcPct val="100000"/>
              </a:lnSpc>
              <a:spcBef>
                <a:spcPts val="375"/>
              </a:spcBef>
            </a:pPr>
            <a:r>
              <a:rPr sz="2200" spc="-5" dirty="0">
                <a:latin typeface="Times New Roman"/>
                <a:cs typeface="Times New Roman"/>
              </a:rPr>
              <a:t>cung cấp</a:t>
            </a:r>
            <a:endParaRPr sz="2200">
              <a:latin typeface="Times New Roman"/>
              <a:cs typeface="Times New Roman"/>
            </a:endParaRPr>
          </a:p>
        </p:txBody>
      </p:sp>
      <p:sp>
        <p:nvSpPr>
          <p:cNvPr id="22" name="object 22"/>
          <p:cNvSpPr txBox="1"/>
          <p:nvPr/>
        </p:nvSpPr>
        <p:spPr>
          <a:xfrm>
            <a:off x="3633596" y="4064313"/>
            <a:ext cx="2070100" cy="897890"/>
          </a:xfrm>
          <a:prstGeom prst="rect">
            <a:avLst/>
          </a:prstGeom>
        </p:spPr>
        <p:txBody>
          <a:bodyPr vert="horz" wrap="square" lIns="0" tIns="113030" rIns="0" bIns="0" rtlCol="0">
            <a:spAutoFit/>
          </a:bodyPr>
          <a:lstStyle/>
          <a:p>
            <a:pPr marL="12700">
              <a:lnSpc>
                <a:spcPct val="100000"/>
              </a:lnSpc>
              <a:spcBef>
                <a:spcPts val="890"/>
              </a:spcBef>
              <a:tabLst>
                <a:tab pos="1131570" algn="l"/>
                <a:tab pos="1654175" algn="l"/>
              </a:tabLst>
            </a:pPr>
            <a:r>
              <a:rPr sz="2200" spc="-5" dirty="0">
                <a:latin typeface="Times New Roman"/>
                <a:cs typeface="Times New Roman"/>
              </a:rPr>
              <a:t>-</a:t>
            </a:r>
            <a:r>
              <a:rPr sz="2200" spc="-35" dirty="0">
                <a:latin typeface="Times New Roman"/>
                <a:cs typeface="Times New Roman"/>
              </a:rPr>
              <a:t> </a:t>
            </a:r>
            <a:r>
              <a:rPr sz="2200" spc="-5" dirty="0">
                <a:latin typeface="Times New Roman"/>
                <a:cs typeface="Times New Roman"/>
              </a:rPr>
              <a:t>T</a:t>
            </a:r>
            <a:r>
              <a:rPr sz="2200" dirty="0">
                <a:latin typeface="Times New Roman"/>
                <a:cs typeface="Times New Roman"/>
              </a:rPr>
              <a:t>h</a:t>
            </a:r>
            <a:r>
              <a:rPr sz="2200" spc="-5" dirty="0">
                <a:latin typeface="Times New Roman"/>
                <a:cs typeface="Times New Roman"/>
              </a:rPr>
              <a:t>ô</a:t>
            </a:r>
            <a:r>
              <a:rPr sz="2200" dirty="0">
                <a:latin typeface="Times New Roman"/>
                <a:cs typeface="Times New Roman"/>
              </a:rPr>
              <a:t>n</a:t>
            </a:r>
            <a:r>
              <a:rPr sz="2200" spc="-5" dirty="0">
                <a:latin typeface="Times New Roman"/>
                <a:cs typeface="Times New Roman"/>
              </a:rPr>
              <a:t>g</a:t>
            </a:r>
            <a:r>
              <a:rPr sz="2200" dirty="0">
                <a:latin typeface="Times New Roman"/>
                <a:cs typeface="Times New Roman"/>
              </a:rPr>
              <a:t>	</a:t>
            </a:r>
            <a:r>
              <a:rPr sz="2200" spc="-5" dirty="0">
                <a:latin typeface="Times New Roman"/>
                <a:cs typeface="Times New Roman"/>
              </a:rPr>
              <a:t>tin</a:t>
            </a:r>
            <a:r>
              <a:rPr sz="2200" dirty="0">
                <a:latin typeface="Times New Roman"/>
                <a:cs typeface="Times New Roman"/>
              </a:rPr>
              <a:t>	</a:t>
            </a:r>
            <a:r>
              <a:rPr sz="2200" spc="-5" dirty="0">
                <a:latin typeface="Times New Roman"/>
                <a:cs typeface="Times New Roman"/>
              </a:rPr>
              <a:t>bên</a:t>
            </a:r>
            <a:endParaRPr sz="2200" dirty="0">
              <a:latin typeface="Times New Roman"/>
              <a:cs typeface="Times New Roman"/>
            </a:endParaRPr>
          </a:p>
          <a:p>
            <a:pPr marL="12700">
              <a:lnSpc>
                <a:spcPct val="100000"/>
              </a:lnSpc>
              <a:spcBef>
                <a:spcPts val="795"/>
              </a:spcBef>
            </a:pPr>
            <a:r>
              <a:rPr sz="2200" dirty="0">
                <a:latin typeface="Times New Roman"/>
                <a:cs typeface="Times New Roman"/>
              </a:rPr>
              <a:t>ngoài</a:t>
            </a:r>
          </a:p>
        </p:txBody>
      </p:sp>
      <p:sp>
        <p:nvSpPr>
          <p:cNvPr id="23" name="object 23"/>
          <p:cNvSpPr txBox="1"/>
          <p:nvPr/>
        </p:nvSpPr>
        <p:spPr>
          <a:xfrm>
            <a:off x="6540754" y="3274881"/>
            <a:ext cx="1893570" cy="897890"/>
          </a:xfrm>
          <a:prstGeom prst="rect">
            <a:avLst/>
          </a:prstGeom>
        </p:spPr>
        <p:txBody>
          <a:bodyPr vert="horz" wrap="square" lIns="0" tIns="113030" rIns="0" bIns="0" rtlCol="0">
            <a:spAutoFit/>
          </a:bodyPr>
          <a:lstStyle/>
          <a:p>
            <a:pPr marL="12700">
              <a:lnSpc>
                <a:spcPct val="100000"/>
              </a:lnSpc>
              <a:spcBef>
                <a:spcPts val="890"/>
              </a:spcBef>
            </a:pPr>
            <a:r>
              <a:rPr sz="2200" spc="-10" dirty="0">
                <a:latin typeface="Times New Roman"/>
                <a:cs typeface="Times New Roman"/>
              </a:rPr>
              <a:t>KH </a:t>
            </a:r>
            <a:r>
              <a:rPr sz="2200" spc="-5" dirty="0">
                <a:latin typeface="Times New Roman"/>
                <a:cs typeface="Times New Roman"/>
              </a:rPr>
              <a:t>đánh giá</a:t>
            </a:r>
            <a:r>
              <a:rPr sz="2200" spc="-40" dirty="0">
                <a:latin typeface="Times New Roman"/>
                <a:cs typeface="Times New Roman"/>
              </a:rPr>
              <a:t> </a:t>
            </a:r>
            <a:r>
              <a:rPr sz="2200" spc="-10" dirty="0" err="1">
                <a:latin typeface="Times New Roman"/>
                <a:cs typeface="Times New Roman"/>
              </a:rPr>
              <a:t>các</a:t>
            </a:r>
            <a:endParaRPr sz="2200" dirty="0">
              <a:latin typeface="Times New Roman"/>
              <a:cs typeface="Times New Roman"/>
            </a:endParaRPr>
          </a:p>
          <a:p>
            <a:pPr marL="12700">
              <a:lnSpc>
                <a:spcPct val="100000"/>
              </a:lnSpc>
              <a:spcBef>
                <a:spcPts val="795"/>
              </a:spcBef>
            </a:pPr>
            <a:r>
              <a:rPr sz="2200" dirty="0">
                <a:latin typeface="Times New Roman"/>
                <a:cs typeface="Times New Roman"/>
              </a:rPr>
              <a:t>ngân </a:t>
            </a:r>
            <a:r>
              <a:rPr sz="2200" spc="-5" dirty="0">
                <a:latin typeface="Times New Roman"/>
                <a:cs typeface="Times New Roman"/>
              </a:rPr>
              <a:t>hàng</a:t>
            </a:r>
            <a:r>
              <a:rPr sz="2200" spc="-60" dirty="0">
                <a:latin typeface="Times New Roman"/>
                <a:cs typeface="Times New Roman"/>
              </a:rPr>
              <a:t> </a:t>
            </a:r>
            <a:r>
              <a:rPr sz="2200" dirty="0">
                <a:latin typeface="Times New Roman"/>
                <a:cs typeface="Times New Roman"/>
              </a:rPr>
              <a:t>qua:</a:t>
            </a:r>
          </a:p>
        </p:txBody>
      </p:sp>
      <p:sp>
        <p:nvSpPr>
          <p:cNvPr id="24" name="object 24"/>
          <p:cNvSpPr txBox="1"/>
          <p:nvPr/>
        </p:nvSpPr>
        <p:spPr>
          <a:xfrm>
            <a:off x="6540754" y="4146956"/>
            <a:ext cx="1751964" cy="2205355"/>
          </a:xfrm>
          <a:prstGeom prst="rect">
            <a:avLst/>
          </a:prstGeom>
        </p:spPr>
        <p:txBody>
          <a:bodyPr vert="horz" wrap="square" lIns="0" tIns="113030" rIns="0" bIns="0" rtlCol="0">
            <a:spAutoFit/>
          </a:bodyPr>
          <a:lstStyle/>
          <a:p>
            <a:pPr marL="299085" indent="-287020">
              <a:lnSpc>
                <a:spcPct val="100000"/>
              </a:lnSpc>
              <a:spcBef>
                <a:spcPts val="890"/>
              </a:spcBef>
              <a:buChar char="-"/>
              <a:tabLst>
                <a:tab pos="299085" algn="l"/>
                <a:tab pos="299720" algn="l"/>
              </a:tabLst>
            </a:pPr>
            <a:r>
              <a:rPr sz="2200" spc="-5" dirty="0">
                <a:latin typeface="Times New Roman"/>
                <a:cs typeface="Times New Roman"/>
              </a:rPr>
              <a:t>Địa</a:t>
            </a:r>
            <a:r>
              <a:rPr sz="2200" spc="-20" dirty="0">
                <a:latin typeface="Times New Roman"/>
                <a:cs typeface="Times New Roman"/>
              </a:rPr>
              <a:t> </a:t>
            </a:r>
            <a:r>
              <a:rPr sz="2200" spc="-5" dirty="0">
                <a:latin typeface="Times New Roman"/>
                <a:cs typeface="Times New Roman"/>
              </a:rPr>
              <a:t>điểm</a:t>
            </a:r>
            <a:endParaRPr sz="2200">
              <a:latin typeface="Times New Roman"/>
              <a:cs typeface="Times New Roman"/>
            </a:endParaRPr>
          </a:p>
          <a:p>
            <a:pPr marL="299085" indent="-287020">
              <a:lnSpc>
                <a:spcPct val="100000"/>
              </a:lnSpc>
              <a:spcBef>
                <a:spcPts val="795"/>
              </a:spcBef>
              <a:buChar char="-"/>
              <a:tabLst>
                <a:tab pos="299085" algn="l"/>
                <a:tab pos="299720" algn="l"/>
              </a:tabLst>
            </a:pPr>
            <a:r>
              <a:rPr sz="2200" spc="-5" dirty="0">
                <a:latin typeface="Times New Roman"/>
                <a:cs typeface="Times New Roman"/>
              </a:rPr>
              <a:t>Lãi</a:t>
            </a:r>
            <a:r>
              <a:rPr sz="2200" spc="5" dirty="0">
                <a:latin typeface="Times New Roman"/>
                <a:cs typeface="Times New Roman"/>
              </a:rPr>
              <a:t> </a:t>
            </a:r>
            <a:r>
              <a:rPr sz="2200" spc="-5" dirty="0">
                <a:latin typeface="Times New Roman"/>
                <a:cs typeface="Times New Roman"/>
              </a:rPr>
              <a:t>suất</a:t>
            </a:r>
            <a:endParaRPr sz="2200">
              <a:latin typeface="Times New Roman"/>
              <a:cs typeface="Times New Roman"/>
            </a:endParaRPr>
          </a:p>
          <a:p>
            <a:pPr marL="299085" indent="-287020">
              <a:lnSpc>
                <a:spcPct val="100000"/>
              </a:lnSpc>
              <a:spcBef>
                <a:spcPts val="790"/>
              </a:spcBef>
              <a:buChar char="-"/>
              <a:tabLst>
                <a:tab pos="299085" algn="l"/>
                <a:tab pos="299720" algn="l"/>
              </a:tabLst>
            </a:pPr>
            <a:r>
              <a:rPr sz="2200" spc="-5" dirty="0">
                <a:latin typeface="Times New Roman"/>
                <a:cs typeface="Times New Roman"/>
              </a:rPr>
              <a:t>Thương</a:t>
            </a:r>
            <a:r>
              <a:rPr sz="2200" spc="-60" dirty="0">
                <a:latin typeface="Times New Roman"/>
                <a:cs typeface="Times New Roman"/>
              </a:rPr>
              <a:t> </a:t>
            </a:r>
            <a:r>
              <a:rPr sz="2200" spc="-5" dirty="0">
                <a:latin typeface="Times New Roman"/>
                <a:cs typeface="Times New Roman"/>
              </a:rPr>
              <a:t>hiệu</a:t>
            </a:r>
            <a:endParaRPr sz="2200">
              <a:latin typeface="Times New Roman"/>
              <a:cs typeface="Times New Roman"/>
            </a:endParaRPr>
          </a:p>
          <a:p>
            <a:pPr marL="299085" indent="-287020">
              <a:lnSpc>
                <a:spcPct val="100000"/>
              </a:lnSpc>
              <a:spcBef>
                <a:spcPts val="795"/>
              </a:spcBef>
              <a:buChar char="-"/>
              <a:tabLst>
                <a:tab pos="299085" algn="l"/>
                <a:tab pos="299720" algn="l"/>
              </a:tabLst>
            </a:pPr>
            <a:r>
              <a:rPr sz="2200" spc="-5" dirty="0">
                <a:latin typeface="Times New Roman"/>
                <a:cs typeface="Times New Roman"/>
              </a:rPr>
              <a:t>Nhân</a:t>
            </a:r>
            <a:r>
              <a:rPr sz="2200" spc="-70" dirty="0">
                <a:latin typeface="Times New Roman"/>
                <a:cs typeface="Times New Roman"/>
              </a:rPr>
              <a:t> </a:t>
            </a:r>
            <a:r>
              <a:rPr sz="2200" spc="-5" dirty="0">
                <a:latin typeface="Times New Roman"/>
                <a:cs typeface="Times New Roman"/>
              </a:rPr>
              <a:t>viên</a:t>
            </a:r>
            <a:endParaRPr sz="2200">
              <a:latin typeface="Times New Roman"/>
              <a:cs typeface="Times New Roman"/>
            </a:endParaRPr>
          </a:p>
          <a:p>
            <a:pPr marL="12700">
              <a:lnSpc>
                <a:spcPct val="100000"/>
              </a:lnSpc>
              <a:spcBef>
                <a:spcPts val="790"/>
              </a:spcBef>
              <a:tabLst>
                <a:tab pos="299085" algn="l"/>
              </a:tabLst>
            </a:pPr>
            <a:r>
              <a:rPr sz="2200" spc="-5" dirty="0">
                <a:latin typeface="Times New Roman"/>
                <a:cs typeface="Times New Roman"/>
              </a:rPr>
              <a:t>-	....</a:t>
            </a:r>
            <a:endParaRPr sz="2200">
              <a:latin typeface="Times New Roman"/>
              <a:cs typeface="Times New Roman"/>
            </a:endParaRPr>
          </a:p>
        </p:txBody>
      </p:sp>
      <p:sp>
        <p:nvSpPr>
          <p:cNvPr id="25" name="object 25"/>
          <p:cNvSpPr txBox="1"/>
          <p:nvPr/>
        </p:nvSpPr>
        <p:spPr>
          <a:xfrm>
            <a:off x="459740" y="2706115"/>
            <a:ext cx="189674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Times New Roman"/>
                <a:cs typeface="Times New Roman"/>
              </a:rPr>
              <a:t>Nhận </a:t>
            </a:r>
            <a:r>
              <a:rPr sz="1800" b="1" dirty="0">
                <a:solidFill>
                  <a:srgbClr val="FFFFFF"/>
                </a:solidFill>
                <a:latin typeface="Times New Roman"/>
                <a:cs typeface="Times New Roman"/>
              </a:rPr>
              <a:t>thức </a:t>
            </a:r>
            <a:r>
              <a:rPr sz="1800" b="1" spc="-5" dirty="0">
                <a:solidFill>
                  <a:srgbClr val="FFFFFF"/>
                </a:solidFill>
                <a:latin typeface="Times New Roman"/>
                <a:cs typeface="Times New Roman"/>
              </a:rPr>
              <a:t>nhu</a:t>
            </a:r>
            <a:r>
              <a:rPr sz="1800" b="1" spc="-70" dirty="0">
                <a:solidFill>
                  <a:srgbClr val="FFFFFF"/>
                </a:solidFill>
                <a:latin typeface="Times New Roman"/>
                <a:cs typeface="Times New Roman"/>
              </a:rPr>
              <a:t> </a:t>
            </a:r>
            <a:r>
              <a:rPr sz="1800" b="1" dirty="0">
                <a:solidFill>
                  <a:srgbClr val="FFFFFF"/>
                </a:solidFill>
                <a:latin typeface="Times New Roman"/>
                <a:cs typeface="Times New Roman"/>
              </a:rPr>
              <a:t>cầu</a:t>
            </a:r>
            <a:endParaRPr sz="1800" dirty="0">
              <a:latin typeface="Times New Roman"/>
              <a:cs typeface="Times New Roman"/>
            </a:endParaRPr>
          </a:p>
        </p:txBody>
      </p:sp>
      <p:sp>
        <p:nvSpPr>
          <p:cNvPr id="26" name="object 26"/>
          <p:cNvSpPr/>
          <p:nvPr/>
        </p:nvSpPr>
        <p:spPr>
          <a:xfrm>
            <a:off x="3300984" y="2639567"/>
            <a:ext cx="524256" cy="513588"/>
          </a:xfrm>
          <a:prstGeom prst="rect">
            <a:avLst/>
          </a:prstGeom>
          <a:blipFill>
            <a:blip r:embed="rId11" cstate="print"/>
            <a:stretch>
              <a:fillRect/>
            </a:stretch>
          </a:blipFill>
        </p:spPr>
        <p:txBody>
          <a:bodyPr wrap="square" lIns="0" tIns="0" rIns="0" bIns="0" rtlCol="0"/>
          <a:lstStyle/>
          <a:p>
            <a:endParaRPr/>
          </a:p>
        </p:txBody>
      </p:sp>
      <p:sp>
        <p:nvSpPr>
          <p:cNvPr id="27" name="object 27"/>
          <p:cNvSpPr/>
          <p:nvPr/>
        </p:nvSpPr>
        <p:spPr>
          <a:xfrm>
            <a:off x="3517391" y="2639567"/>
            <a:ext cx="498348" cy="513588"/>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3707891" y="2639567"/>
            <a:ext cx="364236" cy="513588"/>
          </a:xfrm>
          <a:prstGeom prst="rect">
            <a:avLst/>
          </a:prstGeom>
          <a:blipFill>
            <a:blip r:embed="rId13" cstate="print"/>
            <a:stretch>
              <a:fillRect/>
            </a:stretch>
          </a:blipFill>
        </p:spPr>
        <p:txBody>
          <a:bodyPr wrap="square" lIns="0" tIns="0" rIns="0" bIns="0" rtlCol="0"/>
          <a:lstStyle/>
          <a:p>
            <a:endParaRPr/>
          </a:p>
        </p:txBody>
      </p:sp>
      <p:sp>
        <p:nvSpPr>
          <p:cNvPr id="29" name="object 29"/>
          <p:cNvSpPr/>
          <p:nvPr/>
        </p:nvSpPr>
        <p:spPr>
          <a:xfrm>
            <a:off x="3764279" y="2639567"/>
            <a:ext cx="600455" cy="513588"/>
          </a:xfrm>
          <a:prstGeom prst="rect">
            <a:avLst/>
          </a:prstGeom>
          <a:blipFill>
            <a:blip r:embed="rId14" cstate="print"/>
            <a:stretch>
              <a:fillRect/>
            </a:stretch>
          </a:blipFill>
        </p:spPr>
        <p:txBody>
          <a:bodyPr wrap="square" lIns="0" tIns="0" rIns="0" bIns="0" rtlCol="0"/>
          <a:lstStyle/>
          <a:p>
            <a:endParaRPr/>
          </a:p>
        </p:txBody>
      </p:sp>
      <p:sp>
        <p:nvSpPr>
          <p:cNvPr id="30" name="object 30"/>
          <p:cNvSpPr/>
          <p:nvPr/>
        </p:nvSpPr>
        <p:spPr>
          <a:xfrm>
            <a:off x="4056888" y="2639567"/>
            <a:ext cx="498348" cy="513588"/>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4247388" y="2639567"/>
            <a:ext cx="364236" cy="513588"/>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4303776" y="2639567"/>
            <a:ext cx="865631" cy="513588"/>
          </a:xfrm>
          <a:prstGeom prst="rect">
            <a:avLst/>
          </a:prstGeom>
          <a:blipFill>
            <a:blip r:embed="rId15" cstate="print"/>
            <a:stretch>
              <a:fillRect/>
            </a:stretch>
          </a:blipFill>
        </p:spPr>
        <p:txBody>
          <a:bodyPr wrap="square" lIns="0" tIns="0" rIns="0" bIns="0" rtlCol="0"/>
          <a:lstStyle/>
          <a:p>
            <a:endParaRPr/>
          </a:p>
        </p:txBody>
      </p:sp>
      <p:sp>
        <p:nvSpPr>
          <p:cNvPr id="33" name="object 33"/>
          <p:cNvSpPr/>
          <p:nvPr/>
        </p:nvSpPr>
        <p:spPr>
          <a:xfrm>
            <a:off x="4861559" y="2639567"/>
            <a:ext cx="367284" cy="513588"/>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4920996" y="2639567"/>
            <a:ext cx="574548" cy="513588"/>
          </a:xfrm>
          <a:prstGeom prst="rect">
            <a:avLst/>
          </a:prstGeom>
          <a:blipFill>
            <a:blip r:embed="rId16" cstate="print"/>
            <a:stretch>
              <a:fillRect/>
            </a:stretch>
          </a:blipFill>
        </p:spPr>
        <p:txBody>
          <a:bodyPr wrap="square" lIns="0" tIns="0" rIns="0" bIns="0" rtlCol="0"/>
          <a:lstStyle/>
          <a:p>
            <a:endParaRPr/>
          </a:p>
        </p:txBody>
      </p:sp>
      <p:sp>
        <p:nvSpPr>
          <p:cNvPr id="35" name="object 35"/>
          <p:cNvSpPr/>
          <p:nvPr/>
        </p:nvSpPr>
        <p:spPr>
          <a:xfrm>
            <a:off x="5187696" y="2639567"/>
            <a:ext cx="365760" cy="513588"/>
          </a:xfrm>
          <a:prstGeom prst="rect">
            <a:avLst/>
          </a:prstGeom>
          <a:blipFill>
            <a:blip r:embed="rId13" cstate="print"/>
            <a:stretch>
              <a:fillRect/>
            </a:stretch>
          </a:blipFill>
        </p:spPr>
        <p:txBody>
          <a:bodyPr wrap="square" lIns="0" tIns="0" rIns="0" bIns="0" rtlCol="0"/>
          <a:lstStyle/>
          <a:p>
            <a:endParaRPr/>
          </a:p>
        </p:txBody>
      </p:sp>
      <p:sp>
        <p:nvSpPr>
          <p:cNvPr id="36" name="object 36"/>
          <p:cNvSpPr txBox="1"/>
          <p:nvPr/>
        </p:nvSpPr>
        <p:spPr>
          <a:xfrm>
            <a:off x="3432175" y="2695194"/>
            <a:ext cx="2400172" cy="1644040"/>
          </a:xfrm>
          <a:prstGeom prst="rect">
            <a:avLst/>
          </a:prstGeom>
        </p:spPr>
        <p:txBody>
          <a:bodyPr vert="horz" wrap="square" lIns="0" tIns="12700" rIns="0" bIns="0" rtlCol="0">
            <a:spAutoFit/>
          </a:bodyPr>
          <a:lstStyle/>
          <a:p>
            <a:pPr marL="12700" algn="just">
              <a:lnSpc>
                <a:spcPct val="100000"/>
              </a:lnSpc>
              <a:spcBef>
                <a:spcPts val="100"/>
              </a:spcBef>
            </a:pPr>
            <a:r>
              <a:rPr sz="1800" b="1" spc="-5" dirty="0">
                <a:solidFill>
                  <a:srgbClr val="FFFFFF"/>
                </a:solidFill>
                <a:latin typeface="Times New Roman"/>
                <a:cs typeface="Times New Roman"/>
              </a:rPr>
              <a:t>Tìm kiếm thông</a:t>
            </a:r>
            <a:r>
              <a:rPr sz="1800" b="1" spc="-15" dirty="0">
                <a:solidFill>
                  <a:srgbClr val="FFFFFF"/>
                </a:solidFill>
                <a:latin typeface="Times New Roman"/>
                <a:cs typeface="Times New Roman"/>
              </a:rPr>
              <a:t> </a:t>
            </a:r>
            <a:r>
              <a:rPr sz="1800" b="1" spc="-5" dirty="0">
                <a:solidFill>
                  <a:srgbClr val="FFFFFF"/>
                </a:solidFill>
                <a:latin typeface="Times New Roman"/>
                <a:cs typeface="Times New Roman"/>
              </a:rPr>
              <a:t>tin</a:t>
            </a:r>
            <a:endParaRPr sz="1800" dirty="0">
              <a:latin typeface="Times New Roman"/>
              <a:cs typeface="Times New Roman"/>
            </a:endParaRPr>
          </a:p>
          <a:p>
            <a:pPr algn="just">
              <a:lnSpc>
                <a:spcPct val="100000"/>
              </a:lnSpc>
              <a:spcBef>
                <a:spcPts val="15"/>
              </a:spcBef>
            </a:pPr>
            <a:endParaRPr sz="2200" dirty="0">
              <a:latin typeface="Times New Roman"/>
              <a:cs typeface="Times New Roman"/>
            </a:endParaRPr>
          </a:p>
          <a:p>
            <a:pPr marL="213995" algn="just">
              <a:spcBef>
                <a:spcPts val="5"/>
              </a:spcBef>
              <a:tabLst>
                <a:tab pos="1410335" algn="l"/>
                <a:tab pos="2011045" algn="l"/>
              </a:tabLst>
            </a:pPr>
            <a:r>
              <a:rPr sz="2200" spc="-5" dirty="0">
                <a:latin typeface="Times New Roman"/>
                <a:cs typeface="Times New Roman"/>
              </a:rPr>
              <a:t>-</a:t>
            </a:r>
            <a:r>
              <a:rPr sz="2200" spc="-35" dirty="0">
                <a:latin typeface="Times New Roman"/>
                <a:cs typeface="Times New Roman"/>
              </a:rPr>
              <a:t> </a:t>
            </a:r>
            <a:r>
              <a:rPr sz="2200" spc="-5" dirty="0" err="1" smtClean="0">
                <a:latin typeface="Times New Roman"/>
                <a:cs typeface="Times New Roman"/>
              </a:rPr>
              <a:t>T</a:t>
            </a:r>
            <a:r>
              <a:rPr sz="2200" dirty="0" err="1" smtClean="0">
                <a:latin typeface="Times New Roman"/>
                <a:cs typeface="Times New Roman"/>
              </a:rPr>
              <a:t>h</a:t>
            </a:r>
            <a:r>
              <a:rPr sz="2200" spc="-5" dirty="0" err="1" smtClean="0">
                <a:latin typeface="Times New Roman"/>
                <a:cs typeface="Times New Roman"/>
              </a:rPr>
              <a:t>ô</a:t>
            </a:r>
            <a:r>
              <a:rPr sz="2200" dirty="0" err="1" smtClean="0">
                <a:latin typeface="Times New Roman"/>
                <a:cs typeface="Times New Roman"/>
              </a:rPr>
              <a:t>n</a:t>
            </a:r>
            <a:r>
              <a:rPr sz="2200" spc="-5" dirty="0" err="1" smtClean="0">
                <a:latin typeface="Times New Roman"/>
                <a:cs typeface="Times New Roman"/>
              </a:rPr>
              <a:t>g</a:t>
            </a:r>
            <a:r>
              <a:rPr lang="en-US" sz="2200" dirty="0">
                <a:latin typeface="Times New Roman"/>
                <a:cs typeface="Times New Roman"/>
              </a:rPr>
              <a:t> </a:t>
            </a:r>
            <a:r>
              <a:rPr sz="2200" spc="-5" dirty="0" smtClean="0">
                <a:latin typeface="Times New Roman"/>
                <a:cs typeface="Times New Roman"/>
              </a:rPr>
              <a:t>tin</a:t>
            </a:r>
            <a:r>
              <a:rPr lang="en-US" sz="2200" dirty="0">
                <a:latin typeface="Times New Roman"/>
                <a:cs typeface="Times New Roman"/>
              </a:rPr>
              <a:t> </a:t>
            </a:r>
            <a:r>
              <a:rPr sz="2200" spc="-10" dirty="0" err="1" smtClean="0">
                <a:latin typeface="Times New Roman"/>
                <a:cs typeface="Times New Roman"/>
              </a:rPr>
              <a:t>cá</a:t>
            </a:r>
            <a:r>
              <a:rPr lang="en-US" sz="2200" spc="-10" dirty="0" smtClean="0">
                <a:latin typeface="Times New Roman"/>
                <a:cs typeface="Times New Roman"/>
              </a:rPr>
              <a:t> </a:t>
            </a:r>
            <a:r>
              <a:rPr lang="en-US" sz="2200" spc="-5" dirty="0" err="1">
                <a:latin typeface="Times New Roman"/>
                <a:cs typeface="Times New Roman"/>
              </a:rPr>
              <a:t>nhân</a:t>
            </a:r>
            <a:r>
              <a:rPr lang="en-US" sz="2200" spc="-5" dirty="0">
                <a:latin typeface="Times New Roman"/>
                <a:cs typeface="Times New Roman"/>
              </a:rPr>
              <a:t> </a:t>
            </a:r>
            <a:r>
              <a:rPr lang="en-US" sz="2200" spc="-5" dirty="0" err="1">
                <a:latin typeface="Times New Roman"/>
                <a:cs typeface="Times New Roman"/>
              </a:rPr>
              <a:t>bên</a:t>
            </a:r>
            <a:r>
              <a:rPr lang="en-US" sz="2200" spc="-50" dirty="0">
                <a:latin typeface="Times New Roman"/>
                <a:cs typeface="Times New Roman"/>
              </a:rPr>
              <a:t> </a:t>
            </a:r>
            <a:r>
              <a:rPr lang="en-US" sz="2200" spc="-5" dirty="0" err="1">
                <a:latin typeface="Times New Roman"/>
                <a:cs typeface="Times New Roman"/>
              </a:rPr>
              <a:t>trong</a:t>
            </a:r>
            <a:endParaRPr lang="en-US" sz="2200" dirty="0">
              <a:latin typeface="Times New Roman"/>
              <a:cs typeface="Times New Roman"/>
            </a:endParaRPr>
          </a:p>
          <a:p>
            <a:pPr marL="213995" algn="just">
              <a:lnSpc>
                <a:spcPct val="100000"/>
              </a:lnSpc>
              <a:spcBef>
                <a:spcPts val="5"/>
              </a:spcBef>
              <a:tabLst>
                <a:tab pos="1410335" algn="l"/>
                <a:tab pos="2011045" algn="l"/>
              </a:tabLst>
            </a:pPr>
            <a:endParaRPr sz="2200" dirty="0">
              <a:latin typeface="Times New Roman"/>
              <a:cs typeface="Times New Roman"/>
            </a:endParaRPr>
          </a:p>
        </p:txBody>
      </p:sp>
      <p:sp>
        <p:nvSpPr>
          <p:cNvPr id="37" name="object 37"/>
          <p:cNvSpPr/>
          <p:nvPr/>
        </p:nvSpPr>
        <p:spPr>
          <a:xfrm>
            <a:off x="6272784" y="2639567"/>
            <a:ext cx="586739" cy="513588"/>
          </a:xfrm>
          <a:prstGeom prst="rect">
            <a:avLst/>
          </a:prstGeom>
          <a:blipFill>
            <a:blip r:embed="rId17" cstate="print"/>
            <a:stretch>
              <a:fillRect/>
            </a:stretch>
          </a:blipFill>
        </p:spPr>
        <p:txBody>
          <a:bodyPr wrap="square" lIns="0" tIns="0" rIns="0" bIns="0" rtlCol="0"/>
          <a:lstStyle/>
          <a:p>
            <a:endParaRPr/>
          </a:p>
        </p:txBody>
      </p:sp>
      <p:sp>
        <p:nvSpPr>
          <p:cNvPr id="38" name="object 38"/>
          <p:cNvSpPr/>
          <p:nvPr/>
        </p:nvSpPr>
        <p:spPr>
          <a:xfrm>
            <a:off x="6551676" y="2639567"/>
            <a:ext cx="560831" cy="513588"/>
          </a:xfrm>
          <a:prstGeom prst="rect">
            <a:avLst/>
          </a:prstGeom>
          <a:blipFill>
            <a:blip r:embed="rId18" cstate="print"/>
            <a:stretch>
              <a:fillRect/>
            </a:stretch>
          </a:blipFill>
        </p:spPr>
        <p:txBody>
          <a:bodyPr wrap="square" lIns="0" tIns="0" rIns="0" bIns="0" rtlCol="0"/>
          <a:lstStyle/>
          <a:p>
            <a:endParaRPr/>
          </a:p>
        </p:txBody>
      </p:sp>
      <p:sp>
        <p:nvSpPr>
          <p:cNvPr id="39" name="object 39"/>
          <p:cNvSpPr/>
          <p:nvPr/>
        </p:nvSpPr>
        <p:spPr>
          <a:xfrm>
            <a:off x="6804659" y="2639567"/>
            <a:ext cx="365759" cy="513588"/>
          </a:xfrm>
          <a:prstGeom prst="rect">
            <a:avLst/>
          </a:prstGeom>
          <a:blipFill>
            <a:blip r:embed="rId13" cstate="print"/>
            <a:stretch>
              <a:fillRect/>
            </a:stretch>
          </a:blipFill>
        </p:spPr>
        <p:txBody>
          <a:bodyPr wrap="square" lIns="0" tIns="0" rIns="0" bIns="0" rtlCol="0"/>
          <a:lstStyle/>
          <a:p>
            <a:endParaRPr/>
          </a:p>
        </p:txBody>
      </p:sp>
      <p:sp>
        <p:nvSpPr>
          <p:cNvPr id="40" name="object 40"/>
          <p:cNvSpPr/>
          <p:nvPr/>
        </p:nvSpPr>
        <p:spPr>
          <a:xfrm>
            <a:off x="6862571" y="2639567"/>
            <a:ext cx="801624" cy="513588"/>
          </a:xfrm>
          <a:prstGeom prst="rect">
            <a:avLst/>
          </a:prstGeom>
          <a:blipFill>
            <a:blip r:embed="rId19" cstate="print"/>
            <a:stretch>
              <a:fillRect/>
            </a:stretch>
          </a:blipFill>
        </p:spPr>
        <p:txBody>
          <a:bodyPr wrap="square" lIns="0" tIns="0" rIns="0" bIns="0" rtlCol="0"/>
          <a:lstStyle/>
          <a:p>
            <a:endParaRPr/>
          </a:p>
        </p:txBody>
      </p:sp>
      <p:sp>
        <p:nvSpPr>
          <p:cNvPr id="41" name="object 41"/>
          <p:cNvSpPr/>
          <p:nvPr/>
        </p:nvSpPr>
        <p:spPr>
          <a:xfrm>
            <a:off x="7356347" y="2639567"/>
            <a:ext cx="422148" cy="513588"/>
          </a:xfrm>
          <a:prstGeom prst="rect">
            <a:avLst/>
          </a:prstGeom>
          <a:blipFill>
            <a:blip r:embed="rId20" cstate="print"/>
            <a:stretch>
              <a:fillRect/>
            </a:stretch>
          </a:blipFill>
        </p:spPr>
        <p:txBody>
          <a:bodyPr wrap="square" lIns="0" tIns="0" rIns="0" bIns="0" rtlCol="0"/>
          <a:lstStyle/>
          <a:p>
            <a:endParaRPr/>
          </a:p>
        </p:txBody>
      </p:sp>
      <p:sp>
        <p:nvSpPr>
          <p:cNvPr id="42" name="object 42"/>
          <p:cNvSpPr/>
          <p:nvPr/>
        </p:nvSpPr>
        <p:spPr>
          <a:xfrm>
            <a:off x="7470647" y="2639567"/>
            <a:ext cx="364235" cy="513588"/>
          </a:xfrm>
          <a:prstGeom prst="rect">
            <a:avLst/>
          </a:prstGeom>
          <a:blipFill>
            <a:blip r:embed="rId13" cstate="print"/>
            <a:stretch>
              <a:fillRect/>
            </a:stretch>
          </a:blipFill>
        </p:spPr>
        <p:txBody>
          <a:bodyPr wrap="square" lIns="0" tIns="0" rIns="0" bIns="0" rtlCol="0"/>
          <a:lstStyle/>
          <a:p>
            <a:endParaRPr/>
          </a:p>
        </p:txBody>
      </p:sp>
      <p:sp>
        <p:nvSpPr>
          <p:cNvPr id="43" name="object 43"/>
          <p:cNvSpPr/>
          <p:nvPr/>
        </p:nvSpPr>
        <p:spPr>
          <a:xfrm>
            <a:off x="7527035" y="2639567"/>
            <a:ext cx="650748" cy="513588"/>
          </a:xfrm>
          <a:prstGeom prst="rect">
            <a:avLst/>
          </a:prstGeom>
          <a:blipFill>
            <a:blip r:embed="rId21" cstate="print"/>
            <a:stretch>
              <a:fillRect/>
            </a:stretch>
          </a:blipFill>
        </p:spPr>
        <p:txBody>
          <a:bodyPr wrap="square" lIns="0" tIns="0" rIns="0" bIns="0" rtlCol="0"/>
          <a:lstStyle/>
          <a:p>
            <a:endParaRPr/>
          </a:p>
        </p:txBody>
      </p:sp>
      <p:sp>
        <p:nvSpPr>
          <p:cNvPr id="44" name="object 44"/>
          <p:cNvSpPr/>
          <p:nvPr/>
        </p:nvSpPr>
        <p:spPr>
          <a:xfrm>
            <a:off x="7869935" y="2639567"/>
            <a:ext cx="434340" cy="513588"/>
          </a:xfrm>
          <a:prstGeom prst="rect">
            <a:avLst/>
          </a:prstGeom>
          <a:blipFill>
            <a:blip r:embed="rId22" cstate="print"/>
            <a:stretch>
              <a:fillRect/>
            </a:stretch>
          </a:blipFill>
        </p:spPr>
        <p:txBody>
          <a:bodyPr wrap="square" lIns="0" tIns="0" rIns="0" bIns="0" rtlCol="0"/>
          <a:lstStyle/>
          <a:p>
            <a:endParaRPr/>
          </a:p>
        </p:txBody>
      </p:sp>
      <p:sp>
        <p:nvSpPr>
          <p:cNvPr id="45" name="object 45"/>
          <p:cNvSpPr/>
          <p:nvPr/>
        </p:nvSpPr>
        <p:spPr>
          <a:xfrm>
            <a:off x="7996428" y="2639567"/>
            <a:ext cx="365759" cy="513588"/>
          </a:xfrm>
          <a:prstGeom prst="rect">
            <a:avLst/>
          </a:prstGeom>
          <a:blipFill>
            <a:blip r:embed="rId13" cstate="print"/>
            <a:stretch>
              <a:fillRect/>
            </a:stretch>
          </a:blipFill>
        </p:spPr>
        <p:txBody>
          <a:bodyPr wrap="square" lIns="0" tIns="0" rIns="0" bIns="0" rtlCol="0"/>
          <a:lstStyle/>
          <a:p>
            <a:endParaRPr/>
          </a:p>
        </p:txBody>
      </p:sp>
      <p:sp>
        <p:nvSpPr>
          <p:cNvPr id="46" name="object 46"/>
          <p:cNvSpPr txBox="1"/>
          <p:nvPr/>
        </p:nvSpPr>
        <p:spPr>
          <a:xfrm>
            <a:off x="6404228" y="2695194"/>
            <a:ext cx="175006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Times New Roman"/>
                <a:cs typeface="Times New Roman"/>
              </a:rPr>
              <a:t>Đánh </a:t>
            </a:r>
            <a:r>
              <a:rPr sz="1800" b="1" dirty="0">
                <a:solidFill>
                  <a:srgbClr val="FFFFFF"/>
                </a:solidFill>
                <a:latin typeface="Times New Roman"/>
                <a:cs typeface="Times New Roman"/>
              </a:rPr>
              <a:t>giálựa</a:t>
            </a:r>
            <a:r>
              <a:rPr sz="1800" b="1" spc="-65" dirty="0">
                <a:solidFill>
                  <a:srgbClr val="FFFFFF"/>
                </a:solidFill>
                <a:latin typeface="Times New Roman"/>
                <a:cs typeface="Times New Roman"/>
              </a:rPr>
              <a:t> </a:t>
            </a:r>
            <a:r>
              <a:rPr sz="1800" b="1" spc="-5" dirty="0">
                <a:solidFill>
                  <a:srgbClr val="FFFFFF"/>
                </a:solidFill>
                <a:latin typeface="Times New Roman"/>
                <a:cs typeface="Times New Roman"/>
              </a:rPr>
              <a:t>chọn</a:t>
            </a:r>
            <a:endParaRPr sz="1800">
              <a:latin typeface="Times New Roman"/>
              <a:cs typeface="Times New Roman"/>
            </a:endParaRPr>
          </a:p>
        </p:txBody>
      </p:sp>
      <p:sp>
        <p:nvSpPr>
          <p:cNvPr id="47" name="object 47"/>
          <p:cNvSpPr txBox="1"/>
          <p:nvPr/>
        </p:nvSpPr>
        <p:spPr>
          <a:xfrm>
            <a:off x="152400" y="1107245"/>
            <a:ext cx="8915400" cy="492955"/>
          </a:xfrm>
          <a:prstGeom prst="rect">
            <a:avLst/>
          </a:prstGeom>
        </p:spPr>
        <p:txBody>
          <a:bodyPr vert="horz" wrap="square" lIns="0" tIns="12700" rIns="0" bIns="0" rtlCol="0">
            <a:spAutoFit/>
          </a:bodyPr>
          <a:lstStyle/>
          <a:p>
            <a:pPr marL="12700" marR="5080">
              <a:lnSpc>
                <a:spcPct val="130000"/>
              </a:lnSpc>
              <a:spcBef>
                <a:spcPts val="100"/>
              </a:spcBef>
              <a:tabLst>
                <a:tab pos="440690" algn="l"/>
                <a:tab pos="1256030" algn="l"/>
                <a:tab pos="2188845" algn="l"/>
                <a:tab pos="3202940" algn="l"/>
                <a:tab pos="4058920" algn="l"/>
                <a:tab pos="4810760" algn="l"/>
                <a:tab pos="5324475" algn="l"/>
                <a:tab pos="6258560" algn="l"/>
                <a:tab pos="7072630" algn="l"/>
              </a:tabLst>
            </a:pPr>
            <a:r>
              <a:rPr sz="2400" b="1" dirty="0" smtClean="0">
                <a:solidFill>
                  <a:srgbClr val="0070C0"/>
                </a:solidFill>
                <a:latin typeface="Times New Roman"/>
                <a:cs typeface="Times New Roman"/>
              </a:rPr>
              <a:t>2</a:t>
            </a:r>
            <a:r>
              <a:rPr sz="2400" b="1" spc="-5" dirty="0" smtClean="0">
                <a:solidFill>
                  <a:srgbClr val="0070C0"/>
                </a:solidFill>
                <a:latin typeface="Times New Roman"/>
                <a:cs typeface="Times New Roman"/>
              </a:rPr>
              <a:t>.</a:t>
            </a:r>
            <a:r>
              <a:rPr lang="en-US" sz="2400" b="1" dirty="0">
                <a:solidFill>
                  <a:srgbClr val="0070C0"/>
                </a:solidFill>
                <a:latin typeface="Times New Roman"/>
                <a:cs typeface="Times New Roman"/>
              </a:rPr>
              <a:t> </a:t>
            </a:r>
            <a:r>
              <a:rPr sz="2400" b="1" spc="-5" dirty="0" smtClean="0">
                <a:solidFill>
                  <a:srgbClr val="0070C0"/>
                </a:solidFill>
                <a:latin typeface="Times New Roman"/>
                <a:cs typeface="Times New Roman"/>
              </a:rPr>
              <a:t>Quá</a:t>
            </a:r>
            <a:r>
              <a:rPr lang="en-US" sz="2400" b="1" dirty="0" smtClean="0">
                <a:solidFill>
                  <a:srgbClr val="0070C0"/>
                </a:solidFill>
                <a:latin typeface="Times New Roman"/>
                <a:cs typeface="Times New Roman"/>
              </a:rPr>
              <a:t> </a:t>
            </a:r>
            <a:r>
              <a:rPr sz="2400" b="1" spc="-5" dirty="0" err="1" smtClean="0">
                <a:solidFill>
                  <a:srgbClr val="0070C0"/>
                </a:solidFill>
                <a:latin typeface="Times New Roman"/>
                <a:cs typeface="Times New Roman"/>
              </a:rPr>
              <a:t>trì</a:t>
            </a:r>
            <a:r>
              <a:rPr sz="2400" b="1" dirty="0" err="1" smtClean="0">
                <a:solidFill>
                  <a:srgbClr val="0070C0"/>
                </a:solidFill>
                <a:latin typeface="Times New Roman"/>
                <a:cs typeface="Times New Roman"/>
              </a:rPr>
              <a:t>n</a:t>
            </a:r>
            <a:r>
              <a:rPr sz="2400" b="1" spc="-5" dirty="0" err="1" smtClean="0">
                <a:solidFill>
                  <a:srgbClr val="0070C0"/>
                </a:solidFill>
                <a:latin typeface="Times New Roman"/>
                <a:cs typeface="Times New Roman"/>
              </a:rPr>
              <a:t>h</a:t>
            </a:r>
            <a:r>
              <a:rPr lang="en-US" sz="2400" b="1" dirty="0" smtClean="0">
                <a:solidFill>
                  <a:srgbClr val="0070C0"/>
                </a:solidFill>
                <a:latin typeface="Times New Roman"/>
                <a:cs typeface="Times New Roman"/>
              </a:rPr>
              <a:t> </a:t>
            </a:r>
            <a:r>
              <a:rPr sz="2400" b="1" dirty="0" err="1" smtClean="0">
                <a:solidFill>
                  <a:srgbClr val="0070C0"/>
                </a:solidFill>
                <a:latin typeface="Times New Roman"/>
                <a:cs typeface="Times New Roman"/>
              </a:rPr>
              <a:t>quy</a:t>
            </a:r>
            <a:r>
              <a:rPr sz="2400" b="1" spc="-15" dirty="0" err="1" smtClean="0">
                <a:solidFill>
                  <a:srgbClr val="0070C0"/>
                </a:solidFill>
                <a:latin typeface="Times New Roman"/>
                <a:cs typeface="Times New Roman"/>
              </a:rPr>
              <a:t>ế</a:t>
            </a:r>
            <a:r>
              <a:rPr sz="2400" b="1" spc="-5" dirty="0" err="1" smtClean="0">
                <a:solidFill>
                  <a:srgbClr val="0070C0"/>
                </a:solidFill>
                <a:latin typeface="Times New Roman"/>
                <a:cs typeface="Times New Roman"/>
              </a:rPr>
              <a:t>t</a:t>
            </a:r>
            <a:r>
              <a:rPr lang="en-US" sz="2400" b="1" dirty="0">
                <a:solidFill>
                  <a:srgbClr val="0070C0"/>
                </a:solidFill>
                <a:latin typeface="Times New Roman"/>
                <a:cs typeface="Times New Roman"/>
              </a:rPr>
              <a:t> </a:t>
            </a:r>
            <a:r>
              <a:rPr sz="2400" b="1" dirty="0" err="1" smtClean="0">
                <a:solidFill>
                  <a:srgbClr val="0070C0"/>
                </a:solidFill>
                <a:latin typeface="Times New Roman"/>
                <a:cs typeface="Times New Roman"/>
              </a:rPr>
              <a:t>đ</a:t>
            </a:r>
            <a:r>
              <a:rPr sz="2400" b="1" spc="-5" dirty="0" err="1" smtClean="0">
                <a:solidFill>
                  <a:srgbClr val="0070C0"/>
                </a:solidFill>
                <a:latin typeface="Times New Roman"/>
                <a:cs typeface="Times New Roman"/>
              </a:rPr>
              <a:t>ị</a:t>
            </a:r>
            <a:r>
              <a:rPr sz="2400" b="1" dirty="0" err="1" smtClean="0">
                <a:solidFill>
                  <a:srgbClr val="0070C0"/>
                </a:solidFill>
                <a:latin typeface="Times New Roman"/>
                <a:cs typeface="Times New Roman"/>
              </a:rPr>
              <a:t>n</a:t>
            </a:r>
            <a:r>
              <a:rPr sz="2400" b="1" spc="-5" dirty="0" err="1" smtClean="0">
                <a:solidFill>
                  <a:srgbClr val="0070C0"/>
                </a:solidFill>
                <a:latin typeface="Times New Roman"/>
                <a:cs typeface="Times New Roman"/>
              </a:rPr>
              <a:t>h</a:t>
            </a:r>
            <a:r>
              <a:rPr lang="en-US" sz="2400" b="1" dirty="0">
                <a:solidFill>
                  <a:srgbClr val="0070C0"/>
                </a:solidFill>
                <a:latin typeface="Times New Roman"/>
                <a:cs typeface="Times New Roman"/>
              </a:rPr>
              <a:t> </a:t>
            </a:r>
            <a:r>
              <a:rPr sz="2400" b="1" dirty="0" err="1" smtClean="0">
                <a:solidFill>
                  <a:srgbClr val="0070C0"/>
                </a:solidFill>
                <a:latin typeface="Times New Roman"/>
                <a:cs typeface="Times New Roman"/>
              </a:rPr>
              <a:t>v</a:t>
            </a:r>
            <a:r>
              <a:rPr sz="2400" b="1" spc="-5" dirty="0" err="1" smtClean="0">
                <a:solidFill>
                  <a:srgbClr val="0070C0"/>
                </a:solidFill>
                <a:latin typeface="Times New Roman"/>
                <a:cs typeface="Times New Roman"/>
              </a:rPr>
              <a:t>iê</a:t>
            </a:r>
            <a:r>
              <a:rPr sz="2400" b="1" spc="-15" dirty="0" err="1" smtClean="0">
                <a:solidFill>
                  <a:srgbClr val="0070C0"/>
                </a:solidFill>
                <a:latin typeface="Times New Roman"/>
                <a:cs typeface="Times New Roman"/>
              </a:rPr>
              <a:t>̣</a:t>
            </a:r>
            <a:r>
              <a:rPr sz="2400" b="1" spc="-5" dirty="0" err="1" smtClean="0">
                <a:solidFill>
                  <a:srgbClr val="0070C0"/>
                </a:solidFill>
                <a:latin typeface="Times New Roman"/>
                <a:cs typeface="Times New Roman"/>
              </a:rPr>
              <a:t>c</a:t>
            </a:r>
            <a:r>
              <a:rPr lang="en-US" sz="2400" b="1" dirty="0" smtClean="0">
                <a:solidFill>
                  <a:srgbClr val="0070C0"/>
                </a:solidFill>
                <a:latin typeface="Times New Roman"/>
                <a:cs typeface="Times New Roman"/>
              </a:rPr>
              <a:t> </a:t>
            </a:r>
            <a:r>
              <a:rPr sz="2400" b="1" dirty="0" err="1" smtClean="0">
                <a:solidFill>
                  <a:srgbClr val="0070C0"/>
                </a:solidFill>
                <a:latin typeface="Times New Roman"/>
                <a:cs typeface="Times New Roman"/>
              </a:rPr>
              <a:t>s</a:t>
            </a:r>
            <a:r>
              <a:rPr lang="en-US" sz="2400" b="1" dirty="0" err="1" smtClean="0">
                <a:solidFill>
                  <a:srgbClr val="0070C0"/>
                </a:solidFill>
                <a:latin typeface="Times New Roman"/>
                <a:cs typeface="Times New Roman"/>
              </a:rPr>
              <a:t>ử</a:t>
            </a:r>
            <a:r>
              <a:rPr lang="en-US" sz="2400" b="1" dirty="0" smtClean="0">
                <a:solidFill>
                  <a:srgbClr val="0070C0"/>
                </a:solidFill>
                <a:latin typeface="Times New Roman"/>
                <a:cs typeface="Times New Roman"/>
              </a:rPr>
              <a:t> </a:t>
            </a:r>
            <a:r>
              <a:rPr sz="2400" b="1" dirty="0" err="1" smtClean="0">
                <a:solidFill>
                  <a:srgbClr val="0070C0"/>
                </a:solidFill>
                <a:latin typeface="Times New Roman"/>
                <a:cs typeface="Times New Roman"/>
              </a:rPr>
              <a:t>d</a:t>
            </a:r>
            <a:r>
              <a:rPr sz="2400" b="1" spc="-5" dirty="0" err="1" smtClean="0">
                <a:solidFill>
                  <a:srgbClr val="0070C0"/>
                </a:solidFill>
                <a:latin typeface="Times New Roman"/>
                <a:cs typeface="Times New Roman"/>
              </a:rPr>
              <a:t>ụ</a:t>
            </a:r>
            <a:r>
              <a:rPr sz="2400" b="1" dirty="0" err="1" smtClean="0">
                <a:solidFill>
                  <a:srgbClr val="0070C0"/>
                </a:solidFill>
                <a:latin typeface="Times New Roman"/>
                <a:cs typeface="Times New Roman"/>
              </a:rPr>
              <a:t>n</a:t>
            </a:r>
            <a:r>
              <a:rPr sz="2400" b="1" spc="-5" dirty="0" err="1" smtClean="0">
                <a:solidFill>
                  <a:srgbClr val="0070C0"/>
                </a:solidFill>
                <a:latin typeface="Times New Roman"/>
                <a:cs typeface="Times New Roman"/>
              </a:rPr>
              <a:t>g</a:t>
            </a:r>
            <a:r>
              <a:rPr lang="en-US" sz="2400" b="1" dirty="0">
                <a:solidFill>
                  <a:srgbClr val="0070C0"/>
                </a:solidFill>
                <a:latin typeface="Times New Roman"/>
                <a:cs typeface="Times New Roman"/>
              </a:rPr>
              <a:t> </a:t>
            </a:r>
            <a:r>
              <a:rPr sz="2400" b="1" dirty="0" err="1" smtClean="0">
                <a:solidFill>
                  <a:srgbClr val="0070C0"/>
                </a:solidFill>
                <a:latin typeface="Times New Roman"/>
                <a:cs typeface="Times New Roman"/>
              </a:rPr>
              <a:t>d</a:t>
            </a:r>
            <a:r>
              <a:rPr sz="2400" b="1" spc="-5" dirty="0" err="1" smtClean="0">
                <a:solidFill>
                  <a:srgbClr val="0070C0"/>
                </a:solidFill>
                <a:latin typeface="Times New Roman"/>
                <a:cs typeface="Times New Roman"/>
              </a:rPr>
              <a:t>ị</a:t>
            </a:r>
            <a:r>
              <a:rPr sz="2400" b="1" spc="-10" dirty="0" err="1" smtClean="0">
                <a:solidFill>
                  <a:srgbClr val="0070C0"/>
                </a:solidFill>
                <a:latin typeface="Times New Roman"/>
                <a:cs typeface="Times New Roman"/>
              </a:rPr>
              <a:t>c</a:t>
            </a:r>
            <a:r>
              <a:rPr sz="2400" b="1" spc="-5" dirty="0" err="1" smtClean="0">
                <a:solidFill>
                  <a:srgbClr val="0070C0"/>
                </a:solidFill>
                <a:latin typeface="Times New Roman"/>
                <a:cs typeface="Times New Roman"/>
              </a:rPr>
              <a:t>h</a:t>
            </a:r>
            <a:r>
              <a:rPr lang="en-US" sz="2400" b="1" dirty="0">
                <a:solidFill>
                  <a:srgbClr val="0070C0"/>
                </a:solidFill>
                <a:latin typeface="Times New Roman"/>
                <a:cs typeface="Times New Roman"/>
              </a:rPr>
              <a:t> </a:t>
            </a:r>
            <a:r>
              <a:rPr sz="2400" b="1" dirty="0" smtClean="0">
                <a:solidFill>
                  <a:srgbClr val="0070C0"/>
                </a:solidFill>
                <a:latin typeface="Times New Roman"/>
                <a:cs typeface="Times New Roman"/>
              </a:rPr>
              <a:t>v</a:t>
            </a:r>
            <a:r>
              <a:rPr sz="2400" b="1" spc="-5" dirty="0" smtClean="0">
                <a:solidFill>
                  <a:srgbClr val="0070C0"/>
                </a:solidFill>
                <a:latin typeface="Times New Roman"/>
                <a:cs typeface="Times New Roman"/>
              </a:rPr>
              <a:t>ụ </a:t>
            </a:r>
            <a:r>
              <a:rPr sz="2400" b="1" dirty="0" err="1" smtClean="0">
                <a:solidFill>
                  <a:srgbClr val="0070C0"/>
                </a:solidFill>
                <a:latin typeface="Times New Roman"/>
                <a:cs typeface="Times New Roman"/>
              </a:rPr>
              <a:t>ngân</a:t>
            </a:r>
            <a:r>
              <a:rPr sz="2400" b="1" dirty="0" smtClean="0">
                <a:solidFill>
                  <a:srgbClr val="0070C0"/>
                </a:solidFill>
                <a:latin typeface="Times New Roman"/>
                <a:cs typeface="Times New Roman"/>
              </a:rPr>
              <a:t> </a:t>
            </a:r>
            <a:r>
              <a:rPr sz="2400" b="1" dirty="0">
                <a:solidFill>
                  <a:srgbClr val="0070C0"/>
                </a:solidFill>
                <a:latin typeface="Times New Roman"/>
                <a:cs typeface="Times New Roman"/>
              </a:rPr>
              <a:t>hàng </a:t>
            </a:r>
            <a:r>
              <a:rPr sz="2400" b="1" spc="-180" dirty="0">
                <a:solidFill>
                  <a:srgbClr val="0070C0"/>
                </a:solidFill>
                <a:latin typeface="Times New Roman"/>
                <a:cs typeface="Times New Roman"/>
              </a:rPr>
              <a:t>của</a:t>
            </a:r>
            <a:r>
              <a:rPr sz="2400" b="1" spc="40" dirty="0">
                <a:solidFill>
                  <a:srgbClr val="0070C0"/>
                </a:solidFill>
                <a:latin typeface="Times New Roman"/>
                <a:cs typeface="Times New Roman"/>
              </a:rPr>
              <a:t> </a:t>
            </a:r>
            <a:r>
              <a:rPr sz="2400" b="1" spc="-10" dirty="0">
                <a:solidFill>
                  <a:srgbClr val="0070C0"/>
                </a:solidFill>
                <a:latin typeface="Times New Roman"/>
                <a:cs typeface="Times New Roman"/>
              </a:rPr>
              <a:t>KHCN</a:t>
            </a:r>
            <a:endParaRPr sz="2400" dirty="0">
              <a:solidFill>
                <a:srgbClr val="0070C0"/>
              </a:solidFill>
              <a:latin typeface="Times New Roman"/>
              <a:cs typeface="Times New Roman"/>
            </a:endParaRPr>
          </a:p>
        </p:txBody>
      </p:sp>
      <p:sp>
        <p:nvSpPr>
          <p:cNvPr id="48" name="object 48"/>
          <p:cNvSpPr txBox="1">
            <a:spLocks noGrp="1"/>
          </p:cNvSpPr>
          <p:nvPr>
            <p:ph type="title"/>
          </p:nvPr>
        </p:nvSpPr>
        <p:spPr>
          <a:xfrm>
            <a:off x="430911" y="405189"/>
            <a:ext cx="4040504" cy="412934"/>
          </a:xfrm>
          <a:prstGeom prst="rect">
            <a:avLst/>
          </a:prstGeom>
        </p:spPr>
        <p:txBody>
          <a:bodyPr vert="horz" wrap="square" lIns="0" tIns="12700" rIns="0" bIns="0" rtlCol="0">
            <a:spAutoFit/>
          </a:bodyPr>
          <a:lstStyle/>
          <a:p>
            <a:pPr marL="12700">
              <a:lnSpc>
                <a:spcPct val="100000"/>
              </a:lnSpc>
              <a:spcBef>
                <a:spcPts val="100"/>
              </a:spcBef>
            </a:pPr>
            <a:r>
              <a:rPr spc="-5" dirty="0">
                <a:latin typeface="Times New Roman" panose="02020603050405020304" pitchFamily="18" charset="0"/>
                <a:cs typeface="Times New Roman" panose="02020603050405020304" pitchFamily="18" charset="0"/>
              </a:rPr>
              <a:t>2.3. KHÁCH</a:t>
            </a:r>
            <a:r>
              <a:rPr spc="-5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362610"/>
            <a:ext cx="4755852" cy="625971"/>
          </a:xfrm>
          <a:prstGeom prst="rect">
            <a:avLst/>
          </a:prstGeom>
        </p:spPr>
        <p:txBody>
          <a:bodyPr vert="horz" wrap="square" lIns="0" tIns="10317" rIns="0" bIns="0" rtlCol="0" anchor="ctr">
            <a:spAutoFit/>
          </a:bodyPr>
          <a:lstStyle/>
          <a:p>
            <a:pPr marL="10860">
              <a:lnSpc>
                <a:spcPct val="100000"/>
              </a:lnSpc>
              <a:spcBef>
                <a:spcPts val="81"/>
              </a:spcBef>
            </a:pPr>
            <a:r>
              <a:rPr sz="4000" spc="-4" dirty="0">
                <a:latin typeface="Times New Roman" panose="02020603050405020304" pitchFamily="18" charset="0"/>
                <a:cs typeface="Times New Roman" panose="02020603050405020304" pitchFamily="18" charset="0"/>
              </a:rPr>
              <a:t>MỤC</a:t>
            </a:r>
            <a:r>
              <a:rPr sz="4000" spc="-51" dirty="0">
                <a:latin typeface="Times New Roman" panose="02020603050405020304" pitchFamily="18" charset="0"/>
                <a:cs typeface="Times New Roman" panose="02020603050405020304" pitchFamily="18" charset="0"/>
              </a:rPr>
              <a:t> </a:t>
            </a:r>
            <a:r>
              <a:rPr sz="4000" spc="-9" dirty="0">
                <a:latin typeface="Times New Roman" panose="02020603050405020304" pitchFamily="18" charset="0"/>
                <a:cs typeface="Times New Roman" panose="02020603050405020304" pitchFamily="18" charset="0"/>
              </a:rPr>
              <a:t>TIÊU</a:t>
            </a:r>
          </a:p>
        </p:txBody>
      </p:sp>
      <p:sp>
        <p:nvSpPr>
          <p:cNvPr id="3" name="object 3"/>
          <p:cNvSpPr/>
          <p:nvPr/>
        </p:nvSpPr>
        <p:spPr>
          <a:xfrm>
            <a:off x="1129761" y="3502304"/>
            <a:ext cx="6885150" cy="108599"/>
          </a:xfrm>
          <a:custGeom>
            <a:avLst/>
            <a:gdLst/>
            <a:ahLst/>
            <a:cxnLst/>
            <a:rect l="l" t="t" r="r" b="b"/>
            <a:pathLst>
              <a:path w="8051800" h="127000">
                <a:moveTo>
                  <a:pt x="117348" y="72390"/>
                </a:moveTo>
                <a:lnTo>
                  <a:pt x="63245" y="72390"/>
                </a:lnTo>
                <a:lnTo>
                  <a:pt x="63245" y="0"/>
                </a:lnTo>
                <a:lnTo>
                  <a:pt x="0" y="63246"/>
                </a:lnTo>
                <a:lnTo>
                  <a:pt x="63245" y="126492"/>
                </a:lnTo>
                <a:lnTo>
                  <a:pt x="63245" y="53340"/>
                </a:lnTo>
                <a:lnTo>
                  <a:pt x="116585" y="53340"/>
                </a:lnTo>
                <a:lnTo>
                  <a:pt x="116585" y="73152"/>
                </a:lnTo>
                <a:lnTo>
                  <a:pt x="117348" y="72390"/>
                </a:lnTo>
                <a:close/>
              </a:path>
              <a:path w="8051800" h="127000">
                <a:moveTo>
                  <a:pt x="126491" y="63246"/>
                </a:moveTo>
                <a:lnTo>
                  <a:pt x="116585" y="53340"/>
                </a:lnTo>
                <a:lnTo>
                  <a:pt x="63245" y="53340"/>
                </a:lnTo>
                <a:lnTo>
                  <a:pt x="63245" y="72390"/>
                </a:lnTo>
                <a:lnTo>
                  <a:pt x="117348" y="72390"/>
                </a:lnTo>
                <a:lnTo>
                  <a:pt x="126491" y="63246"/>
                </a:lnTo>
                <a:close/>
              </a:path>
              <a:path w="8051800" h="127000">
                <a:moveTo>
                  <a:pt x="7934704" y="53339"/>
                </a:moveTo>
                <a:lnTo>
                  <a:pt x="116585" y="53340"/>
                </a:lnTo>
                <a:lnTo>
                  <a:pt x="126491" y="63246"/>
                </a:lnTo>
                <a:lnTo>
                  <a:pt x="126491" y="72390"/>
                </a:lnTo>
                <a:lnTo>
                  <a:pt x="7924799" y="72389"/>
                </a:lnTo>
                <a:lnTo>
                  <a:pt x="7924799" y="63246"/>
                </a:lnTo>
                <a:lnTo>
                  <a:pt x="7934704" y="53339"/>
                </a:lnTo>
                <a:close/>
              </a:path>
              <a:path w="8051800" h="127000">
                <a:moveTo>
                  <a:pt x="126491" y="72390"/>
                </a:moveTo>
                <a:lnTo>
                  <a:pt x="126491" y="63246"/>
                </a:lnTo>
                <a:lnTo>
                  <a:pt x="117348" y="72390"/>
                </a:lnTo>
                <a:lnTo>
                  <a:pt x="126491" y="72390"/>
                </a:lnTo>
                <a:close/>
              </a:path>
              <a:path w="8051800" h="127000">
                <a:moveTo>
                  <a:pt x="7988045" y="72389"/>
                </a:moveTo>
                <a:lnTo>
                  <a:pt x="7988045" y="53339"/>
                </a:lnTo>
                <a:lnTo>
                  <a:pt x="7934704" y="53339"/>
                </a:lnTo>
                <a:lnTo>
                  <a:pt x="7924799" y="63246"/>
                </a:lnTo>
                <a:lnTo>
                  <a:pt x="7933942" y="72389"/>
                </a:lnTo>
                <a:lnTo>
                  <a:pt x="7988045" y="72389"/>
                </a:lnTo>
                <a:close/>
              </a:path>
              <a:path w="8051800" h="127000">
                <a:moveTo>
                  <a:pt x="7933942" y="72389"/>
                </a:moveTo>
                <a:lnTo>
                  <a:pt x="7924799" y="63246"/>
                </a:lnTo>
                <a:lnTo>
                  <a:pt x="7924799" y="72389"/>
                </a:lnTo>
                <a:lnTo>
                  <a:pt x="7933942" y="72389"/>
                </a:lnTo>
                <a:close/>
              </a:path>
              <a:path w="8051800" h="127000">
                <a:moveTo>
                  <a:pt x="7988045" y="126479"/>
                </a:moveTo>
                <a:lnTo>
                  <a:pt x="7988045" y="72389"/>
                </a:lnTo>
                <a:lnTo>
                  <a:pt x="7933942" y="72389"/>
                </a:lnTo>
                <a:lnTo>
                  <a:pt x="7988033" y="126491"/>
                </a:lnTo>
                <a:close/>
              </a:path>
              <a:path w="8051800" h="127000">
                <a:moveTo>
                  <a:pt x="8051279" y="63246"/>
                </a:moveTo>
                <a:lnTo>
                  <a:pt x="7988033" y="0"/>
                </a:lnTo>
                <a:lnTo>
                  <a:pt x="7934704" y="53339"/>
                </a:lnTo>
                <a:lnTo>
                  <a:pt x="7988045" y="53339"/>
                </a:lnTo>
                <a:lnTo>
                  <a:pt x="7988045" y="126479"/>
                </a:lnTo>
                <a:lnTo>
                  <a:pt x="8051279" y="63246"/>
                </a:lnTo>
                <a:close/>
              </a:path>
            </a:pathLst>
          </a:custGeom>
          <a:solidFill>
            <a:srgbClr val="810C15"/>
          </a:solidFill>
        </p:spPr>
        <p:txBody>
          <a:bodyPr wrap="square" lIns="0" tIns="0" rIns="0" bIns="0" rtlCol="0"/>
          <a:lstStyle/>
          <a:p>
            <a:endParaRPr sz="1539"/>
          </a:p>
        </p:txBody>
      </p:sp>
      <p:sp>
        <p:nvSpPr>
          <p:cNvPr id="4" name="object 4"/>
          <p:cNvSpPr txBox="1"/>
          <p:nvPr/>
        </p:nvSpPr>
        <p:spPr>
          <a:xfrm>
            <a:off x="1316961" y="1556218"/>
            <a:ext cx="6563155" cy="1937455"/>
          </a:xfrm>
          <a:prstGeom prst="rect">
            <a:avLst/>
          </a:prstGeom>
        </p:spPr>
        <p:txBody>
          <a:bodyPr vert="horz" wrap="square" lIns="0" tIns="10860" rIns="0" bIns="0" rtlCol="0">
            <a:spAutoFit/>
          </a:bodyPr>
          <a:lstStyle/>
          <a:p>
            <a:pPr marL="10860" marR="4344" algn="just">
              <a:lnSpc>
                <a:spcPct val="115700"/>
              </a:lnSpc>
              <a:spcBef>
                <a:spcPts val="86"/>
              </a:spcBef>
            </a:pPr>
            <a:r>
              <a:rPr sz="1600" spc="-4" dirty="0">
                <a:latin typeface="Times New Roman" panose="02020603050405020304" pitchFamily="18" charset="0"/>
                <a:cs typeface="Times New Roman" panose="02020603050405020304" pitchFamily="18" charset="0"/>
              </a:rPr>
              <a:t>Nghiên cứu môi trường kinh </a:t>
            </a:r>
            <a:r>
              <a:rPr sz="1600" dirty="0">
                <a:latin typeface="Times New Roman" panose="02020603050405020304" pitchFamily="18" charset="0"/>
                <a:cs typeface="Times New Roman" panose="02020603050405020304" pitchFamily="18" charset="0"/>
              </a:rPr>
              <a:t>doanh – </a:t>
            </a:r>
            <a:r>
              <a:rPr sz="1600" spc="-4" dirty="0">
                <a:latin typeface="Times New Roman" panose="02020603050405020304" pitchFamily="18" charset="0"/>
                <a:cs typeface="Times New Roman" panose="02020603050405020304" pitchFamily="18" charset="0"/>
              </a:rPr>
              <a:t>công việc </a:t>
            </a:r>
            <a:r>
              <a:rPr sz="1600" dirty="0">
                <a:latin typeface="Times New Roman" panose="02020603050405020304" pitchFamily="18" charset="0"/>
                <a:cs typeface="Times New Roman" panose="02020603050405020304" pitchFamily="18" charset="0"/>
              </a:rPr>
              <a:t>đầu </a:t>
            </a:r>
            <a:r>
              <a:rPr sz="1600" spc="-4" dirty="0">
                <a:latin typeface="Times New Roman" panose="02020603050405020304" pitchFamily="18" charset="0"/>
                <a:cs typeface="Times New Roman" panose="02020603050405020304" pitchFamily="18" charset="0"/>
              </a:rPr>
              <a:t>tiên cần thiết </a:t>
            </a:r>
            <a:r>
              <a:rPr sz="1600" dirty="0">
                <a:latin typeface="Times New Roman" panose="02020603050405020304" pitchFamily="18" charset="0"/>
                <a:cs typeface="Times New Roman" panose="02020603050405020304" pitchFamily="18" charset="0"/>
              </a:rPr>
              <a:t>và </a:t>
            </a:r>
            <a:r>
              <a:rPr sz="1600" spc="-4" dirty="0">
                <a:latin typeface="Times New Roman" panose="02020603050405020304" pitchFamily="18" charset="0"/>
                <a:cs typeface="Times New Roman" panose="02020603050405020304" pitchFamily="18" charset="0"/>
              </a:rPr>
              <a:t>có tính  chất quyết định của hoạt động </a:t>
            </a:r>
            <a:r>
              <a:rPr sz="1600" dirty="0">
                <a:latin typeface="Times New Roman" panose="02020603050405020304" pitchFamily="18" charset="0"/>
                <a:cs typeface="Times New Roman" panose="02020603050405020304" pitchFamily="18" charset="0"/>
              </a:rPr>
              <a:t>marketing ngân hàng </a:t>
            </a:r>
            <a:r>
              <a:rPr sz="1600" spc="-9" dirty="0">
                <a:latin typeface="Times New Roman" panose="02020603050405020304" pitchFamily="18" charset="0"/>
                <a:cs typeface="Times New Roman" panose="02020603050405020304" pitchFamily="18" charset="0"/>
              </a:rPr>
              <a:t>nhằm </a:t>
            </a:r>
            <a:r>
              <a:rPr sz="1600" spc="-4" dirty="0">
                <a:latin typeface="Times New Roman" panose="02020603050405020304" pitchFamily="18" charset="0"/>
                <a:cs typeface="Times New Roman" panose="02020603050405020304" pitchFamily="18" charset="0"/>
              </a:rPr>
              <a:t>xác định nhu  cầu của thị trường </a:t>
            </a:r>
            <a:r>
              <a:rPr sz="1600" dirty="0">
                <a:latin typeface="Times New Roman" panose="02020603050405020304" pitchFamily="18" charset="0"/>
                <a:cs typeface="Times New Roman" panose="02020603050405020304" pitchFamily="18" charset="0"/>
              </a:rPr>
              <a:t>và </a:t>
            </a:r>
            <a:r>
              <a:rPr sz="1600" spc="-4" dirty="0">
                <a:latin typeface="Times New Roman" panose="02020603050405020304" pitchFamily="18" charset="0"/>
                <a:cs typeface="Times New Roman" panose="02020603050405020304" pitchFamily="18" charset="0"/>
              </a:rPr>
              <a:t>sự </a:t>
            </a:r>
            <a:r>
              <a:rPr sz="1600" dirty="0">
                <a:latin typeface="Times New Roman" panose="02020603050405020304" pitchFamily="18" charset="0"/>
                <a:cs typeface="Times New Roman" panose="02020603050405020304" pitchFamily="18" charset="0"/>
              </a:rPr>
              <a:t>biến </a:t>
            </a:r>
            <a:r>
              <a:rPr sz="1600" spc="-4" dirty="0">
                <a:latin typeface="Times New Roman" panose="02020603050405020304" pitchFamily="18" charset="0"/>
                <a:cs typeface="Times New Roman" panose="02020603050405020304" pitchFamily="18" charset="0"/>
              </a:rPr>
              <a:t>động của</a:t>
            </a:r>
            <a:r>
              <a:rPr sz="1600" spc="9" dirty="0">
                <a:latin typeface="Times New Roman" panose="02020603050405020304" pitchFamily="18" charset="0"/>
                <a:cs typeface="Times New Roman" panose="02020603050405020304" pitchFamily="18" charset="0"/>
              </a:rPr>
              <a:t> </a:t>
            </a:r>
            <a:r>
              <a:rPr sz="1600" spc="-4" dirty="0">
                <a:latin typeface="Times New Roman" panose="02020603050405020304" pitchFamily="18" charset="0"/>
                <a:cs typeface="Times New Roman" panose="02020603050405020304" pitchFamily="18" charset="0"/>
              </a:rPr>
              <a:t>nó;</a:t>
            </a:r>
            <a:endParaRPr sz="1600" dirty="0">
              <a:latin typeface="Times New Roman" panose="02020603050405020304" pitchFamily="18" charset="0"/>
              <a:cs typeface="Times New Roman" panose="02020603050405020304" pitchFamily="18" charset="0"/>
            </a:endParaRPr>
          </a:p>
          <a:p>
            <a:pPr>
              <a:lnSpc>
                <a:spcPct val="100000"/>
              </a:lnSpc>
            </a:pPr>
            <a:endParaRPr sz="1600" dirty="0">
              <a:latin typeface="Times New Roman" panose="02020603050405020304" pitchFamily="18" charset="0"/>
              <a:cs typeface="Times New Roman" panose="02020603050405020304" pitchFamily="18" charset="0"/>
            </a:endParaRPr>
          </a:p>
          <a:p>
            <a:pPr>
              <a:spcBef>
                <a:spcPts val="26"/>
              </a:spcBef>
            </a:pPr>
            <a:endParaRPr sz="1600" dirty="0">
              <a:latin typeface="Times New Roman" panose="02020603050405020304" pitchFamily="18" charset="0"/>
              <a:cs typeface="Times New Roman" panose="02020603050405020304" pitchFamily="18" charset="0"/>
            </a:endParaRPr>
          </a:p>
          <a:p>
            <a:pPr marL="10860" marR="44524" algn="just">
              <a:lnSpc>
                <a:spcPct val="115799"/>
              </a:lnSpc>
              <a:spcBef>
                <a:spcPts val="4"/>
              </a:spcBef>
            </a:pPr>
            <a:r>
              <a:rPr sz="1600" spc="-4" dirty="0">
                <a:latin typeface="Times New Roman" panose="02020603050405020304" pitchFamily="18" charset="0"/>
                <a:cs typeface="Times New Roman" panose="02020603050405020304" pitchFamily="18" charset="0"/>
              </a:rPr>
              <a:t>Nắm </a:t>
            </a:r>
            <a:r>
              <a:rPr sz="1600" dirty="0">
                <a:latin typeface="Times New Roman" panose="02020603050405020304" pitchFamily="18" charset="0"/>
                <a:cs typeface="Times New Roman" panose="02020603050405020304" pitchFamily="18" charset="0"/>
              </a:rPr>
              <a:t>được </a:t>
            </a:r>
            <a:r>
              <a:rPr sz="1600" spc="-4" dirty="0" err="1">
                <a:latin typeface="Times New Roman" panose="02020603050405020304" pitchFamily="18" charset="0"/>
                <a:cs typeface="Times New Roman" panose="02020603050405020304" pitchFamily="18" charset="0"/>
              </a:rPr>
              <a:t>các</a:t>
            </a:r>
            <a:r>
              <a:rPr sz="1600" spc="-4" dirty="0">
                <a:latin typeface="Times New Roman" panose="02020603050405020304" pitchFamily="18" charset="0"/>
                <a:cs typeface="Times New Roman" panose="02020603050405020304" pitchFamily="18" charset="0"/>
              </a:rPr>
              <a:t> xu hướng kinh tế </a:t>
            </a:r>
            <a:r>
              <a:rPr sz="1600" dirty="0">
                <a:latin typeface="Times New Roman" panose="02020603050405020304" pitchFamily="18" charset="0"/>
                <a:cs typeface="Times New Roman" panose="02020603050405020304" pitchFamily="18" charset="0"/>
              </a:rPr>
              <a:t>và xã </a:t>
            </a:r>
            <a:r>
              <a:rPr sz="1600" spc="-4" dirty="0">
                <a:latin typeface="Times New Roman" panose="02020603050405020304" pitchFamily="18" charset="0"/>
                <a:cs typeface="Times New Roman" panose="02020603050405020304" pitchFamily="18" charset="0"/>
              </a:rPr>
              <a:t>hội ảnh hưởng đến nhu cầu sử dụng  dịch vụ </a:t>
            </a:r>
            <a:r>
              <a:rPr sz="1600" dirty="0">
                <a:latin typeface="Times New Roman" panose="02020603050405020304" pitchFamily="18" charset="0"/>
                <a:cs typeface="Times New Roman" panose="02020603050405020304" pitchFamily="18" charset="0"/>
              </a:rPr>
              <a:t>ngân</a:t>
            </a:r>
            <a:r>
              <a:rPr sz="1600" spc="-4"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hàng;</a:t>
            </a:r>
          </a:p>
        </p:txBody>
      </p:sp>
      <p:sp>
        <p:nvSpPr>
          <p:cNvPr id="5" name="object 5"/>
          <p:cNvSpPr/>
          <p:nvPr/>
        </p:nvSpPr>
        <p:spPr>
          <a:xfrm>
            <a:off x="1129761" y="2394598"/>
            <a:ext cx="6885150" cy="108599"/>
          </a:xfrm>
          <a:custGeom>
            <a:avLst/>
            <a:gdLst/>
            <a:ahLst/>
            <a:cxnLst/>
            <a:rect l="l" t="t" r="r" b="b"/>
            <a:pathLst>
              <a:path w="8051800" h="127000">
                <a:moveTo>
                  <a:pt x="117347" y="72390"/>
                </a:moveTo>
                <a:lnTo>
                  <a:pt x="63245" y="72390"/>
                </a:lnTo>
                <a:lnTo>
                  <a:pt x="63245" y="0"/>
                </a:lnTo>
                <a:lnTo>
                  <a:pt x="0" y="63246"/>
                </a:lnTo>
                <a:lnTo>
                  <a:pt x="63245" y="126492"/>
                </a:lnTo>
                <a:lnTo>
                  <a:pt x="63245" y="53340"/>
                </a:lnTo>
                <a:lnTo>
                  <a:pt x="116585" y="53340"/>
                </a:lnTo>
                <a:lnTo>
                  <a:pt x="116585" y="73152"/>
                </a:lnTo>
                <a:lnTo>
                  <a:pt x="117347" y="72390"/>
                </a:lnTo>
                <a:close/>
              </a:path>
              <a:path w="8051800" h="127000">
                <a:moveTo>
                  <a:pt x="126491" y="63246"/>
                </a:moveTo>
                <a:lnTo>
                  <a:pt x="116585" y="53340"/>
                </a:lnTo>
                <a:lnTo>
                  <a:pt x="63245" y="53340"/>
                </a:lnTo>
                <a:lnTo>
                  <a:pt x="63245" y="72390"/>
                </a:lnTo>
                <a:lnTo>
                  <a:pt x="117347" y="72390"/>
                </a:lnTo>
                <a:lnTo>
                  <a:pt x="126491" y="63246"/>
                </a:lnTo>
                <a:close/>
              </a:path>
              <a:path w="8051800" h="127000">
                <a:moveTo>
                  <a:pt x="7934704" y="53340"/>
                </a:moveTo>
                <a:lnTo>
                  <a:pt x="116585" y="53340"/>
                </a:lnTo>
                <a:lnTo>
                  <a:pt x="126491" y="63246"/>
                </a:lnTo>
                <a:lnTo>
                  <a:pt x="126491" y="72390"/>
                </a:lnTo>
                <a:lnTo>
                  <a:pt x="7924799" y="72389"/>
                </a:lnTo>
                <a:lnTo>
                  <a:pt x="7924799" y="63245"/>
                </a:lnTo>
                <a:lnTo>
                  <a:pt x="7934704" y="53340"/>
                </a:lnTo>
                <a:close/>
              </a:path>
              <a:path w="8051800" h="127000">
                <a:moveTo>
                  <a:pt x="126491" y="72390"/>
                </a:moveTo>
                <a:lnTo>
                  <a:pt x="126491" y="63246"/>
                </a:lnTo>
                <a:lnTo>
                  <a:pt x="117347" y="72390"/>
                </a:lnTo>
                <a:lnTo>
                  <a:pt x="126491" y="72390"/>
                </a:lnTo>
                <a:close/>
              </a:path>
              <a:path w="8051800" h="127000">
                <a:moveTo>
                  <a:pt x="7988045" y="72389"/>
                </a:moveTo>
                <a:lnTo>
                  <a:pt x="7988045" y="53339"/>
                </a:lnTo>
                <a:lnTo>
                  <a:pt x="7934704" y="53340"/>
                </a:lnTo>
                <a:lnTo>
                  <a:pt x="7924799" y="63245"/>
                </a:lnTo>
                <a:lnTo>
                  <a:pt x="7933942" y="72389"/>
                </a:lnTo>
                <a:lnTo>
                  <a:pt x="7988045" y="72389"/>
                </a:lnTo>
                <a:close/>
              </a:path>
              <a:path w="8051800" h="127000">
                <a:moveTo>
                  <a:pt x="7933942" y="72389"/>
                </a:moveTo>
                <a:lnTo>
                  <a:pt x="7924799" y="63245"/>
                </a:lnTo>
                <a:lnTo>
                  <a:pt x="7924799" y="72389"/>
                </a:lnTo>
                <a:lnTo>
                  <a:pt x="7933942" y="72389"/>
                </a:lnTo>
                <a:close/>
              </a:path>
              <a:path w="8051800" h="127000">
                <a:moveTo>
                  <a:pt x="7988045" y="126479"/>
                </a:moveTo>
                <a:lnTo>
                  <a:pt x="7988045" y="72389"/>
                </a:lnTo>
                <a:lnTo>
                  <a:pt x="7933942" y="72389"/>
                </a:lnTo>
                <a:lnTo>
                  <a:pt x="7988033" y="126492"/>
                </a:lnTo>
                <a:close/>
              </a:path>
              <a:path w="8051800" h="127000">
                <a:moveTo>
                  <a:pt x="8051279" y="63245"/>
                </a:moveTo>
                <a:lnTo>
                  <a:pt x="7988033" y="0"/>
                </a:lnTo>
                <a:lnTo>
                  <a:pt x="7934704" y="53340"/>
                </a:lnTo>
                <a:lnTo>
                  <a:pt x="7988045" y="53339"/>
                </a:lnTo>
                <a:lnTo>
                  <a:pt x="7988045" y="126479"/>
                </a:lnTo>
                <a:lnTo>
                  <a:pt x="8051279" y="63245"/>
                </a:lnTo>
                <a:close/>
              </a:path>
            </a:pathLst>
          </a:custGeom>
          <a:solidFill>
            <a:srgbClr val="810C15"/>
          </a:solidFill>
        </p:spPr>
        <p:txBody>
          <a:bodyPr wrap="square" lIns="0" tIns="0" rIns="0" bIns="0" rtlCol="0"/>
          <a:lstStyle/>
          <a:p>
            <a:endParaRPr sz="1539"/>
          </a:p>
        </p:txBody>
      </p:sp>
      <p:sp>
        <p:nvSpPr>
          <p:cNvPr id="6" name="object 6"/>
          <p:cNvSpPr/>
          <p:nvPr/>
        </p:nvSpPr>
        <p:spPr>
          <a:xfrm>
            <a:off x="1129761" y="4349373"/>
            <a:ext cx="6885150" cy="108599"/>
          </a:xfrm>
          <a:custGeom>
            <a:avLst/>
            <a:gdLst/>
            <a:ahLst/>
            <a:cxnLst/>
            <a:rect l="l" t="t" r="r" b="b"/>
            <a:pathLst>
              <a:path w="8051800" h="127000">
                <a:moveTo>
                  <a:pt x="117348" y="72390"/>
                </a:moveTo>
                <a:lnTo>
                  <a:pt x="63245" y="72390"/>
                </a:lnTo>
                <a:lnTo>
                  <a:pt x="63245" y="0"/>
                </a:lnTo>
                <a:lnTo>
                  <a:pt x="0" y="63246"/>
                </a:lnTo>
                <a:lnTo>
                  <a:pt x="63245" y="126492"/>
                </a:lnTo>
                <a:lnTo>
                  <a:pt x="63245" y="53340"/>
                </a:lnTo>
                <a:lnTo>
                  <a:pt x="116585" y="53340"/>
                </a:lnTo>
                <a:lnTo>
                  <a:pt x="116585" y="73152"/>
                </a:lnTo>
                <a:lnTo>
                  <a:pt x="117348" y="72390"/>
                </a:lnTo>
                <a:close/>
              </a:path>
              <a:path w="8051800" h="127000">
                <a:moveTo>
                  <a:pt x="126491" y="63246"/>
                </a:moveTo>
                <a:lnTo>
                  <a:pt x="116585" y="53340"/>
                </a:lnTo>
                <a:lnTo>
                  <a:pt x="63245" y="53340"/>
                </a:lnTo>
                <a:lnTo>
                  <a:pt x="63245" y="72390"/>
                </a:lnTo>
                <a:lnTo>
                  <a:pt x="117348" y="72390"/>
                </a:lnTo>
                <a:lnTo>
                  <a:pt x="126491" y="63246"/>
                </a:lnTo>
                <a:close/>
              </a:path>
              <a:path w="8051800" h="127000">
                <a:moveTo>
                  <a:pt x="7934704" y="53339"/>
                </a:moveTo>
                <a:lnTo>
                  <a:pt x="116585" y="53340"/>
                </a:lnTo>
                <a:lnTo>
                  <a:pt x="126491" y="63246"/>
                </a:lnTo>
                <a:lnTo>
                  <a:pt x="126491" y="72390"/>
                </a:lnTo>
                <a:lnTo>
                  <a:pt x="7924799" y="72389"/>
                </a:lnTo>
                <a:lnTo>
                  <a:pt x="7924799" y="63246"/>
                </a:lnTo>
                <a:lnTo>
                  <a:pt x="7934704" y="53339"/>
                </a:lnTo>
                <a:close/>
              </a:path>
              <a:path w="8051800" h="127000">
                <a:moveTo>
                  <a:pt x="126491" y="72390"/>
                </a:moveTo>
                <a:lnTo>
                  <a:pt x="126491" y="63246"/>
                </a:lnTo>
                <a:lnTo>
                  <a:pt x="117348" y="72390"/>
                </a:lnTo>
                <a:lnTo>
                  <a:pt x="126491" y="72390"/>
                </a:lnTo>
                <a:close/>
              </a:path>
              <a:path w="8051800" h="127000">
                <a:moveTo>
                  <a:pt x="7988045" y="72389"/>
                </a:moveTo>
                <a:lnTo>
                  <a:pt x="7988045" y="53339"/>
                </a:lnTo>
                <a:lnTo>
                  <a:pt x="7934704" y="53339"/>
                </a:lnTo>
                <a:lnTo>
                  <a:pt x="7924799" y="63246"/>
                </a:lnTo>
                <a:lnTo>
                  <a:pt x="7933942" y="72389"/>
                </a:lnTo>
                <a:lnTo>
                  <a:pt x="7988045" y="72389"/>
                </a:lnTo>
                <a:close/>
              </a:path>
              <a:path w="8051800" h="127000">
                <a:moveTo>
                  <a:pt x="7933942" y="72389"/>
                </a:moveTo>
                <a:lnTo>
                  <a:pt x="7924799" y="63246"/>
                </a:lnTo>
                <a:lnTo>
                  <a:pt x="7924799" y="72389"/>
                </a:lnTo>
                <a:lnTo>
                  <a:pt x="7933942" y="72389"/>
                </a:lnTo>
                <a:close/>
              </a:path>
              <a:path w="8051800" h="127000">
                <a:moveTo>
                  <a:pt x="7988045" y="126479"/>
                </a:moveTo>
                <a:lnTo>
                  <a:pt x="7988045" y="72389"/>
                </a:lnTo>
                <a:lnTo>
                  <a:pt x="7933942" y="72389"/>
                </a:lnTo>
                <a:lnTo>
                  <a:pt x="7988033" y="126491"/>
                </a:lnTo>
                <a:close/>
              </a:path>
              <a:path w="8051800" h="127000">
                <a:moveTo>
                  <a:pt x="8051279" y="63246"/>
                </a:moveTo>
                <a:lnTo>
                  <a:pt x="7988033" y="0"/>
                </a:lnTo>
                <a:lnTo>
                  <a:pt x="7934704" y="53339"/>
                </a:lnTo>
                <a:lnTo>
                  <a:pt x="7988045" y="53339"/>
                </a:lnTo>
                <a:lnTo>
                  <a:pt x="7988045" y="126479"/>
                </a:lnTo>
                <a:lnTo>
                  <a:pt x="8051279" y="63246"/>
                </a:lnTo>
                <a:close/>
              </a:path>
            </a:pathLst>
          </a:custGeom>
          <a:solidFill>
            <a:srgbClr val="810C15"/>
          </a:solidFill>
        </p:spPr>
        <p:txBody>
          <a:bodyPr wrap="square" lIns="0" tIns="0" rIns="0" bIns="0" rtlCol="0"/>
          <a:lstStyle/>
          <a:p>
            <a:endParaRPr sz="1539"/>
          </a:p>
        </p:txBody>
      </p:sp>
      <p:sp>
        <p:nvSpPr>
          <p:cNvPr id="7" name="object 7"/>
          <p:cNvSpPr txBox="1"/>
          <p:nvPr/>
        </p:nvSpPr>
        <p:spPr>
          <a:xfrm>
            <a:off x="1316980" y="4069406"/>
            <a:ext cx="5254542" cy="257187"/>
          </a:xfrm>
          <a:prstGeom prst="rect">
            <a:avLst/>
          </a:prstGeom>
        </p:spPr>
        <p:txBody>
          <a:bodyPr vert="horz" wrap="square" lIns="0" tIns="10860" rIns="0" bIns="0" rtlCol="0">
            <a:spAutoFit/>
          </a:bodyPr>
          <a:lstStyle/>
          <a:p>
            <a:pPr marL="10860" algn="just">
              <a:spcBef>
                <a:spcPts val="86"/>
              </a:spcBef>
            </a:pPr>
            <a:r>
              <a:rPr sz="1600" spc="-4" dirty="0">
                <a:latin typeface="Times New Roman" panose="02020603050405020304" pitchFamily="18" charset="0"/>
                <a:cs typeface="Times New Roman" panose="02020603050405020304" pitchFamily="18" charset="0"/>
              </a:rPr>
              <a:t>Nghiên cứu nhu </a:t>
            </a:r>
            <a:r>
              <a:rPr sz="1600" spc="-9" dirty="0">
                <a:latin typeface="Times New Roman" panose="02020603050405020304" pitchFamily="18" charset="0"/>
                <a:cs typeface="Times New Roman" panose="02020603050405020304" pitchFamily="18" charset="0"/>
              </a:rPr>
              <a:t>cầu </a:t>
            </a:r>
            <a:r>
              <a:rPr sz="1600" dirty="0">
                <a:latin typeface="Times New Roman" panose="02020603050405020304" pitchFamily="18" charset="0"/>
                <a:cs typeface="Times New Roman" panose="02020603050405020304" pitchFamily="18" charset="0"/>
              </a:rPr>
              <a:t>và động </a:t>
            </a:r>
            <a:r>
              <a:rPr sz="1600" spc="-4" dirty="0">
                <a:latin typeface="Times New Roman" panose="02020603050405020304" pitchFamily="18" charset="0"/>
                <a:cs typeface="Times New Roman" panose="02020603050405020304" pitchFamily="18" charset="0"/>
              </a:rPr>
              <a:t>cơ sử dụng dịch vụ </a:t>
            </a:r>
            <a:r>
              <a:rPr sz="1600" dirty="0">
                <a:latin typeface="Times New Roman" panose="02020603050405020304" pitchFamily="18" charset="0"/>
                <a:cs typeface="Times New Roman" panose="02020603050405020304" pitchFamily="18" charset="0"/>
              </a:rPr>
              <a:t>ngân hàng.</a:t>
            </a:r>
          </a:p>
        </p:txBody>
      </p:sp>
    </p:spTree>
    <p:extLst>
      <p:ext uri="{BB962C8B-B14F-4D97-AF65-F5344CB8AC3E}">
        <p14:creationId xmlns:p14="http://schemas.microsoft.com/office/powerpoint/2010/main" val="6483484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43811" y="2200655"/>
            <a:ext cx="2892552" cy="43068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36776" y="2306701"/>
            <a:ext cx="2707005" cy="4094479"/>
          </a:xfrm>
          <a:custGeom>
            <a:avLst/>
            <a:gdLst/>
            <a:ahLst/>
            <a:cxnLst/>
            <a:rect l="l" t="t" r="r" b="b"/>
            <a:pathLst>
              <a:path w="2707004" h="4094479">
                <a:moveTo>
                  <a:pt x="0" y="4094099"/>
                </a:moveTo>
                <a:lnTo>
                  <a:pt x="2706624" y="4094099"/>
                </a:lnTo>
                <a:lnTo>
                  <a:pt x="2706624" y="0"/>
                </a:lnTo>
                <a:lnTo>
                  <a:pt x="0" y="0"/>
                </a:lnTo>
                <a:lnTo>
                  <a:pt x="0" y="4094099"/>
                </a:lnTo>
                <a:close/>
              </a:path>
            </a:pathLst>
          </a:custGeom>
          <a:solidFill>
            <a:srgbClr val="FFFFFF"/>
          </a:solidFill>
        </p:spPr>
        <p:txBody>
          <a:bodyPr wrap="square" lIns="0" tIns="0" rIns="0" bIns="0" rtlCol="0"/>
          <a:lstStyle/>
          <a:p>
            <a:endParaRPr/>
          </a:p>
        </p:txBody>
      </p:sp>
      <p:sp>
        <p:nvSpPr>
          <p:cNvPr id="4" name="object 4"/>
          <p:cNvSpPr/>
          <p:nvPr/>
        </p:nvSpPr>
        <p:spPr>
          <a:xfrm>
            <a:off x="1735201" y="2386076"/>
            <a:ext cx="2510155" cy="3932554"/>
          </a:xfrm>
          <a:custGeom>
            <a:avLst/>
            <a:gdLst/>
            <a:ahLst/>
            <a:cxnLst/>
            <a:rect l="l" t="t" r="r" b="b"/>
            <a:pathLst>
              <a:path w="2510154" h="3932554">
                <a:moveTo>
                  <a:pt x="0" y="3932174"/>
                </a:moveTo>
                <a:lnTo>
                  <a:pt x="2509774" y="3932174"/>
                </a:lnTo>
                <a:lnTo>
                  <a:pt x="2509774" y="0"/>
                </a:lnTo>
                <a:lnTo>
                  <a:pt x="0" y="0"/>
                </a:lnTo>
                <a:lnTo>
                  <a:pt x="0" y="3932174"/>
                </a:lnTo>
                <a:close/>
              </a:path>
            </a:pathLst>
          </a:custGeom>
          <a:ln w="19050">
            <a:solidFill>
              <a:srgbClr val="7EC1DB"/>
            </a:solidFill>
            <a:prstDash val="sysDash"/>
          </a:ln>
        </p:spPr>
        <p:txBody>
          <a:bodyPr wrap="square" lIns="0" tIns="0" rIns="0" bIns="0" rtlCol="0"/>
          <a:lstStyle/>
          <a:p>
            <a:endParaRPr/>
          </a:p>
        </p:txBody>
      </p:sp>
      <p:sp>
        <p:nvSpPr>
          <p:cNvPr id="5" name="object 5"/>
          <p:cNvSpPr/>
          <p:nvPr/>
        </p:nvSpPr>
        <p:spPr>
          <a:xfrm>
            <a:off x="1472183" y="2415539"/>
            <a:ext cx="2493264" cy="68884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64563" y="2359151"/>
            <a:ext cx="141731" cy="1661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745735" y="2179320"/>
            <a:ext cx="2813304" cy="430682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837176" y="2285936"/>
            <a:ext cx="2630805" cy="4094479"/>
          </a:xfrm>
          <a:custGeom>
            <a:avLst/>
            <a:gdLst/>
            <a:ahLst/>
            <a:cxnLst/>
            <a:rect l="l" t="t" r="r" b="b"/>
            <a:pathLst>
              <a:path w="2630804" h="4094479">
                <a:moveTo>
                  <a:pt x="0" y="4094226"/>
                </a:moveTo>
                <a:lnTo>
                  <a:pt x="2630424" y="4094226"/>
                </a:lnTo>
                <a:lnTo>
                  <a:pt x="2630424" y="0"/>
                </a:lnTo>
                <a:lnTo>
                  <a:pt x="0" y="0"/>
                </a:lnTo>
                <a:lnTo>
                  <a:pt x="0" y="4094226"/>
                </a:lnTo>
                <a:close/>
              </a:path>
            </a:pathLst>
          </a:custGeom>
          <a:solidFill>
            <a:srgbClr val="FFFFFF"/>
          </a:solidFill>
        </p:spPr>
        <p:txBody>
          <a:bodyPr wrap="square" lIns="0" tIns="0" rIns="0" bIns="0" rtlCol="0"/>
          <a:lstStyle/>
          <a:p>
            <a:endParaRPr/>
          </a:p>
        </p:txBody>
      </p:sp>
      <p:sp>
        <p:nvSpPr>
          <p:cNvPr id="9" name="object 9"/>
          <p:cNvSpPr/>
          <p:nvPr/>
        </p:nvSpPr>
        <p:spPr>
          <a:xfrm>
            <a:off x="4932298" y="2365311"/>
            <a:ext cx="2440305" cy="3932554"/>
          </a:xfrm>
          <a:custGeom>
            <a:avLst/>
            <a:gdLst/>
            <a:ahLst/>
            <a:cxnLst/>
            <a:rect l="l" t="t" r="r" b="b"/>
            <a:pathLst>
              <a:path w="2440304" h="3932554">
                <a:moveTo>
                  <a:pt x="0" y="3932301"/>
                </a:moveTo>
                <a:lnTo>
                  <a:pt x="2439924" y="3932301"/>
                </a:lnTo>
                <a:lnTo>
                  <a:pt x="2439924" y="0"/>
                </a:lnTo>
                <a:lnTo>
                  <a:pt x="0" y="0"/>
                </a:lnTo>
                <a:lnTo>
                  <a:pt x="0" y="3932301"/>
                </a:lnTo>
                <a:close/>
              </a:path>
            </a:pathLst>
          </a:custGeom>
          <a:ln w="19049">
            <a:solidFill>
              <a:srgbClr val="AEB9BA"/>
            </a:solidFill>
            <a:prstDash val="sysDash"/>
          </a:ln>
        </p:spPr>
        <p:txBody>
          <a:bodyPr wrap="square" lIns="0" tIns="0" rIns="0" bIns="0" rtlCol="0"/>
          <a:lstStyle/>
          <a:p>
            <a:endParaRPr/>
          </a:p>
        </p:txBody>
      </p:sp>
      <p:sp>
        <p:nvSpPr>
          <p:cNvPr id="10" name="object 10"/>
          <p:cNvSpPr/>
          <p:nvPr/>
        </p:nvSpPr>
        <p:spPr>
          <a:xfrm>
            <a:off x="4693920" y="2491739"/>
            <a:ext cx="2682239" cy="688848"/>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687823" y="2435351"/>
            <a:ext cx="150875" cy="166115"/>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1755394" y="3221888"/>
            <a:ext cx="2388870" cy="2641600"/>
          </a:xfrm>
          <a:prstGeom prst="rect">
            <a:avLst/>
          </a:prstGeom>
        </p:spPr>
        <p:txBody>
          <a:bodyPr vert="horz" wrap="square" lIns="0" tIns="113665" rIns="0" bIns="0" rtlCol="0">
            <a:spAutoFit/>
          </a:bodyPr>
          <a:lstStyle/>
          <a:p>
            <a:pPr marL="12700">
              <a:lnSpc>
                <a:spcPct val="100000"/>
              </a:lnSpc>
              <a:spcBef>
                <a:spcPts val="895"/>
              </a:spcBef>
            </a:pPr>
            <a:r>
              <a:rPr sz="2200" spc="-5" dirty="0">
                <a:latin typeface="Times New Roman"/>
                <a:cs typeface="Times New Roman"/>
              </a:rPr>
              <a:t>- Ý </a:t>
            </a:r>
            <a:r>
              <a:rPr sz="2200" dirty="0">
                <a:latin typeface="Times New Roman"/>
                <a:cs typeface="Times New Roman"/>
              </a:rPr>
              <a:t>định </a:t>
            </a:r>
            <a:r>
              <a:rPr sz="2200" spc="-10" dirty="0">
                <a:latin typeface="Times New Roman"/>
                <a:cs typeface="Times New Roman"/>
              </a:rPr>
              <a:t>mua </a:t>
            </a:r>
            <a:r>
              <a:rPr sz="2200" dirty="0">
                <a:latin typeface="Times New Roman"/>
                <a:cs typeface="Times New Roman"/>
              </a:rPr>
              <a:t>hàng</a:t>
            </a:r>
          </a:p>
          <a:p>
            <a:pPr marL="12700" marR="5080">
              <a:lnSpc>
                <a:spcPct val="130000"/>
              </a:lnSpc>
            </a:pPr>
            <a:r>
              <a:rPr sz="2200" spc="-5" dirty="0">
                <a:latin typeface="Times New Roman"/>
                <a:cs typeface="Times New Roman"/>
              </a:rPr>
              <a:t>dựa trên việc kết hợp  giữa </a:t>
            </a:r>
            <a:r>
              <a:rPr sz="2200" dirty="0">
                <a:latin typeface="Times New Roman"/>
                <a:cs typeface="Times New Roman"/>
              </a:rPr>
              <a:t>nhu </a:t>
            </a:r>
            <a:r>
              <a:rPr sz="2200" spc="-5" dirty="0">
                <a:latin typeface="Times New Roman"/>
                <a:cs typeface="Times New Roman"/>
              </a:rPr>
              <a:t>cầu, </a:t>
            </a:r>
            <a:r>
              <a:rPr sz="2200" dirty="0">
                <a:latin typeface="Times New Roman"/>
                <a:cs typeface="Times New Roman"/>
              </a:rPr>
              <a:t>động  </a:t>
            </a:r>
            <a:r>
              <a:rPr sz="2200" spc="-5" dirty="0">
                <a:latin typeface="Times New Roman"/>
                <a:cs typeface="Times New Roman"/>
              </a:rPr>
              <a:t>cơ </a:t>
            </a:r>
            <a:r>
              <a:rPr sz="2200" spc="-10" dirty="0">
                <a:latin typeface="Times New Roman"/>
                <a:cs typeface="Times New Roman"/>
              </a:rPr>
              <a:t>mua </a:t>
            </a:r>
            <a:r>
              <a:rPr sz="2200" spc="-5" dirty="0">
                <a:latin typeface="Times New Roman"/>
                <a:cs typeface="Times New Roman"/>
              </a:rPr>
              <a:t>hàng với </a:t>
            </a:r>
            <a:r>
              <a:rPr sz="2200" spc="-10" dirty="0" err="1">
                <a:latin typeface="Times New Roman"/>
                <a:cs typeface="Times New Roman"/>
              </a:rPr>
              <a:t>các</a:t>
            </a:r>
            <a:r>
              <a:rPr sz="2200" spc="-10" dirty="0">
                <a:latin typeface="Times New Roman"/>
                <a:cs typeface="Times New Roman"/>
              </a:rPr>
              <a:t>  </a:t>
            </a:r>
            <a:r>
              <a:rPr sz="2200" spc="-5" dirty="0">
                <a:latin typeface="Times New Roman"/>
                <a:cs typeface="Times New Roman"/>
              </a:rPr>
              <a:t>đặc điểm của</a:t>
            </a:r>
            <a:r>
              <a:rPr sz="2200" spc="-25" dirty="0">
                <a:latin typeface="Times New Roman"/>
                <a:cs typeface="Times New Roman"/>
              </a:rPr>
              <a:t> </a:t>
            </a:r>
            <a:r>
              <a:rPr sz="2200" spc="-10" dirty="0">
                <a:latin typeface="Times New Roman"/>
                <a:cs typeface="Times New Roman"/>
              </a:rPr>
              <a:t>sản</a:t>
            </a:r>
            <a:endParaRPr sz="2200" dirty="0">
              <a:latin typeface="Times New Roman"/>
              <a:cs typeface="Times New Roman"/>
            </a:endParaRPr>
          </a:p>
          <a:p>
            <a:pPr marL="12700">
              <a:lnSpc>
                <a:spcPct val="100000"/>
              </a:lnSpc>
              <a:spcBef>
                <a:spcPts val="795"/>
              </a:spcBef>
            </a:pPr>
            <a:r>
              <a:rPr sz="2200" spc="-5" dirty="0">
                <a:latin typeface="Times New Roman"/>
                <a:cs typeface="Times New Roman"/>
              </a:rPr>
              <a:t>phẩm dịch vụ</a:t>
            </a:r>
            <a:endParaRPr sz="2200" dirty="0">
              <a:latin typeface="Times New Roman"/>
              <a:cs typeface="Times New Roman"/>
            </a:endParaRPr>
          </a:p>
        </p:txBody>
      </p:sp>
      <p:sp>
        <p:nvSpPr>
          <p:cNvPr id="13" name="object 13"/>
          <p:cNvSpPr txBox="1"/>
          <p:nvPr/>
        </p:nvSpPr>
        <p:spPr>
          <a:xfrm>
            <a:off x="5057902" y="3236188"/>
            <a:ext cx="2286000" cy="2875915"/>
          </a:xfrm>
          <a:prstGeom prst="rect">
            <a:avLst/>
          </a:prstGeom>
        </p:spPr>
        <p:txBody>
          <a:bodyPr vert="horz" wrap="square" lIns="0" tIns="12700" rIns="0" bIns="0" rtlCol="0">
            <a:spAutoFit/>
          </a:bodyPr>
          <a:lstStyle/>
          <a:p>
            <a:pPr marL="12700" marR="174625">
              <a:lnSpc>
                <a:spcPct val="130000"/>
              </a:lnSpc>
              <a:spcBef>
                <a:spcPts val="100"/>
              </a:spcBef>
              <a:buChar char="-"/>
              <a:tabLst>
                <a:tab pos="160655" algn="l"/>
              </a:tabLst>
            </a:pPr>
            <a:r>
              <a:rPr sz="2000" dirty="0">
                <a:latin typeface="Times New Roman"/>
                <a:cs typeface="Times New Roman"/>
              </a:rPr>
              <a:t>KH so sánh thực</a:t>
            </a:r>
            <a:r>
              <a:rPr sz="2000" spc="-114" dirty="0">
                <a:latin typeface="Times New Roman"/>
                <a:cs typeface="Times New Roman"/>
              </a:rPr>
              <a:t> </a:t>
            </a:r>
            <a:r>
              <a:rPr sz="2000" spc="-5" dirty="0">
                <a:latin typeface="Times New Roman"/>
                <a:cs typeface="Times New Roman"/>
              </a:rPr>
              <a:t>tê  </a:t>
            </a:r>
            <a:r>
              <a:rPr sz="2000" dirty="0">
                <a:latin typeface="Times New Roman"/>
                <a:cs typeface="Times New Roman"/>
              </a:rPr>
              <a:t>dịch vụ (P) với sư  </a:t>
            </a:r>
            <a:r>
              <a:rPr sz="2000" spc="-5" dirty="0">
                <a:latin typeface="Times New Roman"/>
                <a:cs typeface="Times New Roman"/>
              </a:rPr>
              <a:t>mong </a:t>
            </a:r>
            <a:r>
              <a:rPr sz="2000" dirty="0">
                <a:latin typeface="Times New Roman"/>
                <a:cs typeface="Times New Roman"/>
              </a:rPr>
              <a:t>đợi của </a:t>
            </a:r>
            <a:r>
              <a:rPr sz="2000" spc="-5" dirty="0">
                <a:latin typeface="Times New Roman"/>
                <a:cs typeface="Times New Roman"/>
              </a:rPr>
              <a:t>mình  </a:t>
            </a:r>
            <a:r>
              <a:rPr sz="2000" dirty="0">
                <a:latin typeface="Times New Roman"/>
                <a:cs typeface="Times New Roman"/>
              </a:rPr>
              <a:t>(E)</a:t>
            </a:r>
            <a:endParaRPr sz="2000">
              <a:latin typeface="Times New Roman"/>
              <a:cs typeface="Times New Roman"/>
            </a:endParaRPr>
          </a:p>
          <a:p>
            <a:pPr marL="12700" marR="5080" algn="just">
              <a:lnSpc>
                <a:spcPct val="130100"/>
              </a:lnSpc>
              <a:spcBef>
                <a:spcPts val="595"/>
              </a:spcBef>
              <a:buChar char="-"/>
              <a:tabLst>
                <a:tab pos="160655" algn="l"/>
              </a:tabLst>
            </a:pPr>
            <a:r>
              <a:rPr sz="2000" dirty="0">
                <a:latin typeface="Times New Roman"/>
                <a:cs typeface="Times New Roman"/>
              </a:rPr>
              <a:t>Mức độ hài lòng</a:t>
            </a:r>
            <a:r>
              <a:rPr sz="2000" spc="-135" dirty="0">
                <a:latin typeface="Times New Roman"/>
                <a:cs typeface="Times New Roman"/>
              </a:rPr>
              <a:t> </a:t>
            </a:r>
            <a:r>
              <a:rPr sz="2000" dirty="0">
                <a:latin typeface="Times New Roman"/>
                <a:cs typeface="Times New Roman"/>
              </a:rPr>
              <a:t>ảnh  hưởng đến quyết định  </a:t>
            </a:r>
            <a:r>
              <a:rPr sz="2000" spc="-10" dirty="0">
                <a:latin typeface="Times New Roman"/>
                <a:cs typeface="Times New Roman"/>
              </a:rPr>
              <a:t>mua </a:t>
            </a:r>
            <a:r>
              <a:rPr sz="2000" dirty="0">
                <a:latin typeface="Times New Roman"/>
                <a:cs typeface="Times New Roman"/>
              </a:rPr>
              <a:t>hàng </a:t>
            </a:r>
            <a:r>
              <a:rPr sz="2000" spc="-5" dirty="0">
                <a:latin typeface="Times New Roman"/>
                <a:cs typeface="Times New Roman"/>
              </a:rPr>
              <a:t>lần</a:t>
            </a:r>
            <a:r>
              <a:rPr sz="2000" spc="-20" dirty="0">
                <a:latin typeface="Times New Roman"/>
                <a:cs typeface="Times New Roman"/>
              </a:rPr>
              <a:t> </a:t>
            </a:r>
            <a:r>
              <a:rPr sz="2000" dirty="0">
                <a:latin typeface="Times New Roman"/>
                <a:cs typeface="Times New Roman"/>
              </a:rPr>
              <a:t>sau</a:t>
            </a:r>
            <a:endParaRPr sz="2000">
              <a:latin typeface="Times New Roman"/>
              <a:cs typeface="Times New Roman"/>
            </a:endParaRPr>
          </a:p>
        </p:txBody>
      </p:sp>
      <p:sp>
        <p:nvSpPr>
          <p:cNvPr id="14" name="object 14"/>
          <p:cNvSpPr/>
          <p:nvPr/>
        </p:nvSpPr>
        <p:spPr>
          <a:xfrm>
            <a:off x="1671827" y="2574035"/>
            <a:ext cx="877824" cy="513588"/>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241804" y="2574035"/>
            <a:ext cx="384048" cy="513588"/>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2318004" y="2574035"/>
            <a:ext cx="373380" cy="513588"/>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2383535" y="2574035"/>
            <a:ext cx="512063" cy="513588"/>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2587751" y="2574035"/>
            <a:ext cx="588263" cy="513588"/>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2868167" y="2574035"/>
            <a:ext cx="368807" cy="513588"/>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2929127" y="2574035"/>
            <a:ext cx="777239" cy="513588"/>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3398520" y="2574035"/>
            <a:ext cx="371855" cy="513588"/>
          </a:xfrm>
          <a:prstGeom prst="rect">
            <a:avLst/>
          </a:prstGeom>
          <a:blipFill>
            <a:blip r:embed="rId13" cstate="print"/>
            <a:stretch>
              <a:fillRect/>
            </a:stretch>
          </a:blipFill>
        </p:spPr>
        <p:txBody>
          <a:bodyPr wrap="square" lIns="0" tIns="0" rIns="0" bIns="0" rtlCol="0"/>
          <a:lstStyle/>
          <a:p>
            <a:endParaRPr/>
          </a:p>
        </p:txBody>
      </p:sp>
      <p:sp>
        <p:nvSpPr>
          <p:cNvPr id="22" name="object 22"/>
          <p:cNvSpPr txBox="1"/>
          <p:nvPr/>
        </p:nvSpPr>
        <p:spPr>
          <a:xfrm>
            <a:off x="1803019" y="2631440"/>
            <a:ext cx="17532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Quyết </a:t>
            </a:r>
            <a:r>
              <a:rPr sz="1800" b="1" dirty="0">
                <a:solidFill>
                  <a:srgbClr val="FFFFFF"/>
                </a:solidFill>
                <a:latin typeface="Arial"/>
                <a:cs typeface="Arial"/>
              </a:rPr>
              <a:t>định</a:t>
            </a:r>
            <a:r>
              <a:rPr sz="1800" b="1" spc="-60" dirty="0">
                <a:solidFill>
                  <a:srgbClr val="FFFFFF"/>
                </a:solidFill>
                <a:latin typeface="Arial"/>
                <a:cs typeface="Arial"/>
              </a:rPr>
              <a:t> </a:t>
            </a:r>
            <a:r>
              <a:rPr sz="1800" b="1" spc="-5" dirty="0">
                <a:solidFill>
                  <a:srgbClr val="FFFFFF"/>
                </a:solidFill>
                <a:latin typeface="Arial"/>
                <a:cs typeface="Arial"/>
              </a:rPr>
              <a:t>mua</a:t>
            </a:r>
            <a:endParaRPr sz="1800">
              <a:latin typeface="Arial"/>
              <a:cs typeface="Arial"/>
            </a:endParaRPr>
          </a:p>
        </p:txBody>
      </p:sp>
      <p:sp>
        <p:nvSpPr>
          <p:cNvPr id="23" name="object 23"/>
          <p:cNvSpPr/>
          <p:nvPr/>
        </p:nvSpPr>
        <p:spPr>
          <a:xfrm>
            <a:off x="4629911" y="2650235"/>
            <a:ext cx="598932" cy="513588"/>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4920996" y="2650235"/>
            <a:ext cx="588263" cy="513588"/>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5201411" y="2650235"/>
            <a:ext cx="371856" cy="513588"/>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5265420" y="2650235"/>
            <a:ext cx="638555" cy="513588"/>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5596128" y="2650235"/>
            <a:ext cx="371855" cy="513588"/>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5660135" y="2650235"/>
            <a:ext cx="701039" cy="513588"/>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a:off x="6053328" y="2650235"/>
            <a:ext cx="370332" cy="513588"/>
          </a:xfrm>
          <a:prstGeom prst="rect">
            <a:avLst/>
          </a:prstGeom>
          <a:blipFill>
            <a:blip r:embed="rId13" cstate="print"/>
            <a:stretch>
              <a:fillRect/>
            </a:stretch>
          </a:blipFill>
        </p:spPr>
        <p:txBody>
          <a:bodyPr wrap="square" lIns="0" tIns="0" rIns="0" bIns="0" rtlCol="0"/>
          <a:lstStyle/>
          <a:p>
            <a:endParaRPr/>
          </a:p>
        </p:txBody>
      </p:sp>
      <p:sp>
        <p:nvSpPr>
          <p:cNvPr id="30" name="object 30"/>
          <p:cNvSpPr/>
          <p:nvPr/>
        </p:nvSpPr>
        <p:spPr>
          <a:xfrm>
            <a:off x="6115811" y="2650235"/>
            <a:ext cx="638556" cy="513588"/>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6446520" y="2650235"/>
            <a:ext cx="370331" cy="513588"/>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6509004" y="2650235"/>
            <a:ext cx="777240" cy="513588"/>
          </a:xfrm>
          <a:prstGeom prst="rect">
            <a:avLst/>
          </a:prstGeom>
          <a:blipFill>
            <a:blip r:embed="rId21" cstate="print"/>
            <a:stretch>
              <a:fillRect/>
            </a:stretch>
          </a:blipFill>
        </p:spPr>
        <p:txBody>
          <a:bodyPr wrap="square" lIns="0" tIns="0" rIns="0" bIns="0" rtlCol="0"/>
          <a:lstStyle/>
          <a:p>
            <a:endParaRPr/>
          </a:p>
        </p:txBody>
      </p:sp>
      <p:sp>
        <p:nvSpPr>
          <p:cNvPr id="33" name="object 33"/>
          <p:cNvSpPr/>
          <p:nvPr/>
        </p:nvSpPr>
        <p:spPr>
          <a:xfrm>
            <a:off x="6978395" y="2650235"/>
            <a:ext cx="371855" cy="513588"/>
          </a:xfrm>
          <a:prstGeom prst="rect">
            <a:avLst/>
          </a:prstGeom>
          <a:blipFill>
            <a:blip r:embed="rId13" cstate="print"/>
            <a:stretch>
              <a:fillRect/>
            </a:stretch>
          </a:blipFill>
        </p:spPr>
        <p:txBody>
          <a:bodyPr wrap="square" lIns="0" tIns="0" rIns="0" bIns="0" rtlCol="0"/>
          <a:lstStyle/>
          <a:p>
            <a:endParaRPr/>
          </a:p>
        </p:txBody>
      </p:sp>
      <p:sp>
        <p:nvSpPr>
          <p:cNvPr id="34" name="object 34"/>
          <p:cNvSpPr txBox="1"/>
          <p:nvPr/>
        </p:nvSpPr>
        <p:spPr>
          <a:xfrm>
            <a:off x="4761103" y="2707640"/>
            <a:ext cx="23749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Đánh giá sau khi</a:t>
            </a:r>
            <a:r>
              <a:rPr sz="1800" b="1" spc="-30" dirty="0">
                <a:solidFill>
                  <a:srgbClr val="FFFFFF"/>
                </a:solidFill>
                <a:latin typeface="Arial"/>
                <a:cs typeface="Arial"/>
              </a:rPr>
              <a:t> </a:t>
            </a:r>
            <a:r>
              <a:rPr sz="1800" b="1" spc="-5" dirty="0">
                <a:solidFill>
                  <a:srgbClr val="FFFFFF"/>
                </a:solidFill>
                <a:latin typeface="Arial"/>
                <a:cs typeface="Arial"/>
              </a:rPr>
              <a:t>mua</a:t>
            </a:r>
            <a:endParaRPr sz="1800">
              <a:latin typeface="Arial"/>
              <a:cs typeface="Arial"/>
            </a:endParaRPr>
          </a:p>
        </p:txBody>
      </p:sp>
      <p:sp>
        <p:nvSpPr>
          <p:cNvPr id="35" name="object 35"/>
          <p:cNvSpPr txBox="1"/>
          <p:nvPr/>
        </p:nvSpPr>
        <p:spPr>
          <a:xfrm>
            <a:off x="152400" y="966876"/>
            <a:ext cx="8686800" cy="1046953"/>
          </a:xfrm>
          <a:prstGeom prst="rect">
            <a:avLst/>
          </a:prstGeom>
        </p:spPr>
        <p:txBody>
          <a:bodyPr vert="horz" wrap="square" lIns="0" tIns="12700" rIns="0" bIns="0" rtlCol="0">
            <a:spAutoFit/>
          </a:bodyPr>
          <a:lstStyle/>
          <a:p>
            <a:pPr marL="12700" marR="5080" algn="just">
              <a:lnSpc>
                <a:spcPct val="120000"/>
              </a:lnSpc>
              <a:spcBef>
                <a:spcPts val="100"/>
              </a:spcBef>
            </a:pPr>
            <a:r>
              <a:rPr sz="2800" b="1" spc="-5" dirty="0">
                <a:solidFill>
                  <a:srgbClr val="FF0000"/>
                </a:solidFill>
                <a:latin typeface="Times New Roman"/>
                <a:cs typeface="Times New Roman"/>
              </a:rPr>
              <a:t>2.3.3. Quá trình quyết </a:t>
            </a:r>
            <a:r>
              <a:rPr sz="2800" b="1" dirty="0">
                <a:solidFill>
                  <a:srgbClr val="FF0000"/>
                </a:solidFill>
                <a:latin typeface="Times New Roman"/>
                <a:cs typeface="Times New Roman"/>
              </a:rPr>
              <a:t>định </a:t>
            </a:r>
            <a:r>
              <a:rPr sz="2800" b="1" spc="-5" dirty="0">
                <a:solidFill>
                  <a:srgbClr val="FF0000"/>
                </a:solidFill>
                <a:latin typeface="Times New Roman"/>
                <a:cs typeface="Times New Roman"/>
              </a:rPr>
              <a:t>việc </a:t>
            </a:r>
            <a:r>
              <a:rPr sz="2800" b="1" dirty="0">
                <a:solidFill>
                  <a:srgbClr val="FF0000"/>
                </a:solidFill>
                <a:latin typeface="Times New Roman"/>
                <a:cs typeface="Times New Roman"/>
              </a:rPr>
              <a:t>sử dụng </a:t>
            </a:r>
            <a:r>
              <a:rPr sz="2800" b="1" spc="-5" dirty="0">
                <a:solidFill>
                  <a:srgbClr val="FF0000"/>
                </a:solidFill>
                <a:latin typeface="Times New Roman"/>
                <a:cs typeface="Times New Roman"/>
              </a:rPr>
              <a:t>dịch </a:t>
            </a:r>
            <a:r>
              <a:rPr sz="2800" b="1" dirty="0">
                <a:solidFill>
                  <a:srgbClr val="FF0000"/>
                </a:solidFill>
                <a:latin typeface="Times New Roman"/>
                <a:cs typeface="Times New Roman"/>
              </a:rPr>
              <a:t>vụ </a:t>
            </a:r>
            <a:r>
              <a:rPr sz="2800" b="1" dirty="0" err="1" smtClean="0">
                <a:solidFill>
                  <a:srgbClr val="FF0000"/>
                </a:solidFill>
                <a:latin typeface="Times New Roman"/>
                <a:cs typeface="Times New Roman"/>
              </a:rPr>
              <a:t>ngân</a:t>
            </a:r>
            <a:r>
              <a:rPr sz="2800" b="1" dirty="0" smtClean="0">
                <a:solidFill>
                  <a:srgbClr val="FF0000"/>
                </a:solidFill>
                <a:latin typeface="Times New Roman"/>
                <a:cs typeface="Times New Roman"/>
              </a:rPr>
              <a:t> </a:t>
            </a:r>
            <a:r>
              <a:rPr sz="2800" b="1" dirty="0">
                <a:solidFill>
                  <a:srgbClr val="FF0000"/>
                </a:solidFill>
                <a:latin typeface="Times New Roman"/>
                <a:cs typeface="Times New Roman"/>
              </a:rPr>
              <a:t>hàng </a:t>
            </a:r>
            <a:r>
              <a:rPr sz="2800" b="1" spc="-180" dirty="0">
                <a:solidFill>
                  <a:srgbClr val="FF0000"/>
                </a:solidFill>
                <a:latin typeface="Times New Roman"/>
                <a:cs typeface="Times New Roman"/>
              </a:rPr>
              <a:t>của</a:t>
            </a:r>
            <a:r>
              <a:rPr sz="2800" b="1" spc="40" dirty="0">
                <a:solidFill>
                  <a:srgbClr val="FF0000"/>
                </a:solidFill>
                <a:latin typeface="Times New Roman"/>
                <a:cs typeface="Times New Roman"/>
              </a:rPr>
              <a:t> </a:t>
            </a:r>
            <a:r>
              <a:rPr sz="2800" b="1" spc="-10" dirty="0">
                <a:solidFill>
                  <a:srgbClr val="FF0000"/>
                </a:solidFill>
                <a:latin typeface="Times New Roman"/>
                <a:cs typeface="Times New Roman"/>
              </a:rPr>
              <a:t>KHCN</a:t>
            </a:r>
            <a:endParaRPr sz="2800" dirty="0">
              <a:latin typeface="Times New Roman"/>
              <a:cs typeface="Times New Roman"/>
            </a:endParaRPr>
          </a:p>
        </p:txBody>
      </p:sp>
      <p:sp>
        <p:nvSpPr>
          <p:cNvPr id="36" name="object 36"/>
          <p:cNvSpPr txBox="1">
            <a:spLocks noGrp="1"/>
          </p:cNvSpPr>
          <p:nvPr>
            <p:ph type="title"/>
          </p:nvPr>
        </p:nvSpPr>
        <p:spPr>
          <a:xfrm>
            <a:off x="2615401" y="342503"/>
            <a:ext cx="4039870" cy="412934"/>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2.3. </a:t>
            </a:r>
            <a:r>
              <a:rPr spc="-5" dirty="0">
                <a:latin typeface="Times New Roman" panose="02020603050405020304" pitchFamily="18" charset="0"/>
                <a:cs typeface="Times New Roman" panose="02020603050405020304" pitchFamily="18" charset="0"/>
              </a:rPr>
              <a:t>KHÁCH</a:t>
            </a:r>
            <a:r>
              <a:rPr spc="-6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1154" y="1242187"/>
            <a:ext cx="5397500" cy="422275"/>
          </a:xfrm>
          <a:prstGeom prst="rect">
            <a:avLst/>
          </a:prstGeom>
        </p:spPr>
        <p:txBody>
          <a:bodyPr vert="horz" wrap="square" lIns="0" tIns="13335" rIns="0" bIns="0" rtlCol="0">
            <a:spAutoFit/>
          </a:bodyPr>
          <a:lstStyle/>
          <a:p>
            <a:pPr marL="12700">
              <a:lnSpc>
                <a:spcPct val="100000"/>
              </a:lnSpc>
              <a:spcBef>
                <a:spcPts val="105"/>
              </a:spcBef>
            </a:pPr>
            <a:r>
              <a:rPr sz="2600" b="1" dirty="0">
                <a:solidFill>
                  <a:srgbClr val="FF0000"/>
                </a:solidFill>
                <a:latin typeface="Times New Roman"/>
                <a:cs typeface="Times New Roman"/>
              </a:rPr>
              <a:t>2.3.4. Quá </a:t>
            </a:r>
            <a:r>
              <a:rPr sz="2600" b="1" spc="-5" dirty="0">
                <a:solidFill>
                  <a:srgbClr val="FF0000"/>
                </a:solidFill>
                <a:latin typeface="Times New Roman"/>
                <a:cs typeface="Times New Roman"/>
              </a:rPr>
              <a:t>trình </a:t>
            </a:r>
            <a:r>
              <a:rPr sz="2600" b="1" dirty="0">
                <a:solidFill>
                  <a:srgbClr val="FF0000"/>
                </a:solidFill>
                <a:latin typeface="Times New Roman"/>
                <a:cs typeface="Times New Roman"/>
              </a:rPr>
              <a:t>mua hàng của</a:t>
            </a:r>
            <a:r>
              <a:rPr sz="2600" b="1" spc="-55" dirty="0">
                <a:solidFill>
                  <a:srgbClr val="FF0000"/>
                </a:solidFill>
                <a:latin typeface="Times New Roman"/>
                <a:cs typeface="Times New Roman"/>
              </a:rPr>
              <a:t> </a:t>
            </a:r>
            <a:r>
              <a:rPr sz="2600" b="1" dirty="0">
                <a:solidFill>
                  <a:srgbClr val="FF0000"/>
                </a:solidFill>
                <a:latin typeface="Times New Roman"/>
                <a:cs typeface="Times New Roman"/>
              </a:rPr>
              <a:t>KHDN</a:t>
            </a:r>
            <a:endParaRPr sz="2600">
              <a:latin typeface="Times New Roman"/>
              <a:cs typeface="Times New Roman"/>
            </a:endParaRPr>
          </a:p>
        </p:txBody>
      </p:sp>
      <p:sp>
        <p:nvSpPr>
          <p:cNvPr id="3" name="object 3"/>
          <p:cNvSpPr txBox="1">
            <a:spLocks noGrp="1"/>
          </p:cNvSpPr>
          <p:nvPr>
            <p:ph type="title"/>
          </p:nvPr>
        </p:nvSpPr>
        <p:spPr>
          <a:xfrm>
            <a:off x="564564" y="515707"/>
            <a:ext cx="4040504" cy="412934"/>
          </a:xfrm>
          <a:prstGeom prst="rect">
            <a:avLst/>
          </a:prstGeom>
        </p:spPr>
        <p:txBody>
          <a:bodyPr vert="horz" wrap="square" lIns="0" tIns="12700" rIns="0" bIns="0" rtlCol="0">
            <a:spAutoFit/>
          </a:bodyPr>
          <a:lstStyle/>
          <a:p>
            <a:pPr marL="12700">
              <a:lnSpc>
                <a:spcPct val="100000"/>
              </a:lnSpc>
              <a:spcBef>
                <a:spcPts val="100"/>
              </a:spcBef>
            </a:pPr>
            <a:r>
              <a:rPr spc="-5" dirty="0">
                <a:latin typeface="Times New Roman" panose="02020603050405020304" pitchFamily="18" charset="0"/>
                <a:cs typeface="Times New Roman" panose="02020603050405020304" pitchFamily="18" charset="0"/>
              </a:rPr>
              <a:t>2.3. KHÁCH</a:t>
            </a:r>
            <a:r>
              <a:rPr spc="-55"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HÀNG</a:t>
            </a:r>
          </a:p>
        </p:txBody>
      </p:sp>
      <p:sp>
        <p:nvSpPr>
          <p:cNvPr id="4" name="object 4"/>
          <p:cNvSpPr/>
          <p:nvPr/>
        </p:nvSpPr>
        <p:spPr>
          <a:xfrm>
            <a:off x="663257" y="2370327"/>
            <a:ext cx="188595" cy="1558925"/>
          </a:xfrm>
          <a:custGeom>
            <a:avLst/>
            <a:gdLst/>
            <a:ahLst/>
            <a:cxnLst/>
            <a:rect l="l" t="t" r="r" b="b"/>
            <a:pathLst>
              <a:path w="188594" h="1558925">
                <a:moveTo>
                  <a:pt x="0" y="1558671"/>
                </a:moveTo>
                <a:lnTo>
                  <a:pt x="188048" y="1558671"/>
                </a:lnTo>
                <a:lnTo>
                  <a:pt x="188048" y="0"/>
                </a:lnTo>
                <a:lnTo>
                  <a:pt x="0" y="0"/>
                </a:lnTo>
                <a:lnTo>
                  <a:pt x="0" y="1558671"/>
                </a:lnTo>
                <a:close/>
              </a:path>
            </a:pathLst>
          </a:custGeom>
          <a:solidFill>
            <a:srgbClr val="57B6C0"/>
          </a:solidFill>
        </p:spPr>
        <p:txBody>
          <a:bodyPr wrap="square" lIns="0" tIns="0" rIns="0" bIns="0" rtlCol="0"/>
          <a:lstStyle/>
          <a:p>
            <a:endParaRPr/>
          </a:p>
        </p:txBody>
      </p:sp>
      <p:sp>
        <p:nvSpPr>
          <p:cNvPr id="5" name="object 5"/>
          <p:cNvSpPr/>
          <p:nvPr/>
        </p:nvSpPr>
        <p:spPr>
          <a:xfrm>
            <a:off x="118822" y="2058923"/>
            <a:ext cx="2522220" cy="1254125"/>
          </a:xfrm>
          <a:custGeom>
            <a:avLst/>
            <a:gdLst/>
            <a:ahLst/>
            <a:cxnLst/>
            <a:rect l="l" t="t" r="r" b="b"/>
            <a:pathLst>
              <a:path w="2522220" h="1254125">
                <a:moveTo>
                  <a:pt x="2396793" y="0"/>
                </a:moveTo>
                <a:lnTo>
                  <a:pt x="125360" y="0"/>
                </a:lnTo>
                <a:lnTo>
                  <a:pt x="76567" y="9854"/>
                </a:lnTo>
                <a:lnTo>
                  <a:pt x="36719" y="36734"/>
                </a:lnTo>
                <a:lnTo>
                  <a:pt x="9852" y="76616"/>
                </a:lnTo>
                <a:lnTo>
                  <a:pt x="0" y="125475"/>
                </a:lnTo>
                <a:lnTo>
                  <a:pt x="0" y="1128395"/>
                </a:lnTo>
                <a:lnTo>
                  <a:pt x="9852" y="1177180"/>
                </a:lnTo>
                <a:lnTo>
                  <a:pt x="36719" y="1217025"/>
                </a:lnTo>
                <a:lnTo>
                  <a:pt x="76567" y="1243891"/>
                </a:lnTo>
                <a:lnTo>
                  <a:pt x="125360" y="1253743"/>
                </a:lnTo>
                <a:lnTo>
                  <a:pt x="2396793" y="1253743"/>
                </a:lnTo>
                <a:lnTo>
                  <a:pt x="2445579" y="1243891"/>
                </a:lnTo>
                <a:lnTo>
                  <a:pt x="2485423" y="1217025"/>
                </a:lnTo>
                <a:lnTo>
                  <a:pt x="2512290" y="1177180"/>
                </a:lnTo>
                <a:lnTo>
                  <a:pt x="2522142" y="1128395"/>
                </a:lnTo>
                <a:lnTo>
                  <a:pt x="2522142" y="125475"/>
                </a:lnTo>
                <a:lnTo>
                  <a:pt x="2512290" y="76616"/>
                </a:lnTo>
                <a:lnTo>
                  <a:pt x="2485423" y="36734"/>
                </a:lnTo>
                <a:lnTo>
                  <a:pt x="2445579" y="9854"/>
                </a:lnTo>
                <a:lnTo>
                  <a:pt x="2396793" y="0"/>
                </a:lnTo>
                <a:close/>
              </a:path>
            </a:pathLst>
          </a:custGeom>
          <a:solidFill>
            <a:srgbClr val="57B6C0"/>
          </a:solidFill>
        </p:spPr>
        <p:txBody>
          <a:bodyPr wrap="square" lIns="0" tIns="0" rIns="0" bIns="0" rtlCol="0"/>
          <a:lstStyle/>
          <a:p>
            <a:endParaRPr/>
          </a:p>
        </p:txBody>
      </p:sp>
      <p:sp>
        <p:nvSpPr>
          <p:cNvPr id="6" name="object 6"/>
          <p:cNvSpPr/>
          <p:nvPr/>
        </p:nvSpPr>
        <p:spPr>
          <a:xfrm>
            <a:off x="118822" y="2058923"/>
            <a:ext cx="2522220" cy="1254125"/>
          </a:xfrm>
          <a:custGeom>
            <a:avLst/>
            <a:gdLst/>
            <a:ahLst/>
            <a:cxnLst/>
            <a:rect l="l" t="t" r="r" b="b"/>
            <a:pathLst>
              <a:path w="2522220" h="1254125">
                <a:moveTo>
                  <a:pt x="0" y="125475"/>
                </a:moveTo>
                <a:lnTo>
                  <a:pt x="9852" y="76616"/>
                </a:lnTo>
                <a:lnTo>
                  <a:pt x="36719" y="36734"/>
                </a:lnTo>
                <a:lnTo>
                  <a:pt x="76567" y="9854"/>
                </a:lnTo>
                <a:lnTo>
                  <a:pt x="125360" y="0"/>
                </a:lnTo>
                <a:lnTo>
                  <a:pt x="2396793" y="0"/>
                </a:lnTo>
                <a:lnTo>
                  <a:pt x="2445579" y="9854"/>
                </a:lnTo>
                <a:lnTo>
                  <a:pt x="2485423" y="36734"/>
                </a:lnTo>
                <a:lnTo>
                  <a:pt x="2512290" y="76616"/>
                </a:lnTo>
                <a:lnTo>
                  <a:pt x="2522142" y="125475"/>
                </a:lnTo>
                <a:lnTo>
                  <a:pt x="2522142" y="1128395"/>
                </a:lnTo>
                <a:lnTo>
                  <a:pt x="2512290" y="1177180"/>
                </a:lnTo>
                <a:lnTo>
                  <a:pt x="2485423" y="1217025"/>
                </a:lnTo>
                <a:lnTo>
                  <a:pt x="2445579" y="1243891"/>
                </a:lnTo>
                <a:lnTo>
                  <a:pt x="2396793" y="1253743"/>
                </a:lnTo>
                <a:lnTo>
                  <a:pt x="125360" y="1253743"/>
                </a:lnTo>
                <a:lnTo>
                  <a:pt x="76567" y="1243891"/>
                </a:lnTo>
                <a:lnTo>
                  <a:pt x="36719" y="1217025"/>
                </a:lnTo>
                <a:lnTo>
                  <a:pt x="9852" y="1177180"/>
                </a:lnTo>
                <a:lnTo>
                  <a:pt x="0" y="1128395"/>
                </a:lnTo>
                <a:lnTo>
                  <a:pt x="0" y="125475"/>
                </a:lnTo>
                <a:close/>
              </a:path>
            </a:pathLst>
          </a:custGeom>
          <a:ln w="25400">
            <a:solidFill>
              <a:srgbClr val="FFFFFF"/>
            </a:solidFill>
          </a:ln>
        </p:spPr>
        <p:txBody>
          <a:bodyPr wrap="square" lIns="0" tIns="0" rIns="0" bIns="0" rtlCol="0"/>
          <a:lstStyle/>
          <a:p>
            <a:endParaRPr/>
          </a:p>
        </p:txBody>
      </p:sp>
      <p:sp>
        <p:nvSpPr>
          <p:cNvPr id="7" name="object 7"/>
          <p:cNvSpPr/>
          <p:nvPr/>
        </p:nvSpPr>
        <p:spPr>
          <a:xfrm>
            <a:off x="663257" y="3937508"/>
            <a:ext cx="188595" cy="1558925"/>
          </a:xfrm>
          <a:custGeom>
            <a:avLst/>
            <a:gdLst/>
            <a:ahLst/>
            <a:cxnLst/>
            <a:rect l="l" t="t" r="r" b="b"/>
            <a:pathLst>
              <a:path w="188594" h="1558925">
                <a:moveTo>
                  <a:pt x="0" y="1558671"/>
                </a:moveTo>
                <a:lnTo>
                  <a:pt x="188048" y="1558671"/>
                </a:lnTo>
                <a:lnTo>
                  <a:pt x="188048" y="0"/>
                </a:lnTo>
                <a:lnTo>
                  <a:pt x="0" y="0"/>
                </a:lnTo>
                <a:lnTo>
                  <a:pt x="0" y="1558671"/>
                </a:lnTo>
                <a:close/>
              </a:path>
            </a:pathLst>
          </a:custGeom>
          <a:solidFill>
            <a:srgbClr val="75BCA7"/>
          </a:solidFill>
        </p:spPr>
        <p:txBody>
          <a:bodyPr wrap="square" lIns="0" tIns="0" rIns="0" bIns="0" rtlCol="0"/>
          <a:lstStyle/>
          <a:p>
            <a:endParaRPr/>
          </a:p>
        </p:txBody>
      </p:sp>
      <p:sp>
        <p:nvSpPr>
          <p:cNvPr id="8" name="object 8"/>
          <p:cNvSpPr/>
          <p:nvPr/>
        </p:nvSpPr>
        <p:spPr>
          <a:xfrm>
            <a:off x="118822" y="3626103"/>
            <a:ext cx="2522220" cy="1254125"/>
          </a:xfrm>
          <a:custGeom>
            <a:avLst/>
            <a:gdLst/>
            <a:ahLst/>
            <a:cxnLst/>
            <a:rect l="l" t="t" r="r" b="b"/>
            <a:pathLst>
              <a:path w="2522220" h="1254125">
                <a:moveTo>
                  <a:pt x="2396793" y="0"/>
                </a:moveTo>
                <a:lnTo>
                  <a:pt x="125360" y="0"/>
                </a:lnTo>
                <a:lnTo>
                  <a:pt x="76567" y="9852"/>
                </a:lnTo>
                <a:lnTo>
                  <a:pt x="36719" y="36718"/>
                </a:lnTo>
                <a:lnTo>
                  <a:pt x="9852" y="76563"/>
                </a:lnTo>
                <a:lnTo>
                  <a:pt x="0" y="125349"/>
                </a:lnTo>
                <a:lnTo>
                  <a:pt x="0" y="1128268"/>
                </a:lnTo>
                <a:lnTo>
                  <a:pt x="9852" y="1177053"/>
                </a:lnTo>
                <a:lnTo>
                  <a:pt x="36719" y="1216898"/>
                </a:lnTo>
                <a:lnTo>
                  <a:pt x="76567" y="1243764"/>
                </a:lnTo>
                <a:lnTo>
                  <a:pt x="125360" y="1253617"/>
                </a:lnTo>
                <a:lnTo>
                  <a:pt x="2396793" y="1253617"/>
                </a:lnTo>
                <a:lnTo>
                  <a:pt x="2445579" y="1243764"/>
                </a:lnTo>
                <a:lnTo>
                  <a:pt x="2485423" y="1216898"/>
                </a:lnTo>
                <a:lnTo>
                  <a:pt x="2512290" y="1177053"/>
                </a:lnTo>
                <a:lnTo>
                  <a:pt x="2522142" y="1128268"/>
                </a:lnTo>
                <a:lnTo>
                  <a:pt x="2522142" y="125349"/>
                </a:lnTo>
                <a:lnTo>
                  <a:pt x="2512290" y="76563"/>
                </a:lnTo>
                <a:lnTo>
                  <a:pt x="2485423" y="36718"/>
                </a:lnTo>
                <a:lnTo>
                  <a:pt x="2445579" y="9852"/>
                </a:lnTo>
                <a:lnTo>
                  <a:pt x="2396793" y="0"/>
                </a:lnTo>
                <a:close/>
              </a:path>
            </a:pathLst>
          </a:custGeom>
          <a:solidFill>
            <a:srgbClr val="75BCA7"/>
          </a:solidFill>
        </p:spPr>
        <p:txBody>
          <a:bodyPr wrap="square" lIns="0" tIns="0" rIns="0" bIns="0" rtlCol="0"/>
          <a:lstStyle/>
          <a:p>
            <a:endParaRPr/>
          </a:p>
        </p:txBody>
      </p:sp>
      <p:sp>
        <p:nvSpPr>
          <p:cNvPr id="9" name="object 9"/>
          <p:cNvSpPr/>
          <p:nvPr/>
        </p:nvSpPr>
        <p:spPr>
          <a:xfrm>
            <a:off x="118822" y="3626103"/>
            <a:ext cx="2522220" cy="1254125"/>
          </a:xfrm>
          <a:custGeom>
            <a:avLst/>
            <a:gdLst/>
            <a:ahLst/>
            <a:cxnLst/>
            <a:rect l="l" t="t" r="r" b="b"/>
            <a:pathLst>
              <a:path w="2522220" h="1254125">
                <a:moveTo>
                  <a:pt x="0" y="125349"/>
                </a:moveTo>
                <a:lnTo>
                  <a:pt x="9852" y="76563"/>
                </a:lnTo>
                <a:lnTo>
                  <a:pt x="36719" y="36718"/>
                </a:lnTo>
                <a:lnTo>
                  <a:pt x="76567" y="9852"/>
                </a:lnTo>
                <a:lnTo>
                  <a:pt x="125360" y="0"/>
                </a:lnTo>
                <a:lnTo>
                  <a:pt x="2396793" y="0"/>
                </a:lnTo>
                <a:lnTo>
                  <a:pt x="2445579" y="9852"/>
                </a:lnTo>
                <a:lnTo>
                  <a:pt x="2485423" y="36718"/>
                </a:lnTo>
                <a:lnTo>
                  <a:pt x="2512290" y="76563"/>
                </a:lnTo>
                <a:lnTo>
                  <a:pt x="2522142" y="125349"/>
                </a:lnTo>
                <a:lnTo>
                  <a:pt x="2522142" y="1128268"/>
                </a:lnTo>
                <a:lnTo>
                  <a:pt x="2512290" y="1177053"/>
                </a:lnTo>
                <a:lnTo>
                  <a:pt x="2485423" y="1216898"/>
                </a:lnTo>
                <a:lnTo>
                  <a:pt x="2445579" y="1243764"/>
                </a:lnTo>
                <a:lnTo>
                  <a:pt x="2396793" y="1253617"/>
                </a:lnTo>
                <a:lnTo>
                  <a:pt x="125360" y="1253617"/>
                </a:lnTo>
                <a:lnTo>
                  <a:pt x="76567" y="1243764"/>
                </a:lnTo>
                <a:lnTo>
                  <a:pt x="36719" y="1216898"/>
                </a:lnTo>
                <a:lnTo>
                  <a:pt x="9852" y="1177053"/>
                </a:lnTo>
                <a:lnTo>
                  <a:pt x="0" y="1128268"/>
                </a:lnTo>
                <a:lnTo>
                  <a:pt x="0" y="125349"/>
                </a:lnTo>
                <a:close/>
              </a:path>
            </a:pathLst>
          </a:custGeom>
          <a:ln w="25400">
            <a:solidFill>
              <a:srgbClr val="FFFFFF"/>
            </a:solidFill>
          </a:ln>
        </p:spPr>
        <p:txBody>
          <a:bodyPr wrap="square" lIns="0" tIns="0" rIns="0" bIns="0" rtlCol="0"/>
          <a:lstStyle/>
          <a:p>
            <a:endParaRPr/>
          </a:p>
        </p:txBody>
      </p:sp>
      <p:sp>
        <p:nvSpPr>
          <p:cNvPr id="10" name="object 10"/>
          <p:cNvSpPr txBox="1"/>
          <p:nvPr/>
        </p:nvSpPr>
        <p:spPr>
          <a:xfrm>
            <a:off x="255828" y="3808552"/>
            <a:ext cx="224917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Times New Roman"/>
                <a:cs typeface="Times New Roman"/>
              </a:rPr>
              <a:t>Mô tả chung</a:t>
            </a:r>
            <a:r>
              <a:rPr sz="2800" spc="-40" dirty="0">
                <a:solidFill>
                  <a:srgbClr val="FFFFFF"/>
                </a:solidFill>
                <a:latin typeface="Times New Roman"/>
                <a:cs typeface="Times New Roman"/>
              </a:rPr>
              <a:t> </a:t>
            </a:r>
            <a:r>
              <a:rPr sz="2800" spc="-5" dirty="0">
                <a:solidFill>
                  <a:srgbClr val="FFFFFF"/>
                </a:solidFill>
                <a:latin typeface="Times New Roman"/>
                <a:cs typeface="Times New Roman"/>
              </a:rPr>
              <a:t>về</a:t>
            </a:r>
            <a:endParaRPr sz="2800">
              <a:latin typeface="Times New Roman"/>
              <a:cs typeface="Times New Roman"/>
            </a:endParaRPr>
          </a:p>
        </p:txBody>
      </p:sp>
      <p:sp>
        <p:nvSpPr>
          <p:cNvPr id="11" name="object 11"/>
          <p:cNvSpPr txBox="1"/>
          <p:nvPr/>
        </p:nvSpPr>
        <p:spPr>
          <a:xfrm>
            <a:off x="810564" y="4176522"/>
            <a:ext cx="113855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Times New Roman"/>
                <a:cs typeface="Times New Roman"/>
              </a:rPr>
              <a:t>nhu</a:t>
            </a:r>
            <a:r>
              <a:rPr sz="2800" spc="-90" dirty="0">
                <a:solidFill>
                  <a:srgbClr val="FFFFFF"/>
                </a:solidFill>
                <a:latin typeface="Times New Roman"/>
                <a:cs typeface="Times New Roman"/>
              </a:rPr>
              <a:t> </a:t>
            </a:r>
            <a:r>
              <a:rPr sz="2800" spc="-10" dirty="0">
                <a:solidFill>
                  <a:srgbClr val="FFFFFF"/>
                </a:solidFill>
                <a:latin typeface="Times New Roman"/>
                <a:cs typeface="Times New Roman"/>
              </a:rPr>
              <a:t>cầu</a:t>
            </a:r>
            <a:endParaRPr sz="2800">
              <a:latin typeface="Times New Roman"/>
              <a:cs typeface="Times New Roman"/>
            </a:endParaRPr>
          </a:p>
        </p:txBody>
      </p:sp>
      <p:sp>
        <p:nvSpPr>
          <p:cNvPr id="12" name="object 12"/>
          <p:cNvSpPr/>
          <p:nvPr/>
        </p:nvSpPr>
        <p:spPr>
          <a:xfrm>
            <a:off x="762355" y="5406313"/>
            <a:ext cx="3201670" cy="188595"/>
          </a:xfrm>
          <a:custGeom>
            <a:avLst/>
            <a:gdLst/>
            <a:ahLst/>
            <a:cxnLst/>
            <a:rect l="l" t="t" r="r" b="b"/>
            <a:pathLst>
              <a:path w="3201670" h="188595">
                <a:moveTo>
                  <a:pt x="0" y="188048"/>
                </a:moveTo>
                <a:lnTo>
                  <a:pt x="3201543" y="188048"/>
                </a:lnTo>
                <a:lnTo>
                  <a:pt x="3201543" y="0"/>
                </a:lnTo>
                <a:lnTo>
                  <a:pt x="0" y="0"/>
                </a:lnTo>
                <a:lnTo>
                  <a:pt x="0" y="188048"/>
                </a:lnTo>
                <a:close/>
              </a:path>
            </a:pathLst>
          </a:custGeom>
          <a:solidFill>
            <a:srgbClr val="798B8E"/>
          </a:solidFill>
        </p:spPr>
        <p:txBody>
          <a:bodyPr wrap="square" lIns="0" tIns="0" rIns="0" bIns="0" rtlCol="0"/>
          <a:lstStyle/>
          <a:p>
            <a:endParaRPr/>
          </a:p>
        </p:txBody>
      </p:sp>
      <p:sp>
        <p:nvSpPr>
          <p:cNvPr id="13" name="object 13"/>
          <p:cNvSpPr/>
          <p:nvPr/>
        </p:nvSpPr>
        <p:spPr>
          <a:xfrm>
            <a:off x="118822" y="5193157"/>
            <a:ext cx="2522220" cy="1254125"/>
          </a:xfrm>
          <a:custGeom>
            <a:avLst/>
            <a:gdLst/>
            <a:ahLst/>
            <a:cxnLst/>
            <a:rect l="l" t="t" r="r" b="b"/>
            <a:pathLst>
              <a:path w="2522220" h="1254125">
                <a:moveTo>
                  <a:pt x="2396793" y="0"/>
                </a:moveTo>
                <a:lnTo>
                  <a:pt x="125360" y="0"/>
                </a:lnTo>
                <a:lnTo>
                  <a:pt x="76567" y="9852"/>
                </a:lnTo>
                <a:lnTo>
                  <a:pt x="36719" y="36718"/>
                </a:lnTo>
                <a:lnTo>
                  <a:pt x="9852" y="76563"/>
                </a:lnTo>
                <a:lnTo>
                  <a:pt x="0" y="125349"/>
                </a:lnTo>
                <a:lnTo>
                  <a:pt x="0" y="1128318"/>
                </a:lnTo>
                <a:lnTo>
                  <a:pt x="9852" y="1177117"/>
                </a:lnTo>
                <a:lnTo>
                  <a:pt x="36719" y="1216964"/>
                </a:lnTo>
                <a:lnTo>
                  <a:pt x="76567" y="1243829"/>
                </a:lnTo>
                <a:lnTo>
                  <a:pt x="125360" y="1253680"/>
                </a:lnTo>
                <a:lnTo>
                  <a:pt x="2396793" y="1253680"/>
                </a:lnTo>
                <a:lnTo>
                  <a:pt x="2445579" y="1243829"/>
                </a:lnTo>
                <a:lnTo>
                  <a:pt x="2485423" y="1216964"/>
                </a:lnTo>
                <a:lnTo>
                  <a:pt x="2512290" y="1177117"/>
                </a:lnTo>
                <a:lnTo>
                  <a:pt x="2522142" y="1128318"/>
                </a:lnTo>
                <a:lnTo>
                  <a:pt x="2522142" y="125349"/>
                </a:lnTo>
                <a:lnTo>
                  <a:pt x="2512290" y="76563"/>
                </a:lnTo>
                <a:lnTo>
                  <a:pt x="2485423" y="36718"/>
                </a:lnTo>
                <a:lnTo>
                  <a:pt x="2445579" y="9852"/>
                </a:lnTo>
                <a:lnTo>
                  <a:pt x="2396793" y="0"/>
                </a:lnTo>
                <a:close/>
              </a:path>
            </a:pathLst>
          </a:custGeom>
          <a:solidFill>
            <a:srgbClr val="276E8A"/>
          </a:solidFill>
        </p:spPr>
        <p:txBody>
          <a:bodyPr wrap="square" lIns="0" tIns="0" rIns="0" bIns="0" rtlCol="0"/>
          <a:lstStyle/>
          <a:p>
            <a:endParaRPr/>
          </a:p>
        </p:txBody>
      </p:sp>
      <p:sp>
        <p:nvSpPr>
          <p:cNvPr id="14" name="object 14"/>
          <p:cNvSpPr/>
          <p:nvPr/>
        </p:nvSpPr>
        <p:spPr>
          <a:xfrm>
            <a:off x="118822" y="5193157"/>
            <a:ext cx="2522220" cy="1254125"/>
          </a:xfrm>
          <a:custGeom>
            <a:avLst/>
            <a:gdLst/>
            <a:ahLst/>
            <a:cxnLst/>
            <a:rect l="l" t="t" r="r" b="b"/>
            <a:pathLst>
              <a:path w="2522220" h="1254125">
                <a:moveTo>
                  <a:pt x="0" y="125349"/>
                </a:moveTo>
                <a:lnTo>
                  <a:pt x="9852" y="76563"/>
                </a:lnTo>
                <a:lnTo>
                  <a:pt x="36719" y="36718"/>
                </a:lnTo>
                <a:lnTo>
                  <a:pt x="76567" y="9852"/>
                </a:lnTo>
                <a:lnTo>
                  <a:pt x="125360" y="0"/>
                </a:lnTo>
                <a:lnTo>
                  <a:pt x="2396793" y="0"/>
                </a:lnTo>
                <a:lnTo>
                  <a:pt x="2445579" y="9852"/>
                </a:lnTo>
                <a:lnTo>
                  <a:pt x="2485423" y="36718"/>
                </a:lnTo>
                <a:lnTo>
                  <a:pt x="2512290" y="76563"/>
                </a:lnTo>
                <a:lnTo>
                  <a:pt x="2522142" y="125349"/>
                </a:lnTo>
                <a:lnTo>
                  <a:pt x="2522142" y="1128318"/>
                </a:lnTo>
                <a:lnTo>
                  <a:pt x="2512290" y="1177117"/>
                </a:lnTo>
                <a:lnTo>
                  <a:pt x="2485423" y="1216964"/>
                </a:lnTo>
                <a:lnTo>
                  <a:pt x="2445579" y="1243829"/>
                </a:lnTo>
                <a:lnTo>
                  <a:pt x="2396793" y="1253680"/>
                </a:lnTo>
                <a:lnTo>
                  <a:pt x="125360" y="1253680"/>
                </a:lnTo>
                <a:lnTo>
                  <a:pt x="76567" y="1243829"/>
                </a:lnTo>
                <a:lnTo>
                  <a:pt x="36719" y="1216964"/>
                </a:lnTo>
                <a:lnTo>
                  <a:pt x="9852" y="1177117"/>
                </a:lnTo>
                <a:lnTo>
                  <a:pt x="0" y="1128318"/>
                </a:lnTo>
                <a:lnTo>
                  <a:pt x="0" y="125349"/>
                </a:lnTo>
                <a:close/>
              </a:path>
            </a:pathLst>
          </a:custGeom>
          <a:ln w="25400">
            <a:solidFill>
              <a:srgbClr val="FFFFFF"/>
            </a:solidFill>
          </a:ln>
        </p:spPr>
        <p:txBody>
          <a:bodyPr wrap="square" lIns="0" tIns="0" rIns="0" bIns="0" rtlCol="0"/>
          <a:lstStyle/>
          <a:p>
            <a:endParaRPr/>
          </a:p>
        </p:txBody>
      </p:sp>
      <p:sp>
        <p:nvSpPr>
          <p:cNvPr id="15" name="object 15"/>
          <p:cNvSpPr txBox="1"/>
          <p:nvPr/>
        </p:nvSpPr>
        <p:spPr>
          <a:xfrm>
            <a:off x="319836" y="5376468"/>
            <a:ext cx="211899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FFFF"/>
                </a:solidFill>
                <a:latin typeface="Times New Roman"/>
                <a:cs typeface="Times New Roman"/>
              </a:rPr>
              <a:t>Đặc </a:t>
            </a:r>
            <a:r>
              <a:rPr sz="2800" spc="-5" dirty="0">
                <a:solidFill>
                  <a:srgbClr val="FFFFFF"/>
                </a:solidFill>
                <a:latin typeface="Times New Roman"/>
                <a:cs typeface="Times New Roman"/>
              </a:rPr>
              <a:t>điểm/</a:t>
            </a:r>
            <a:r>
              <a:rPr sz="2800" spc="-30" dirty="0">
                <a:solidFill>
                  <a:srgbClr val="FFFFFF"/>
                </a:solidFill>
                <a:latin typeface="Times New Roman"/>
                <a:cs typeface="Times New Roman"/>
              </a:rPr>
              <a:t> </a:t>
            </a:r>
            <a:r>
              <a:rPr sz="2800" spc="-5" dirty="0">
                <a:solidFill>
                  <a:srgbClr val="FFFFFF"/>
                </a:solidFill>
                <a:latin typeface="Times New Roman"/>
                <a:cs typeface="Times New Roman"/>
              </a:rPr>
              <a:t>tiêu</a:t>
            </a:r>
            <a:endParaRPr sz="2800">
              <a:latin typeface="Times New Roman"/>
              <a:cs typeface="Times New Roman"/>
            </a:endParaRPr>
          </a:p>
        </p:txBody>
      </p:sp>
      <p:sp>
        <p:nvSpPr>
          <p:cNvPr id="16" name="object 16"/>
          <p:cNvSpPr txBox="1"/>
          <p:nvPr/>
        </p:nvSpPr>
        <p:spPr>
          <a:xfrm>
            <a:off x="263448" y="5743752"/>
            <a:ext cx="22332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Times New Roman"/>
                <a:cs typeface="Times New Roman"/>
              </a:rPr>
              <a:t>thức của</a:t>
            </a:r>
            <a:r>
              <a:rPr sz="2800" spc="-50" dirty="0">
                <a:solidFill>
                  <a:srgbClr val="FFFFFF"/>
                </a:solidFill>
                <a:latin typeface="Times New Roman"/>
                <a:cs typeface="Times New Roman"/>
              </a:rPr>
              <a:t> </a:t>
            </a:r>
            <a:r>
              <a:rPr sz="2800" spc="-5" dirty="0">
                <a:solidFill>
                  <a:srgbClr val="FFFFFF"/>
                </a:solidFill>
                <a:latin typeface="Times New Roman"/>
                <a:cs typeface="Times New Roman"/>
              </a:rPr>
              <a:t>SPDV</a:t>
            </a:r>
            <a:endParaRPr sz="2800">
              <a:latin typeface="Times New Roman"/>
              <a:cs typeface="Times New Roman"/>
            </a:endParaRPr>
          </a:p>
        </p:txBody>
      </p:sp>
      <p:sp>
        <p:nvSpPr>
          <p:cNvPr id="17" name="object 17"/>
          <p:cNvSpPr/>
          <p:nvPr/>
        </p:nvSpPr>
        <p:spPr>
          <a:xfrm>
            <a:off x="3875023" y="3937508"/>
            <a:ext cx="188595" cy="1558925"/>
          </a:xfrm>
          <a:custGeom>
            <a:avLst/>
            <a:gdLst/>
            <a:ahLst/>
            <a:cxnLst/>
            <a:rect l="l" t="t" r="r" b="b"/>
            <a:pathLst>
              <a:path w="188595" h="1558925">
                <a:moveTo>
                  <a:pt x="0" y="1558671"/>
                </a:moveTo>
                <a:lnTo>
                  <a:pt x="188048" y="1558671"/>
                </a:lnTo>
                <a:lnTo>
                  <a:pt x="188048" y="0"/>
                </a:lnTo>
                <a:lnTo>
                  <a:pt x="0" y="0"/>
                </a:lnTo>
                <a:lnTo>
                  <a:pt x="0" y="1558671"/>
                </a:lnTo>
                <a:close/>
              </a:path>
            </a:pathLst>
          </a:custGeom>
          <a:solidFill>
            <a:srgbClr val="84ACB6"/>
          </a:solidFill>
        </p:spPr>
        <p:txBody>
          <a:bodyPr wrap="square" lIns="0" tIns="0" rIns="0" bIns="0" rtlCol="0"/>
          <a:lstStyle/>
          <a:p>
            <a:endParaRPr/>
          </a:p>
        </p:txBody>
      </p:sp>
      <p:sp>
        <p:nvSpPr>
          <p:cNvPr id="18" name="object 18"/>
          <p:cNvSpPr/>
          <p:nvPr/>
        </p:nvSpPr>
        <p:spPr>
          <a:xfrm>
            <a:off x="3330575" y="5193157"/>
            <a:ext cx="2522220" cy="1254125"/>
          </a:xfrm>
          <a:custGeom>
            <a:avLst/>
            <a:gdLst/>
            <a:ahLst/>
            <a:cxnLst/>
            <a:rect l="l" t="t" r="r" b="b"/>
            <a:pathLst>
              <a:path w="2522220" h="1254125">
                <a:moveTo>
                  <a:pt x="2396744" y="0"/>
                </a:moveTo>
                <a:lnTo>
                  <a:pt x="125349" y="0"/>
                </a:lnTo>
                <a:lnTo>
                  <a:pt x="76563" y="9852"/>
                </a:lnTo>
                <a:lnTo>
                  <a:pt x="36718" y="36718"/>
                </a:lnTo>
                <a:lnTo>
                  <a:pt x="9852" y="76563"/>
                </a:lnTo>
                <a:lnTo>
                  <a:pt x="0" y="125349"/>
                </a:lnTo>
                <a:lnTo>
                  <a:pt x="0" y="1128318"/>
                </a:lnTo>
                <a:lnTo>
                  <a:pt x="9852" y="1177117"/>
                </a:lnTo>
                <a:lnTo>
                  <a:pt x="36718" y="1216964"/>
                </a:lnTo>
                <a:lnTo>
                  <a:pt x="76563" y="1243829"/>
                </a:lnTo>
                <a:lnTo>
                  <a:pt x="125349" y="1253680"/>
                </a:lnTo>
                <a:lnTo>
                  <a:pt x="2396744" y="1253680"/>
                </a:lnTo>
                <a:lnTo>
                  <a:pt x="2445603" y="1243829"/>
                </a:lnTo>
                <a:lnTo>
                  <a:pt x="2485485" y="1216964"/>
                </a:lnTo>
                <a:lnTo>
                  <a:pt x="2512365" y="1177117"/>
                </a:lnTo>
                <a:lnTo>
                  <a:pt x="2522220" y="1128318"/>
                </a:lnTo>
                <a:lnTo>
                  <a:pt x="2522220" y="125349"/>
                </a:lnTo>
                <a:lnTo>
                  <a:pt x="2512365" y="76563"/>
                </a:lnTo>
                <a:lnTo>
                  <a:pt x="2485485" y="36718"/>
                </a:lnTo>
                <a:lnTo>
                  <a:pt x="2445603" y="9852"/>
                </a:lnTo>
                <a:lnTo>
                  <a:pt x="2396744" y="0"/>
                </a:lnTo>
                <a:close/>
              </a:path>
            </a:pathLst>
          </a:custGeom>
          <a:solidFill>
            <a:srgbClr val="578793"/>
          </a:solidFill>
        </p:spPr>
        <p:txBody>
          <a:bodyPr wrap="square" lIns="0" tIns="0" rIns="0" bIns="0" rtlCol="0"/>
          <a:lstStyle/>
          <a:p>
            <a:endParaRPr/>
          </a:p>
        </p:txBody>
      </p:sp>
      <p:sp>
        <p:nvSpPr>
          <p:cNvPr id="19" name="object 19"/>
          <p:cNvSpPr/>
          <p:nvPr/>
        </p:nvSpPr>
        <p:spPr>
          <a:xfrm>
            <a:off x="3330575" y="5193157"/>
            <a:ext cx="2522220" cy="1254125"/>
          </a:xfrm>
          <a:custGeom>
            <a:avLst/>
            <a:gdLst/>
            <a:ahLst/>
            <a:cxnLst/>
            <a:rect l="l" t="t" r="r" b="b"/>
            <a:pathLst>
              <a:path w="2522220" h="1254125">
                <a:moveTo>
                  <a:pt x="0" y="125349"/>
                </a:moveTo>
                <a:lnTo>
                  <a:pt x="9852" y="76563"/>
                </a:lnTo>
                <a:lnTo>
                  <a:pt x="36718" y="36718"/>
                </a:lnTo>
                <a:lnTo>
                  <a:pt x="76563" y="9852"/>
                </a:lnTo>
                <a:lnTo>
                  <a:pt x="125349" y="0"/>
                </a:lnTo>
                <a:lnTo>
                  <a:pt x="2396744" y="0"/>
                </a:lnTo>
                <a:lnTo>
                  <a:pt x="2445603" y="9852"/>
                </a:lnTo>
                <a:lnTo>
                  <a:pt x="2485485" y="36718"/>
                </a:lnTo>
                <a:lnTo>
                  <a:pt x="2512365" y="76563"/>
                </a:lnTo>
                <a:lnTo>
                  <a:pt x="2522220" y="125349"/>
                </a:lnTo>
                <a:lnTo>
                  <a:pt x="2522220" y="1128318"/>
                </a:lnTo>
                <a:lnTo>
                  <a:pt x="2512365" y="1177117"/>
                </a:lnTo>
                <a:lnTo>
                  <a:pt x="2485485" y="1216964"/>
                </a:lnTo>
                <a:lnTo>
                  <a:pt x="2445603" y="1243829"/>
                </a:lnTo>
                <a:lnTo>
                  <a:pt x="2396744" y="1253680"/>
                </a:lnTo>
                <a:lnTo>
                  <a:pt x="125349" y="1253680"/>
                </a:lnTo>
                <a:lnTo>
                  <a:pt x="76563" y="1243829"/>
                </a:lnTo>
                <a:lnTo>
                  <a:pt x="36718" y="1216964"/>
                </a:lnTo>
                <a:lnTo>
                  <a:pt x="9852" y="1177117"/>
                </a:lnTo>
                <a:lnTo>
                  <a:pt x="0" y="1128318"/>
                </a:lnTo>
                <a:lnTo>
                  <a:pt x="0" y="125349"/>
                </a:lnTo>
                <a:close/>
              </a:path>
            </a:pathLst>
          </a:custGeom>
          <a:ln w="25400">
            <a:solidFill>
              <a:srgbClr val="FFFFFF"/>
            </a:solidFill>
          </a:ln>
        </p:spPr>
        <p:txBody>
          <a:bodyPr wrap="square" lIns="0" tIns="0" rIns="0" bIns="0" rtlCol="0"/>
          <a:lstStyle/>
          <a:p>
            <a:endParaRPr/>
          </a:p>
        </p:txBody>
      </p:sp>
      <p:sp>
        <p:nvSpPr>
          <p:cNvPr id="20" name="object 20"/>
          <p:cNvSpPr txBox="1"/>
          <p:nvPr/>
        </p:nvSpPr>
        <p:spPr>
          <a:xfrm>
            <a:off x="3582415" y="5376468"/>
            <a:ext cx="2021839"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Times New Roman"/>
                <a:cs typeface="Times New Roman"/>
              </a:rPr>
              <a:t>Tìm kiếm</a:t>
            </a:r>
            <a:r>
              <a:rPr sz="2800" spc="-60" dirty="0">
                <a:solidFill>
                  <a:srgbClr val="FFFFFF"/>
                </a:solidFill>
                <a:latin typeface="Times New Roman"/>
                <a:cs typeface="Times New Roman"/>
              </a:rPr>
              <a:t> </a:t>
            </a:r>
            <a:r>
              <a:rPr sz="2800" dirty="0">
                <a:solidFill>
                  <a:srgbClr val="FFFFFF"/>
                </a:solidFill>
                <a:latin typeface="Times New Roman"/>
                <a:cs typeface="Times New Roman"/>
              </a:rPr>
              <a:t>nhà</a:t>
            </a:r>
            <a:endParaRPr sz="2800">
              <a:latin typeface="Times New Roman"/>
              <a:cs typeface="Times New Roman"/>
            </a:endParaRPr>
          </a:p>
        </p:txBody>
      </p:sp>
      <p:sp>
        <p:nvSpPr>
          <p:cNvPr id="21" name="object 21"/>
          <p:cNvSpPr txBox="1"/>
          <p:nvPr/>
        </p:nvSpPr>
        <p:spPr>
          <a:xfrm>
            <a:off x="3943603" y="5743752"/>
            <a:ext cx="129667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Times New Roman"/>
                <a:cs typeface="Times New Roman"/>
              </a:rPr>
              <a:t>cung</a:t>
            </a:r>
            <a:r>
              <a:rPr sz="2800" spc="-65" dirty="0">
                <a:solidFill>
                  <a:srgbClr val="FFFFFF"/>
                </a:solidFill>
                <a:latin typeface="Times New Roman"/>
                <a:cs typeface="Times New Roman"/>
              </a:rPr>
              <a:t> </a:t>
            </a:r>
            <a:r>
              <a:rPr sz="2800" spc="-10" dirty="0">
                <a:solidFill>
                  <a:srgbClr val="FFFFFF"/>
                </a:solidFill>
                <a:latin typeface="Times New Roman"/>
                <a:cs typeface="Times New Roman"/>
              </a:rPr>
              <a:t>cấp</a:t>
            </a:r>
            <a:endParaRPr sz="2800">
              <a:latin typeface="Times New Roman"/>
              <a:cs typeface="Times New Roman"/>
            </a:endParaRPr>
          </a:p>
        </p:txBody>
      </p:sp>
      <p:sp>
        <p:nvSpPr>
          <p:cNvPr id="22" name="object 22"/>
          <p:cNvSpPr/>
          <p:nvPr/>
        </p:nvSpPr>
        <p:spPr>
          <a:xfrm>
            <a:off x="3875023" y="2370327"/>
            <a:ext cx="188595" cy="1558925"/>
          </a:xfrm>
          <a:custGeom>
            <a:avLst/>
            <a:gdLst/>
            <a:ahLst/>
            <a:cxnLst/>
            <a:rect l="l" t="t" r="r" b="b"/>
            <a:pathLst>
              <a:path w="188595" h="1558925">
                <a:moveTo>
                  <a:pt x="0" y="1558671"/>
                </a:moveTo>
                <a:lnTo>
                  <a:pt x="188048" y="1558671"/>
                </a:lnTo>
                <a:lnTo>
                  <a:pt x="188048" y="0"/>
                </a:lnTo>
                <a:lnTo>
                  <a:pt x="0" y="0"/>
                </a:lnTo>
                <a:lnTo>
                  <a:pt x="0" y="1558671"/>
                </a:lnTo>
                <a:close/>
              </a:path>
            </a:pathLst>
          </a:custGeom>
          <a:solidFill>
            <a:srgbClr val="2583C5"/>
          </a:solidFill>
        </p:spPr>
        <p:txBody>
          <a:bodyPr wrap="square" lIns="0" tIns="0" rIns="0" bIns="0" rtlCol="0"/>
          <a:lstStyle/>
          <a:p>
            <a:endParaRPr/>
          </a:p>
        </p:txBody>
      </p:sp>
      <p:sp>
        <p:nvSpPr>
          <p:cNvPr id="23" name="object 23"/>
          <p:cNvSpPr/>
          <p:nvPr/>
        </p:nvSpPr>
        <p:spPr>
          <a:xfrm>
            <a:off x="3330575" y="3626103"/>
            <a:ext cx="2522220" cy="1254125"/>
          </a:xfrm>
          <a:custGeom>
            <a:avLst/>
            <a:gdLst/>
            <a:ahLst/>
            <a:cxnLst/>
            <a:rect l="l" t="t" r="r" b="b"/>
            <a:pathLst>
              <a:path w="2522220" h="1254125">
                <a:moveTo>
                  <a:pt x="2396744" y="0"/>
                </a:moveTo>
                <a:lnTo>
                  <a:pt x="125349" y="0"/>
                </a:lnTo>
                <a:lnTo>
                  <a:pt x="76563" y="9852"/>
                </a:lnTo>
                <a:lnTo>
                  <a:pt x="36718" y="36718"/>
                </a:lnTo>
                <a:lnTo>
                  <a:pt x="9852" y="76563"/>
                </a:lnTo>
                <a:lnTo>
                  <a:pt x="0" y="125349"/>
                </a:lnTo>
                <a:lnTo>
                  <a:pt x="0" y="1128268"/>
                </a:lnTo>
                <a:lnTo>
                  <a:pt x="9852" y="1177053"/>
                </a:lnTo>
                <a:lnTo>
                  <a:pt x="36718" y="1216898"/>
                </a:lnTo>
                <a:lnTo>
                  <a:pt x="76563" y="1243764"/>
                </a:lnTo>
                <a:lnTo>
                  <a:pt x="125349" y="1253617"/>
                </a:lnTo>
                <a:lnTo>
                  <a:pt x="2396744" y="1253617"/>
                </a:lnTo>
                <a:lnTo>
                  <a:pt x="2445603" y="1243764"/>
                </a:lnTo>
                <a:lnTo>
                  <a:pt x="2485485" y="1216898"/>
                </a:lnTo>
                <a:lnTo>
                  <a:pt x="2512365" y="1177053"/>
                </a:lnTo>
                <a:lnTo>
                  <a:pt x="2522220" y="1128268"/>
                </a:lnTo>
                <a:lnTo>
                  <a:pt x="2522220" y="125349"/>
                </a:lnTo>
                <a:lnTo>
                  <a:pt x="2512365" y="76563"/>
                </a:lnTo>
                <a:lnTo>
                  <a:pt x="2485485" y="36718"/>
                </a:lnTo>
                <a:lnTo>
                  <a:pt x="2445603" y="9852"/>
                </a:lnTo>
                <a:lnTo>
                  <a:pt x="2396744" y="0"/>
                </a:lnTo>
                <a:close/>
              </a:path>
            </a:pathLst>
          </a:custGeom>
          <a:solidFill>
            <a:srgbClr val="2583C5"/>
          </a:solidFill>
        </p:spPr>
        <p:txBody>
          <a:bodyPr wrap="square" lIns="0" tIns="0" rIns="0" bIns="0" rtlCol="0"/>
          <a:lstStyle/>
          <a:p>
            <a:endParaRPr/>
          </a:p>
        </p:txBody>
      </p:sp>
      <p:sp>
        <p:nvSpPr>
          <p:cNvPr id="24" name="object 24"/>
          <p:cNvSpPr/>
          <p:nvPr/>
        </p:nvSpPr>
        <p:spPr>
          <a:xfrm>
            <a:off x="3330575" y="3626103"/>
            <a:ext cx="2522220" cy="1254125"/>
          </a:xfrm>
          <a:custGeom>
            <a:avLst/>
            <a:gdLst/>
            <a:ahLst/>
            <a:cxnLst/>
            <a:rect l="l" t="t" r="r" b="b"/>
            <a:pathLst>
              <a:path w="2522220" h="1254125">
                <a:moveTo>
                  <a:pt x="0" y="125349"/>
                </a:moveTo>
                <a:lnTo>
                  <a:pt x="9852" y="76563"/>
                </a:lnTo>
                <a:lnTo>
                  <a:pt x="36718" y="36718"/>
                </a:lnTo>
                <a:lnTo>
                  <a:pt x="76563" y="9852"/>
                </a:lnTo>
                <a:lnTo>
                  <a:pt x="125349" y="0"/>
                </a:lnTo>
                <a:lnTo>
                  <a:pt x="2396744" y="0"/>
                </a:lnTo>
                <a:lnTo>
                  <a:pt x="2445603" y="9852"/>
                </a:lnTo>
                <a:lnTo>
                  <a:pt x="2485485" y="36718"/>
                </a:lnTo>
                <a:lnTo>
                  <a:pt x="2512365" y="76563"/>
                </a:lnTo>
                <a:lnTo>
                  <a:pt x="2522220" y="125349"/>
                </a:lnTo>
                <a:lnTo>
                  <a:pt x="2522220" y="1128268"/>
                </a:lnTo>
                <a:lnTo>
                  <a:pt x="2512365" y="1177053"/>
                </a:lnTo>
                <a:lnTo>
                  <a:pt x="2485485" y="1216898"/>
                </a:lnTo>
                <a:lnTo>
                  <a:pt x="2445603" y="1243764"/>
                </a:lnTo>
                <a:lnTo>
                  <a:pt x="2396744" y="1253617"/>
                </a:lnTo>
                <a:lnTo>
                  <a:pt x="125349" y="1253617"/>
                </a:lnTo>
                <a:lnTo>
                  <a:pt x="76563" y="1243764"/>
                </a:lnTo>
                <a:lnTo>
                  <a:pt x="36718" y="1216898"/>
                </a:lnTo>
                <a:lnTo>
                  <a:pt x="9852" y="1177053"/>
                </a:lnTo>
                <a:lnTo>
                  <a:pt x="0" y="1128268"/>
                </a:lnTo>
                <a:lnTo>
                  <a:pt x="0" y="125349"/>
                </a:lnTo>
                <a:close/>
              </a:path>
            </a:pathLst>
          </a:custGeom>
          <a:ln w="25400">
            <a:solidFill>
              <a:srgbClr val="FFFFFF"/>
            </a:solidFill>
          </a:ln>
        </p:spPr>
        <p:txBody>
          <a:bodyPr wrap="square" lIns="0" tIns="0" rIns="0" bIns="0" rtlCol="0"/>
          <a:lstStyle/>
          <a:p>
            <a:endParaRPr/>
          </a:p>
        </p:txBody>
      </p:sp>
      <p:sp>
        <p:nvSpPr>
          <p:cNvPr id="25" name="object 25"/>
          <p:cNvSpPr txBox="1"/>
          <p:nvPr/>
        </p:nvSpPr>
        <p:spPr>
          <a:xfrm>
            <a:off x="3692144" y="3808552"/>
            <a:ext cx="1799589"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FFFF"/>
                </a:solidFill>
                <a:latin typeface="Times New Roman"/>
                <a:cs typeface="Times New Roman"/>
              </a:rPr>
              <a:t>Xem </a:t>
            </a:r>
            <a:r>
              <a:rPr sz="2800" spc="-5" dirty="0">
                <a:solidFill>
                  <a:srgbClr val="FFFFFF"/>
                </a:solidFill>
                <a:latin typeface="Times New Roman"/>
                <a:cs typeface="Times New Roman"/>
              </a:rPr>
              <a:t>xét</a:t>
            </a:r>
            <a:r>
              <a:rPr sz="2800" spc="-40" dirty="0">
                <a:solidFill>
                  <a:srgbClr val="FFFFFF"/>
                </a:solidFill>
                <a:latin typeface="Times New Roman"/>
                <a:cs typeface="Times New Roman"/>
              </a:rPr>
              <a:t> </a:t>
            </a:r>
            <a:r>
              <a:rPr sz="2800" spc="-15" dirty="0" err="1">
                <a:solidFill>
                  <a:srgbClr val="FFFFFF"/>
                </a:solidFill>
                <a:latin typeface="Times New Roman"/>
                <a:cs typeface="Times New Roman"/>
              </a:rPr>
              <a:t>các</a:t>
            </a:r>
            <a:endParaRPr sz="2800" dirty="0">
              <a:latin typeface="Times New Roman"/>
              <a:cs typeface="Times New Roman"/>
            </a:endParaRPr>
          </a:p>
        </p:txBody>
      </p:sp>
      <p:sp>
        <p:nvSpPr>
          <p:cNvPr id="26" name="object 26"/>
          <p:cNvSpPr txBox="1"/>
          <p:nvPr/>
        </p:nvSpPr>
        <p:spPr>
          <a:xfrm>
            <a:off x="3551935" y="4176522"/>
            <a:ext cx="207835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Times New Roman"/>
                <a:cs typeface="Times New Roman"/>
              </a:rPr>
              <a:t>bản chào</a:t>
            </a:r>
            <a:r>
              <a:rPr sz="2800" spc="-55" dirty="0">
                <a:solidFill>
                  <a:srgbClr val="FFFFFF"/>
                </a:solidFill>
                <a:latin typeface="Times New Roman"/>
                <a:cs typeface="Times New Roman"/>
              </a:rPr>
              <a:t> </a:t>
            </a:r>
            <a:r>
              <a:rPr sz="2800" spc="-5" dirty="0">
                <a:solidFill>
                  <a:srgbClr val="FFFFFF"/>
                </a:solidFill>
                <a:latin typeface="Times New Roman"/>
                <a:cs typeface="Times New Roman"/>
              </a:rPr>
              <a:t>hàng</a:t>
            </a:r>
            <a:endParaRPr sz="2800">
              <a:latin typeface="Times New Roman"/>
              <a:cs typeface="Times New Roman"/>
            </a:endParaRPr>
          </a:p>
        </p:txBody>
      </p:sp>
      <p:sp>
        <p:nvSpPr>
          <p:cNvPr id="27" name="object 27"/>
          <p:cNvSpPr/>
          <p:nvPr/>
        </p:nvSpPr>
        <p:spPr>
          <a:xfrm>
            <a:off x="3974084" y="2272195"/>
            <a:ext cx="3201670" cy="188595"/>
          </a:xfrm>
          <a:custGeom>
            <a:avLst/>
            <a:gdLst/>
            <a:ahLst/>
            <a:cxnLst/>
            <a:rect l="l" t="t" r="r" b="b"/>
            <a:pathLst>
              <a:path w="3201670" h="188594">
                <a:moveTo>
                  <a:pt x="0" y="188048"/>
                </a:moveTo>
                <a:lnTo>
                  <a:pt x="3201542" y="188048"/>
                </a:lnTo>
                <a:lnTo>
                  <a:pt x="3201542" y="0"/>
                </a:lnTo>
                <a:lnTo>
                  <a:pt x="0" y="0"/>
                </a:lnTo>
                <a:lnTo>
                  <a:pt x="0" y="188048"/>
                </a:lnTo>
                <a:close/>
              </a:path>
            </a:pathLst>
          </a:custGeom>
          <a:solidFill>
            <a:srgbClr val="57B6C0"/>
          </a:solidFill>
        </p:spPr>
        <p:txBody>
          <a:bodyPr wrap="square" lIns="0" tIns="0" rIns="0" bIns="0" rtlCol="0"/>
          <a:lstStyle/>
          <a:p>
            <a:endParaRPr/>
          </a:p>
        </p:txBody>
      </p:sp>
      <p:sp>
        <p:nvSpPr>
          <p:cNvPr id="28" name="object 28"/>
          <p:cNvSpPr/>
          <p:nvPr/>
        </p:nvSpPr>
        <p:spPr>
          <a:xfrm>
            <a:off x="3330575" y="2058923"/>
            <a:ext cx="2522220" cy="1254125"/>
          </a:xfrm>
          <a:custGeom>
            <a:avLst/>
            <a:gdLst/>
            <a:ahLst/>
            <a:cxnLst/>
            <a:rect l="l" t="t" r="r" b="b"/>
            <a:pathLst>
              <a:path w="2522220" h="1254125">
                <a:moveTo>
                  <a:pt x="2396744" y="0"/>
                </a:moveTo>
                <a:lnTo>
                  <a:pt x="125349" y="0"/>
                </a:lnTo>
                <a:lnTo>
                  <a:pt x="76563" y="9854"/>
                </a:lnTo>
                <a:lnTo>
                  <a:pt x="36718" y="36734"/>
                </a:lnTo>
                <a:lnTo>
                  <a:pt x="9852" y="76616"/>
                </a:lnTo>
                <a:lnTo>
                  <a:pt x="0" y="125475"/>
                </a:lnTo>
                <a:lnTo>
                  <a:pt x="0" y="1128395"/>
                </a:lnTo>
                <a:lnTo>
                  <a:pt x="9852" y="1177180"/>
                </a:lnTo>
                <a:lnTo>
                  <a:pt x="36718" y="1217025"/>
                </a:lnTo>
                <a:lnTo>
                  <a:pt x="76563" y="1243891"/>
                </a:lnTo>
                <a:lnTo>
                  <a:pt x="125349" y="1253743"/>
                </a:lnTo>
                <a:lnTo>
                  <a:pt x="2396744" y="1253743"/>
                </a:lnTo>
                <a:lnTo>
                  <a:pt x="2445603" y="1243891"/>
                </a:lnTo>
                <a:lnTo>
                  <a:pt x="2485485" y="1217025"/>
                </a:lnTo>
                <a:lnTo>
                  <a:pt x="2512365" y="1177180"/>
                </a:lnTo>
                <a:lnTo>
                  <a:pt x="2522220" y="1128395"/>
                </a:lnTo>
                <a:lnTo>
                  <a:pt x="2522220" y="125475"/>
                </a:lnTo>
                <a:lnTo>
                  <a:pt x="2512365" y="76616"/>
                </a:lnTo>
                <a:lnTo>
                  <a:pt x="2485485" y="36734"/>
                </a:lnTo>
                <a:lnTo>
                  <a:pt x="2445603" y="9854"/>
                </a:lnTo>
                <a:lnTo>
                  <a:pt x="2396744" y="0"/>
                </a:lnTo>
                <a:close/>
              </a:path>
            </a:pathLst>
          </a:custGeom>
          <a:solidFill>
            <a:srgbClr val="57B6C0"/>
          </a:solidFill>
        </p:spPr>
        <p:txBody>
          <a:bodyPr wrap="square" lIns="0" tIns="0" rIns="0" bIns="0" rtlCol="0"/>
          <a:lstStyle/>
          <a:p>
            <a:endParaRPr/>
          </a:p>
        </p:txBody>
      </p:sp>
      <p:sp>
        <p:nvSpPr>
          <p:cNvPr id="29" name="object 29"/>
          <p:cNvSpPr/>
          <p:nvPr/>
        </p:nvSpPr>
        <p:spPr>
          <a:xfrm>
            <a:off x="3330575" y="2058923"/>
            <a:ext cx="2522220" cy="1254125"/>
          </a:xfrm>
          <a:custGeom>
            <a:avLst/>
            <a:gdLst/>
            <a:ahLst/>
            <a:cxnLst/>
            <a:rect l="l" t="t" r="r" b="b"/>
            <a:pathLst>
              <a:path w="2522220" h="1254125">
                <a:moveTo>
                  <a:pt x="0" y="125475"/>
                </a:moveTo>
                <a:lnTo>
                  <a:pt x="9852" y="76616"/>
                </a:lnTo>
                <a:lnTo>
                  <a:pt x="36718" y="36734"/>
                </a:lnTo>
                <a:lnTo>
                  <a:pt x="76563" y="9854"/>
                </a:lnTo>
                <a:lnTo>
                  <a:pt x="125349" y="0"/>
                </a:lnTo>
                <a:lnTo>
                  <a:pt x="2396744" y="0"/>
                </a:lnTo>
                <a:lnTo>
                  <a:pt x="2445603" y="9854"/>
                </a:lnTo>
                <a:lnTo>
                  <a:pt x="2485485" y="36734"/>
                </a:lnTo>
                <a:lnTo>
                  <a:pt x="2512365" y="76616"/>
                </a:lnTo>
                <a:lnTo>
                  <a:pt x="2522220" y="125475"/>
                </a:lnTo>
                <a:lnTo>
                  <a:pt x="2522220" y="1128395"/>
                </a:lnTo>
                <a:lnTo>
                  <a:pt x="2512365" y="1177180"/>
                </a:lnTo>
                <a:lnTo>
                  <a:pt x="2485485" y="1217025"/>
                </a:lnTo>
                <a:lnTo>
                  <a:pt x="2445603" y="1243891"/>
                </a:lnTo>
                <a:lnTo>
                  <a:pt x="2396744" y="1253743"/>
                </a:lnTo>
                <a:lnTo>
                  <a:pt x="125349" y="1253743"/>
                </a:lnTo>
                <a:lnTo>
                  <a:pt x="76563" y="1243891"/>
                </a:lnTo>
                <a:lnTo>
                  <a:pt x="36718" y="1217025"/>
                </a:lnTo>
                <a:lnTo>
                  <a:pt x="9852" y="1177180"/>
                </a:lnTo>
                <a:lnTo>
                  <a:pt x="0" y="1128395"/>
                </a:lnTo>
                <a:lnTo>
                  <a:pt x="0" y="125475"/>
                </a:lnTo>
                <a:close/>
              </a:path>
            </a:pathLst>
          </a:custGeom>
          <a:ln w="25400">
            <a:solidFill>
              <a:srgbClr val="FFFFFF"/>
            </a:solidFill>
          </a:ln>
        </p:spPr>
        <p:txBody>
          <a:bodyPr wrap="square" lIns="0" tIns="0" rIns="0" bIns="0" rtlCol="0"/>
          <a:lstStyle/>
          <a:p>
            <a:endParaRPr/>
          </a:p>
        </p:txBody>
      </p:sp>
      <p:sp>
        <p:nvSpPr>
          <p:cNvPr id="30" name="object 30"/>
          <p:cNvSpPr txBox="1"/>
          <p:nvPr/>
        </p:nvSpPr>
        <p:spPr>
          <a:xfrm>
            <a:off x="312216" y="2241549"/>
            <a:ext cx="5269230" cy="819150"/>
          </a:xfrm>
          <a:prstGeom prst="rect">
            <a:avLst/>
          </a:prstGeom>
        </p:spPr>
        <p:txBody>
          <a:bodyPr vert="horz" wrap="square" lIns="0" tIns="73660" rIns="0" bIns="0" rtlCol="0">
            <a:spAutoFit/>
          </a:bodyPr>
          <a:lstStyle/>
          <a:p>
            <a:pPr marL="821690" marR="5080" indent="-809625">
              <a:lnSpc>
                <a:spcPts val="2890"/>
              </a:lnSpc>
              <a:spcBef>
                <a:spcPts val="580"/>
              </a:spcBef>
              <a:tabLst>
                <a:tab pos="3303904" algn="l"/>
                <a:tab pos="3643629" algn="l"/>
              </a:tabLst>
            </a:pPr>
            <a:r>
              <a:rPr sz="2800" spc="-10" dirty="0">
                <a:solidFill>
                  <a:srgbClr val="FFFFFF"/>
                </a:solidFill>
                <a:latin typeface="Times New Roman"/>
                <a:cs typeface="Times New Roman"/>
              </a:rPr>
              <a:t>Nhận</a:t>
            </a:r>
            <a:r>
              <a:rPr sz="2800" spc="15" dirty="0">
                <a:solidFill>
                  <a:srgbClr val="FFFFFF"/>
                </a:solidFill>
                <a:latin typeface="Times New Roman"/>
                <a:cs typeface="Times New Roman"/>
              </a:rPr>
              <a:t> </a:t>
            </a:r>
            <a:r>
              <a:rPr sz="2800" spc="-5" dirty="0">
                <a:solidFill>
                  <a:srgbClr val="FFFFFF"/>
                </a:solidFill>
                <a:latin typeface="Times New Roman"/>
                <a:cs typeface="Times New Roman"/>
              </a:rPr>
              <a:t>thức</a:t>
            </a:r>
            <a:r>
              <a:rPr sz="2800" spc="10" dirty="0">
                <a:solidFill>
                  <a:srgbClr val="FFFFFF"/>
                </a:solidFill>
                <a:latin typeface="Times New Roman"/>
                <a:cs typeface="Times New Roman"/>
              </a:rPr>
              <a:t> </a:t>
            </a:r>
            <a:r>
              <a:rPr sz="2800" dirty="0">
                <a:solidFill>
                  <a:srgbClr val="FFFFFF"/>
                </a:solidFill>
                <a:latin typeface="Times New Roman"/>
                <a:cs typeface="Times New Roman"/>
              </a:rPr>
              <a:t>nhu	</a:t>
            </a:r>
            <a:r>
              <a:rPr sz="2800" spc="-10" dirty="0">
                <a:solidFill>
                  <a:srgbClr val="FFFFFF"/>
                </a:solidFill>
                <a:latin typeface="Times New Roman"/>
                <a:cs typeface="Times New Roman"/>
              </a:rPr>
              <a:t>Lựa </a:t>
            </a:r>
            <a:r>
              <a:rPr sz="2800" spc="-5" dirty="0">
                <a:solidFill>
                  <a:srgbClr val="FFFFFF"/>
                </a:solidFill>
                <a:latin typeface="Times New Roman"/>
                <a:cs typeface="Times New Roman"/>
              </a:rPr>
              <a:t>chọn</a:t>
            </a:r>
            <a:r>
              <a:rPr sz="2800" spc="-35" dirty="0">
                <a:solidFill>
                  <a:srgbClr val="FFFFFF"/>
                </a:solidFill>
                <a:latin typeface="Times New Roman"/>
                <a:cs typeface="Times New Roman"/>
              </a:rPr>
              <a:t> </a:t>
            </a:r>
            <a:r>
              <a:rPr sz="2800" dirty="0">
                <a:solidFill>
                  <a:srgbClr val="FFFFFF"/>
                </a:solidFill>
                <a:latin typeface="Times New Roman"/>
                <a:cs typeface="Times New Roman"/>
              </a:rPr>
              <a:t>nhà  </a:t>
            </a:r>
            <a:r>
              <a:rPr sz="2800" spc="-10" dirty="0">
                <a:solidFill>
                  <a:srgbClr val="FFFFFF"/>
                </a:solidFill>
                <a:latin typeface="Times New Roman"/>
                <a:cs typeface="Times New Roman"/>
              </a:rPr>
              <a:t>cầu		</a:t>
            </a:r>
            <a:r>
              <a:rPr sz="2800" spc="-5" dirty="0">
                <a:solidFill>
                  <a:srgbClr val="FFFFFF"/>
                </a:solidFill>
                <a:latin typeface="Times New Roman"/>
                <a:cs typeface="Times New Roman"/>
              </a:rPr>
              <a:t>cung</a:t>
            </a:r>
            <a:r>
              <a:rPr sz="2800" spc="-15" dirty="0">
                <a:solidFill>
                  <a:srgbClr val="FFFFFF"/>
                </a:solidFill>
                <a:latin typeface="Times New Roman"/>
                <a:cs typeface="Times New Roman"/>
              </a:rPr>
              <a:t> </a:t>
            </a:r>
            <a:r>
              <a:rPr sz="2800" spc="-10" dirty="0">
                <a:solidFill>
                  <a:srgbClr val="FFFFFF"/>
                </a:solidFill>
                <a:latin typeface="Times New Roman"/>
                <a:cs typeface="Times New Roman"/>
              </a:rPr>
              <a:t>cấp</a:t>
            </a:r>
            <a:endParaRPr sz="2800">
              <a:latin typeface="Times New Roman"/>
              <a:cs typeface="Times New Roman"/>
            </a:endParaRPr>
          </a:p>
        </p:txBody>
      </p:sp>
      <p:sp>
        <p:nvSpPr>
          <p:cNvPr id="31" name="object 31"/>
          <p:cNvSpPr/>
          <p:nvPr/>
        </p:nvSpPr>
        <p:spPr>
          <a:xfrm>
            <a:off x="7086727" y="2370327"/>
            <a:ext cx="188595" cy="1558925"/>
          </a:xfrm>
          <a:custGeom>
            <a:avLst/>
            <a:gdLst/>
            <a:ahLst/>
            <a:cxnLst/>
            <a:rect l="l" t="t" r="r" b="b"/>
            <a:pathLst>
              <a:path w="188595" h="1558925">
                <a:moveTo>
                  <a:pt x="0" y="1558671"/>
                </a:moveTo>
                <a:lnTo>
                  <a:pt x="188048" y="1558671"/>
                </a:lnTo>
                <a:lnTo>
                  <a:pt x="188048" y="0"/>
                </a:lnTo>
                <a:lnTo>
                  <a:pt x="0" y="0"/>
                </a:lnTo>
                <a:lnTo>
                  <a:pt x="0" y="1558671"/>
                </a:lnTo>
                <a:close/>
              </a:path>
            </a:pathLst>
          </a:custGeom>
          <a:solidFill>
            <a:srgbClr val="75BCA7"/>
          </a:solidFill>
        </p:spPr>
        <p:txBody>
          <a:bodyPr wrap="square" lIns="0" tIns="0" rIns="0" bIns="0" rtlCol="0"/>
          <a:lstStyle/>
          <a:p>
            <a:endParaRPr/>
          </a:p>
        </p:txBody>
      </p:sp>
      <p:sp>
        <p:nvSpPr>
          <p:cNvPr id="32" name="object 32"/>
          <p:cNvSpPr/>
          <p:nvPr/>
        </p:nvSpPr>
        <p:spPr>
          <a:xfrm>
            <a:off x="6542278" y="2058923"/>
            <a:ext cx="2522220" cy="1254125"/>
          </a:xfrm>
          <a:custGeom>
            <a:avLst/>
            <a:gdLst/>
            <a:ahLst/>
            <a:cxnLst/>
            <a:rect l="l" t="t" r="r" b="b"/>
            <a:pathLst>
              <a:path w="2522220" h="1254125">
                <a:moveTo>
                  <a:pt x="2396871" y="0"/>
                </a:moveTo>
                <a:lnTo>
                  <a:pt x="125349" y="0"/>
                </a:lnTo>
                <a:lnTo>
                  <a:pt x="76563" y="9854"/>
                </a:lnTo>
                <a:lnTo>
                  <a:pt x="36718" y="36734"/>
                </a:lnTo>
                <a:lnTo>
                  <a:pt x="9852" y="76616"/>
                </a:lnTo>
                <a:lnTo>
                  <a:pt x="0" y="125475"/>
                </a:lnTo>
                <a:lnTo>
                  <a:pt x="0" y="1128395"/>
                </a:lnTo>
                <a:lnTo>
                  <a:pt x="9852" y="1177180"/>
                </a:lnTo>
                <a:lnTo>
                  <a:pt x="36718" y="1217025"/>
                </a:lnTo>
                <a:lnTo>
                  <a:pt x="76563" y="1243891"/>
                </a:lnTo>
                <a:lnTo>
                  <a:pt x="125349" y="1253743"/>
                </a:lnTo>
                <a:lnTo>
                  <a:pt x="2396871" y="1253743"/>
                </a:lnTo>
                <a:lnTo>
                  <a:pt x="2445656" y="1243891"/>
                </a:lnTo>
                <a:lnTo>
                  <a:pt x="2485501" y="1217025"/>
                </a:lnTo>
                <a:lnTo>
                  <a:pt x="2512367" y="1177180"/>
                </a:lnTo>
                <a:lnTo>
                  <a:pt x="2522220" y="1128395"/>
                </a:lnTo>
                <a:lnTo>
                  <a:pt x="2522220" y="125475"/>
                </a:lnTo>
                <a:lnTo>
                  <a:pt x="2512367" y="76616"/>
                </a:lnTo>
                <a:lnTo>
                  <a:pt x="2485501" y="36734"/>
                </a:lnTo>
                <a:lnTo>
                  <a:pt x="2445656" y="9854"/>
                </a:lnTo>
                <a:lnTo>
                  <a:pt x="2396871" y="0"/>
                </a:lnTo>
                <a:close/>
              </a:path>
            </a:pathLst>
          </a:custGeom>
          <a:solidFill>
            <a:srgbClr val="75BCA7"/>
          </a:solidFill>
        </p:spPr>
        <p:txBody>
          <a:bodyPr wrap="square" lIns="0" tIns="0" rIns="0" bIns="0" rtlCol="0"/>
          <a:lstStyle/>
          <a:p>
            <a:endParaRPr/>
          </a:p>
        </p:txBody>
      </p:sp>
      <p:sp>
        <p:nvSpPr>
          <p:cNvPr id="33" name="object 33"/>
          <p:cNvSpPr/>
          <p:nvPr/>
        </p:nvSpPr>
        <p:spPr>
          <a:xfrm>
            <a:off x="6542278" y="2058923"/>
            <a:ext cx="2522220" cy="1254125"/>
          </a:xfrm>
          <a:custGeom>
            <a:avLst/>
            <a:gdLst/>
            <a:ahLst/>
            <a:cxnLst/>
            <a:rect l="l" t="t" r="r" b="b"/>
            <a:pathLst>
              <a:path w="2522220" h="1254125">
                <a:moveTo>
                  <a:pt x="0" y="125475"/>
                </a:moveTo>
                <a:lnTo>
                  <a:pt x="9852" y="76616"/>
                </a:lnTo>
                <a:lnTo>
                  <a:pt x="36718" y="36734"/>
                </a:lnTo>
                <a:lnTo>
                  <a:pt x="76563" y="9854"/>
                </a:lnTo>
                <a:lnTo>
                  <a:pt x="125349" y="0"/>
                </a:lnTo>
                <a:lnTo>
                  <a:pt x="2396871" y="0"/>
                </a:lnTo>
                <a:lnTo>
                  <a:pt x="2445656" y="9854"/>
                </a:lnTo>
                <a:lnTo>
                  <a:pt x="2485501" y="36734"/>
                </a:lnTo>
                <a:lnTo>
                  <a:pt x="2512367" y="76616"/>
                </a:lnTo>
                <a:lnTo>
                  <a:pt x="2522220" y="125475"/>
                </a:lnTo>
                <a:lnTo>
                  <a:pt x="2522220" y="1128395"/>
                </a:lnTo>
                <a:lnTo>
                  <a:pt x="2512367" y="1177180"/>
                </a:lnTo>
                <a:lnTo>
                  <a:pt x="2485501" y="1217025"/>
                </a:lnTo>
                <a:lnTo>
                  <a:pt x="2445656" y="1243891"/>
                </a:lnTo>
                <a:lnTo>
                  <a:pt x="2396871" y="1253743"/>
                </a:lnTo>
                <a:lnTo>
                  <a:pt x="125349" y="1253743"/>
                </a:lnTo>
                <a:lnTo>
                  <a:pt x="76563" y="1243891"/>
                </a:lnTo>
                <a:lnTo>
                  <a:pt x="36718" y="1217025"/>
                </a:lnTo>
                <a:lnTo>
                  <a:pt x="9852" y="1177180"/>
                </a:lnTo>
                <a:lnTo>
                  <a:pt x="0" y="1128395"/>
                </a:lnTo>
                <a:lnTo>
                  <a:pt x="0" y="125475"/>
                </a:lnTo>
                <a:close/>
              </a:path>
            </a:pathLst>
          </a:custGeom>
          <a:ln w="25400">
            <a:solidFill>
              <a:srgbClr val="FFFFFF"/>
            </a:solidFill>
          </a:ln>
        </p:spPr>
        <p:txBody>
          <a:bodyPr wrap="square" lIns="0" tIns="0" rIns="0" bIns="0" rtlCol="0"/>
          <a:lstStyle/>
          <a:p>
            <a:endParaRPr/>
          </a:p>
        </p:txBody>
      </p:sp>
      <p:sp>
        <p:nvSpPr>
          <p:cNvPr id="34" name="object 34"/>
          <p:cNvSpPr txBox="1"/>
          <p:nvPr/>
        </p:nvSpPr>
        <p:spPr>
          <a:xfrm>
            <a:off x="6797420" y="2241549"/>
            <a:ext cx="201358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FFFF"/>
                </a:solidFill>
                <a:latin typeface="Times New Roman"/>
                <a:cs typeface="Times New Roman"/>
              </a:rPr>
              <a:t>Lập </a:t>
            </a:r>
            <a:r>
              <a:rPr sz="2800" spc="-5" dirty="0">
                <a:solidFill>
                  <a:srgbClr val="FFFFFF"/>
                </a:solidFill>
                <a:latin typeface="Times New Roman"/>
                <a:cs typeface="Times New Roman"/>
              </a:rPr>
              <a:t>hợp</a:t>
            </a:r>
            <a:r>
              <a:rPr sz="2800" spc="-35" dirty="0">
                <a:solidFill>
                  <a:srgbClr val="FFFFFF"/>
                </a:solidFill>
                <a:latin typeface="Times New Roman"/>
                <a:cs typeface="Times New Roman"/>
              </a:rPr>
              <a:t> </a:t>
            </a:r>
            <a:r>
              <a:rPr sz="2800" dirty="0">
                <a:solidFill>
                  <a:srgbClr val="FFFFFF"/>
                </a:solidFill>
                <a:latin typeface="Times New Roman"/>
                <a:cs typeface="Times New Roman"/>
              </a:rPr>
              <a:t>đồng</a:t>
            </a:r>
            <a:endParaRPr sz="2800">
              <a:latin typeface="Times New Roman"/>
              <a:cs typeface="Times New Roman"/>
            </a:endParaRPr>
          </a:p>
        </p:txBody>
      </p:sp>
      <p:sp>
        <p:nvSpPr>
          <p:cNvPr id="35" name="object 35"/>
          <p:cNvSpPr txBox="1"/>
          <p:nvPr/>
        </p:nvSpPr>
        <p:spPr>
          <a:xfrm>
            <a:off x="7094601" y="2608833"/>
            <a:ext cx="141732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FFFF"/>
                </a:solidFill>
                <a:latin typeface="Times New Roman"/>
                <a:cs typeface="Times New Roman"/>
              </a:rPr>
              <a:t>mua</a:t>
            </a:r>
            <a:r>
              <a:rPr sz="2800" spc="-50" dirty="0">
                <a:solidFill>
                  <a:srgbClr val="FFFFFF"/>
                </a:solidFill>
                <a:latin typeface="Times New Roman"/>
                <a:cs typeface="Times New Roman"/>
              </a:rPr>
              <a:t> </a:t>
            </a:r>
            <a:r>
              <a:rPr sz="2800" spc="-5" dirty="0">
                <a:solidFill>
                  <a:srgbClr val="FFFFFF"/>
                </a:solidFill>
                <a:latin typeface="Times New Roman"/>
                <a:cs typeface="Times New Roman"/>
              </a:rPr>
              <a:t>hàng</a:t>
            </a:r>
            <a:endParaRPr sz="2800">
              <a:latin typeface="Times New Roman"/>
              <a:cs typeface="Times New Roman"/>
            </a:endParaRPr>
          </a:p>
        </p:txBody>
      </p:sp>
      <p:sp>
        <p:nvSpPr>
          <p:cNvPr id="36" name="object 36"/>
          <p:cNvSpPr/>
          <p:nvPr/>
        </p:nvSpPr>
        <p:spPr>
          <a:xfrm>
            <a:off x="6542278" y="3626103"/>
            <a:ext cx="2522220" cy="1254125"/>
          </a:xfrm>
          <a:custGeom>
            <a:avLst/>
            <a:gdLst/>
            <a:ahLst/>
            <a:cxnLst/>
            <a:rect l="l" t="t" r="r" b="b"/>
            <a:pathLst>
              <a:path w="2522220" h="1254125">
                <a:moveTo>
                  <a:pt x="2396871" y="0"/>
                </a:moveTo>
                <a:lnTo>
                  <a:pt x="125349" y="0"/>
                </a:lnTo>
                <a:lnTo>
                  <a:pt x="76563" y="9852"/>
                </a:lnTo>
                <a:lnTo>
                  <a:pt x="36718" y="36718"/>
                </a:lnTo>
                <a:lnTo>
                  <a:pt x="9852" y="76563"/>
                </a:lnTo>
                <a:lnTo>
                  <a:pt x="0" y="125349"/>
                </a:lnTo>
                <a:lnTo>
                  <a:pt x="0" y="1128268"/>
                </a:lnTo>
                <a:lnTo>
                  <a:pt x="9852" y="1177053"/>
                </a:lnTo>
                <a:lnTo>
                  <a:pt x="36718" y="1216898"/>
                </a:lnTo>
                <a:lnTo>
                  <a:pt x="76563" y="1243764"/>
                </a:lnTo>
                <a:lnTo>
                  <a:pt x="125349" y="1253617"/>
                </a:lnTo>
                <a:lnTo>
                  <a:pt x="2396871" y="1253617"/>
                </a:lnTo>
                <a:lnTo>
                  <a:pt x="2445656" y="1243764"/>
                </a:lnTo>
                <a:lnTo>
                  <a:pt x="2485501" y="1216898"/>
                </a:lnTo>
                <a:lnTo>
                  <a:pt x="2512367" y="1177053"/>
                </a:lnTo>
                <a:lnTo>
                  <a:pt x="2522220" y="1128268"/>
                </a:lnTo>
                <a:lnTo>
                  <a:pt x="2522220" y="125349"/>
                </a:lnTo>
                <a:lnTo>
                  <a:pt x="2512367" y="76563"/>
                </a:lnTo>
                <a:lnTo>
                  <a:pt x="2485501" y="36718"/>
                </a:lnTo>
                <a:lnTo>
                  <a:pt x="2445656" y="9852"/>
                </a:lnTo>
                <a:lnTo>
                  <a:pt x="2396871" y="0"/>
                </a:lnTo>
                <a:close/>
              </a:path>
            </a:pathLst>
          </a:custGeom>
          <a:solidFill>
            <a:srgbClr val="1D6194"/>
          </a:solidFill>
        </p:spPr>
        <p:txBody>
          <a:bodyPr wrap="square" lIns="0" tIns="0" rIns="0" bIns="0" rtlCol="0"/>
          <a:lstStyle/>
          <a:p>
            <a:endParaRPr/>
          </a:p>
        </p:txBody>
      </p:sp>
      <p:sp>
        <p:nvSpPr>
          <p:cNvPr id="37" name="object 37"/>
          <p:cNvSpPr/>
          <p:nvPr/>
        </p:nvSpPr>
        <p:spPr>
          <a:xfrm>
            <a:off x="6542278" y="3626103"/>
            <a:ext cx="2522220" cy="1254125"/>
          </a:xfrm>
          <a:custGeom>
            <a:avLst/>
            <a:gdLst/>
            <a:ahLst/>
            <a:cxnLst/>
            <a:rect l="l" t="t" r="r" b="b"/>
            <a:pathLst>
              <a:path w="2522220" h="1254125">
                <a:moveTo>
                  <a:pt x="0" y="125349"/>
                </a:moveTo>
                <a:lnTo>
                  <a:pt x="9852" y="76563"/>
                </a:lnTo>
                <a:lnTo>
                  <a:pt x="36718" y="36718"/>
                </a:lnTo>
                <a:lnTo>
                  <a:pt x="76563" y="9852"/>
                </a:lnTo>
                <a:lnTo>
                  <a:pt x="125349" y="0"/>
                </a:lnTo>
                <a:lnTo>
                  <a:pt x="2396871" y="0"/>
                </a:lnTo>
                <a:lnTo>
                  <a:pt x="2445656" y="9852"/>
                </a:lnTo>
                <a:lnTo>
                  <a:pt x="2485501" y="36718"/>
                </a:lnTo>
                <a:lnTo>
                  <a:pt x="2512367" y="76563"/>
                </a:lnTo>
                <a:lnTo>
                  <a:pt x="2522220" y="125349"/>
                </a:lnTo>
                <a:lnTo>
                  <a:pt x="2522220" y="1128268"/>
                </a:lnTo>
                <a:lnTo>
                  <a:pt x="2512367" y="1177053"/>
                </a:lnTo>
                <a:lnTo>
                  <a:pt x="2485501" y="1216898"/>
                </a:lnTo>
                <a:lnTo>
                  <a:pt x="2445656" y="1243764"/>
                </a:lnTo>
                <a:lnTo>
                  <a:pt x="2396871" y="1253617"/>
                </a:lnTo>
                <a:lnTo>
                  <a:pt x="125349" y="1253617"/>
                </a:lnTo>
                <a:lnTo>
                  <a:pt x="76563" y="1243764"/>
                </a:lnTo>
                <a:lnTo>
                  <a:pt x="36718" y="1216898"/>
                </a:lnTo>
                <a:lnTo>
                  <a:pt x="9852" y="1177053"/>
                </a:lnTo>
                <a:lnTo>
                  <a:pt x="0" y="1128268"/>
                </a:lnTo>
                <a:lnTo>
                  <a:pt x="0" y="125349"/>
                </a:lnTo>
                <a:close/>
              </a:path>
            </a:pathLst>
          </a:custGeom>
          <a:ln w="25400">
            <a:solidFill>
              <a:srgbClr val="FFFFFF"/>
            </a:solidFill>
          </a:ln>
        </p:spPr>
        <p:txBody>
          <a:bodyPr wrap="square" lIns="0" tIns="0" rIns="0" bIns="0" rtlCol="0"/>
          <a:lstStyle/>
          <a:p>
            <a:endParaRPr/>
          </a:p>
        </p:txBody>
      </p:sp>
      <p:sp>
        <p:nvSpPr>
          <p:cNvPr id="38" name="object 38"/>
          <p:cNvSpPr txBox="1"/>
          <p:nvPr/>
        </p:nvSpPr>
        <p:spPr>
          <a:xfrm>
            <a:off x="6862953" y="3808552"/>
            <a:ext cx="1882139"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FFFF"/>
                </a:solidFill>
                <a:latin typeface="Times New Roman"/>
                <a:cs typeface="Times New Roman"/>
              </a:rPr>
              <a:t>Đánh </a:t>
            </a:r>
            <a:r>
              <a:rPr sz="2800" spc="-5" dirty="0">
                <a:solidFill>
                  <a:srgbClr val="FFFFFF"/>
                </a:solidFill>
                <a:latin typeface="Times New Roman"/>
                <a:cs typeface="Times New Roman"/>
              </a:rPr>
              <a:t>giá</a:t>
            </a:r>
            <a:r>
              <a:rPr sz="2800" spc="-30" dirty="0">
                <a:solidFill>
                  <a:srgbClr val="FFFFFF"/>
                </a:solidFill>
                <a:latin typeface="Times New Roman"/>
                <a:cs typeface="Times New Roman"/>
              </a:rPr>
              <a:t> </a:t>
            </a:r>
            <a:r>
              <a:rPr sz="2800" spc="-5" dirty="0">
                <a:solidFill>
                  <a:srgbClr val="FFFFFF"/>
                </a:solidFill>
                <a:latin typeface="Times New Roman"/>
                <a:cs typeface="Times New Roman"/>
              </a:rPr>
              <a:t>sau</a:t>
            </a:r>
            <a:endParaRPr sz="2800">
              <a:latin typeface="Times New Roman"/>
              <a:cs typeface="Times New Roman"/>
            </a:endParaRPr>
          </a:p>
        </p:txBody>
      </p:sp>
      <p:sp>
        <p:nvSpPr>
          <p:cNvPr id="39" name="object 39"/>
          <p:cNvSpPr txBox="1"/>
          <p:nvPr/>
        </p:nvSpPr>
        <p:spPr>
          <a:xfrm>
            <a:off x="6823329" y="4176522"/>
            <a:ext cx="1961514"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Times New Roman"/>
                <a:cs typeface="Times New Roman"/>
              </a:rPr>
              <a:t>khi </a:t>
            </a:r>
            <a:r>
              <a:rPr sz="2800" spc="-10" dirty="0">
                <a:solidFill>
                  <a:srgbClr val="FFFFFF"/>
                </a:solidFill>
                <a:latin typeface="Times New Roman"/>
                <a:cs typeface="Times New Roman"/>
              </a:rPr>
              <a:t>mua</a:t>
            </a:r>
            <a:r>
              <a:rPr sz="2800" spc="-50" dirty="0">
                <a:solidFill>
                  <a:srgbClr val="FFFFFF"/>
                </a:solidFill>
                <a:latin typeface="Times New Roman"/>
                <a:cs typeface="Times New Roman"/>
              </a:rPr>
              <a:t> </a:t>
            </a:r>
            <a:r>
              <a:rPr sz="2800" spc="-5" dirty="0">
                <a:solidFill>
                  <a:srgbClr val="FFFFFF"/>
                </a:solidFill>
                <a:latin typeface="Times New Roman"/>
                <a:cs typeface="Times New Roman"/>
              </a:rPr>
              <a:t>hàng</a:t>
            </a:r>
            <a:endParaRPr sz="2800">
              <a:latin typeface="Times New Roman"/>
              <a:cs typeface="Times New Roman"/>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05498244"/>
              </p:ext>
            </p:extLst>
          </p:nvPr>
        </p:nvGraphicFramePr>
        <p:xfrm>
          <a:off x="730546" y="1219200"/>
          <a:ext cx="7727653" cy="5105400"/>
        </p:xfrm>
        <a:graphic>
          <a:graphicData uri="http://schemas.openxmlformats.org/drawingml/2006/table">
            <a:tbl>
              <a:tblPr firstRow="1" bandRow="1">
                <a:tableStyleId>{2D5ABB26-0587-4C30-8999-92F81FD0307C}</a:tableStyleId>
              </a:tblPr>
              <a:tblGrid>
                <a:gridCol w="3653774">
                  <a:extLst>
                    <a:ext uri="{9D8B030D-6E8A-4147-A177-3AD203B41FA5}">
                      <a16:colId xmlns:a16="http://schemas.microsoft.com/office/drawing/2014/main" val="20000"/>
                    </a:ext>
                  </a:extLst>
                </a:gridCol>
                <a:gridCol w="4073879">
                  <a:extLst>
                    <a:ext uri="{9D8B030D-6E8A-4147-A177-3AD203B41FA5}">
                      <a16:colId xmlns:a16="http://schemas.microsoft.com/office/drawing/2014/main" val="20001"/>
                    </a:ext>
                  </a:extLst>
                </a:gridCol>
              </a:tblGrid>
              <a:tr h="1109073">
                <a:tc>
                  <a:txBody>
                    <a:bodyPr/>
                    <a:lstStyle/>
                    <a:p>
                      <a:pPr marL="0" indent="0" algn="ctr">
                        <a:lnSpc>
                          <a:spcPct val="100000"/>
                        </a:lnSpc>
                        <a:spcBef>
                          <a:spcPts val="1160"/>
                        </a:spcBef>
                      </a:pPr>
                      <a:r>
                        <a:rPr sz="2600" b="1" spc="-5" dirty="0">
                          <a:solidFill>
                            <a:srgbClr val="FFFFFF"/>
                          </a:solidFill>
                          <a:latin typeface="Times New Roman" panose="02020603050405020304" pitchFamily="18" charset="0"/>
                          <a:cs typeface="Times New Roman" panose="02020603050405020304" pitchFamily="18" charset="0"/>
                        </a:rPr>
                        <a:t>Khách </a:t>
                      </a:r>
                      <a:r>
                        <a:rPr sz="2600" b="1" spc="-5" dirty="0" err="1">
                          <a:solidFill>
                            <a:srgbClr val="FFFFFF"/>
                          </a:solidFill>
                          <a:latin typeface="Times New Roman" panose="02020603050405020304" pitchFamily="18" charset="0"/>
                          <a:cs typeface="Times New Roman" panose="02020603050405020304" pitchFamily="18" charset="0"/>
                        </a:rPr>
                        <a:t>hàng</a:t>
                      </a:r>
                      <a:r>
                        <a:rPr sz="2600" b="1" spc="-5" dirty="0">
                          <a:solidFill>
                            <a:srgbClr val="FFFFFF"/>
                          </a:solidFill>
                          <a:latin typeface="Times New Roman" panose="02020603050405020304" pitchFamily="18" charset="0"/>
                          <a:cs typeface="Times New Roman" panose="02020603050405020304" pitchFamily="18" charset="0"/>
                        </a:rPr>
                        <a:t> </a:t>
                      </a:r>
                      <a:endParaRPr lang="en-US" sz="2600" b="1" spc="-5" dirty="0" smtClean="0">
                        <a:solidFill>
                          <a:srgbClr val="FFFFFF"/>
                        </a:solidFill>
                        <a:latin typeface="Times New Roman" panose="02020603050405020304" pitchFamily="18" charset="0"/>
                        <a:cs typeface="Times New Roman" panose="02020603050405020304" pitchFamily="18" charset="0"/>
                      </a:endParaRPr>
                    </a:p>
                    <a:p>
                      <a:pPr marL="0" indent="0" algn="ctr">
                        <a:lnSpc>
                          <a:spcPct val="100000"/>
                        </a:lnSpc>
                        <a:spcBef>
                          <a:spcPts val="1160"/>
                        </a:spcBef>
                      </a:pPr>
                      <a:r>
                        <a:rPr sz="2600" b="1" spc="-5" dirty="0" err="1" smtClean="0">
                          <a:solidFill>
                            <a:srgbClr val="FFFFFF"/>
                          </a:solidFill>
                          <a:latin typeface="Times New Roman" panose="02020603050405020304" pitchFamily="18" charset="0"/>
                          <a:cs typeface="Times New Roman" panose="02020603050405020304" pitchFamily="18" charset="0"/>
                        </a:rPr>
                        <a:t>doanh</a:t>
                      </a:r>
                      <a:r>
                        <a:rPr sz="2600" b="1" spc="-40" dirty="0" smtClean="0">
                          <a:solidFill>
                            <a:srgbClr val="FFFFFF"/>
                          </a:solidFill>
                          <a:latin typeface="Times New Roman" panose="02020603050405020304" pitchFamily="18" charset="0"/>
                          <a:cs typeface="Times New Roman" panose="02020603050405020304" pitchFamily="18" charset="0"/>
                        </a:rPr>
                        <a:t> </a:t>
                      </a:r>
                      <a:r>
                        <a:rPr sz="2600" b="1" dirty="0">
                          <a:solidFill>
                            <a:srgbClr val="FFFFFF"/>
                          </a:solidFill>
                          <a:latin typeface="Times New Roman" panose="02020603050405020304" pitchFamily="18" charset="0"/>
                          <a:cs typeface="Times New Roman" panose="02020603050405020304" pitchFamily="18" charset="0"/>
                        </a:rPr>
                        <a:t>nghiệp</a:t>
                      </a:r>
                      <a:endParaRPr sz="2600" dirty="0">
                        <a:latin typeface="Times New Roman" panose="02020603050405020304" pitchFamily="18" charset="0"/>
                        <a:cs typeface="Times New Roman" panose="02020603050405020304" pitchFamily="18" charset="0"/>
                      </a:endParaRPr>
                    </a:p>
                  </a:txBody>
                  <a:tcPr marL="0" marR="0" marT="125974" marB="0">
                    <a:lnL w="38100">
                      <a:solidFill>
                        <a:srgbClr val="000000"/>
                      </a:solidFill>
                      <a:prstDash val="solid"/>
                    </a:lnL>
                    <a:lnR w="12700">
                      <a:solidFill>
                        <a:srgbClr val="000000"/>
                      </a:solidFill>
                      <a:prstDash val="solid"/>
                    </a:lnR>
                    <a:lnT w="38100">
                      <a:solidFill>
                        <a:srgbClr val="000000"/>
                      </a:solidFill>
                      <a:prstDash val="solid"/>
                    </a:lnT>
                    <a:lnB w="19050">
                      <a:solidFill>
                        <a:srgbClr val="000000"/>
                      </a:solidFill>
                      <a:prstDash val="solid"/>
                    </a:lnB>
                    <a:solidFill>
                      <a:srgbClr val="810C15"/>
                    </a:solidFill>
                  </a:tcPr>
                </a:tc>
                <a:tc>
                  <a:txBody>
                    <a:bodyPr/>
                    <a:lstStyle/>
                    <a:p>
                      <a:pPr marL="0" indent="0" algn="ctr">
                        <a:lnSpc>
                          <a:spcPct val="100000"/>
                        </a:lnSpc>
                        <a:spcBef>
                          <a:spcPts val="1160"/>
                        </a:spcBef>
                      </a:pPr>
                      <a:r>
                        <a:rPr sz="2600" b="1" spc="-5" dirty="0">
                          <a:solidFill>
                            <a:srgbClr val="FFFFFF"/>
                          </a:solidFill>
                          <a:latin typeface="Times New Roman" panose="02020603050405020304" pitchFamily="18" charset="0"/>
                          <a:cs typeface="Times New Roman" panose="02020603050405020304" pitchFamily="18" charset="0"/>
                        </a:rPr>
                        <a:t>Khách </a:t>
                      </a:r>
                      <a:r>
                        <a:rPr sz="2600" b="1" spc="-5" dirty="0" err="1">
                          <a:solidFill>
                            <a:srgbClr val="FFFFFF"/>
                          </a:solidFill>
                          <a:latin typeface="Times New Roman" panose="02020603050405020304" pitchFamily="18" charset="0"/>
                          <a:cs typeface="Times New Roman" panose="02020603050405020304" pitchFamily="18" charset="0"/>
                        </a:rPr>
                        <a:t>hàng</a:t>
                      </a:r>
                      <a:r>
                        <a:rPr sz="2600" b="1" spc="-5" dirty="0">
                          <a:solidFill>
                            <a:srgbClr val="FFFFFF"/>
                          </a:solidFill>
                          <a:latin typeface="Times New Roman" panose="02020603050405020304" pitchFamily="18" charset="0"/>
                          <a:cs typeface="Times New Roman" panose="02020603050405020304" pitchFamily="18" charset="0"/>
                        </a:rPr>
                        <a:t> </a:t>
                      </a:r>
                      <a:endParaRPr lang="en-US" sz="2600" b="1" spc="-5" dirty="0" smtClean="0">
                        <a:solidFill>
                          <a:srgbClr val="FFFFFF"/>
                        </a:solidFill>
                        <a:latin typeface="Times New Roman" panose="02020603050405020304" pitchFamily="18" charset="0"/>
                        <a:cs typeface="Times New Roman" panose="02020603050405020304" pitchFamily="18" charset="0"/>
                      </a:endParaRPr>
                    </a:p>
                    <a:p>
                      <a:pPr marL="0" indent="0" algn="ctr">
                        <a:lnSpc>
                          <a:spcPct val="100000"/>
                        </a:lnSpc>
                        <a:spcBef>
                          <a:spcPts val="1160"/>
                        </a:spcBef>
                      </a:pPr>
                      <a:r>
                        <a:rPr sz="2600" b="1" spc="-5" dirty="0" err="1" smtClean="0">
                          <a:solidFill>
                            <a:srgbClr val="FFFFFF"/>
                          </a:solidFill>
                          <a:latin typeface="Times New Roman" panose="02020603050405020304" pitchFamily="18" charset="0"/>
                          <a:cs typeface="Times New Roman" panose="02020603050405020304" pitchFamily="18" charset="0"/>
                        </a:rPr>
                        <a:t>cá</a:t>
                      </a:r>
                      <a:r>
                        <a:rPr sz="2600" b="1" spc="-25" dirty="0" smtClean="0">
                          <a:solidFill>
                            <a:srgbClr val="FFFFFF"/>
                          </a:solidFill>
                          <a:latin typeface="Times New Roman" panose="02020603050405020304" pitchFamily="18" charset="0"/>
                          <a:cs typeface="Times New Roman" panose="02020603050405020304" pitchFamily="18" charset="0"/>
                        </a:rPr>
                        <a:t> </a:t>
                      </a:r>
                      <a:r>
                        <a:rPr sz="2600" b="1" spc="-5" dirty="0">
                          <a:solidFill>
                            <a:srgbClr val="FFFFFF"/>
                          </a:solidFill>
                          <a:latin typeface="Times New Roman" panose="02020603050405020304" pitchFamily="18" charset="0"/>
                          <a:cs typeface="Times New Roman" panose="02020603050405020304" pitchFamily="18" charset="0"/>
                        </a:rPr>
                        <a:t>nhân</a:t>
                      </a:r>
                      <a:endParaRPr sz="2600" dirty="0">
                        <a:latin typeface="Times New Roman" panose="02020603050405020304" pitchFamily="18" charset="0"/>
                        <a:cs typeface="Times New Roman" panose="02020603050405020304" pitchFamily="18" charset="0"/>
                      </a:endParaRPr>
                    </a:p>
                  </a:txBody>
                  <a:tcPr marL="0" marR="0" marT="125974" marB="0">
                    <a:lnL w="12700">
                      <a:solidFill>
                        <a:srgbClr val="000000"/>
                      </a:solidFill>
                      <a:prstDash val="solid"/>
                    </a:lnL>
                    <a:lnR w="28575">
                      <a:solidFill>
                        <a:srgbClr val="000000"/>
                      </a:solidFill>
                      <a:prstDash val="solid"/>
                    </a:lnR>
                    <a:lnT w="38100">
                      <a:solidFill>
                        <a:srgbClr val="000000"/>
                      </a:solidFill>
                      <a:prstDash val="solid"/>
                    </a:lnT>
                    <a:lnB w="19050">
                      <a:solidFill>
                        <a:srgbClr val="000000"/>
                      </a:solidFill>
                      <a:prstDash val="solid"/>
                    </a:lnB>
                    <a:solidFill>
                      <a:srgbClr val="810C15"/>
                    </a:solidFill>
                  </a:tcPr>
                </a:tc>
                <a:extLst>
                  <a:ext uri="{0D108BD9-81ED-4DB2-BD59-A6C34878D82A}">
                    <a16:rowId xmlns:a16="http://schemas.microsoft.com/office/drawing/2014/main" val="10000"/>
                  </a:ext>
                </a:extLst>
              </a:tr>
              <a:tr h="3996327">
                <a:tc>
                  <a:txBody>
                    <a:bodyPr/>
                    <a:lstStyle/>
                    <a:p>
                      <a:pPr marL="323215" indent="-231775" algn="just">
                        <a:lnSpc>
                          <a:spcPct val="100000"/>
                        </a:lnSpc>
                        <a:spcBef>
                          <a:spcPts val="620"/>
                        </a:spcBef>
                        <a:buSzPct val="77777"/>
                        <a:buChar char="•"/>
                        <a:tabLst>
                          <a:tab pos="323215" algn="l"/>
                          <a:tab pos="323850" algn="l"/>
                        </a:tabLst>
                      </a:pPr>
                      <a:r>
                        <a:rPr sz="2600" spc="-5" dirty="0">
                          <a:latin typeface="Times New Roman" panose="02020603050405020304" pitchFamily="18" charset="0"/>
                          <a:cs typeface="Times New Roman" panose="02020603050405020304" pitchFamily="18" charset="0"/>
                        </a:rPr>
                        <a:t>Ít người</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mua;</a:t>
                      </a:r>
                      <a:endParaRPr sz="2600" dirty="0">
                        <a:latin typeface="Times New Roman" panose="02020603050405020304" pitchFamily="18" charset="0"/>
                        <a:cs typeface="Times New Roman" panose="02020603050405020304" pitchFamily="18" charset="0"/>
                      </a:endParaRPr>
                    </a:p>
                    <a:p>
                      <a:pPr marL="323215" indent="-231775" algn="just">
                        <a:lnSpc>
                          <a:spcPct val="100000"/>
                        </a:lnSpc>
                        <a:spcBef>
                          <a:spcPts val="840"/>
                        </a:spcBef>
                        <a:buSzPct val="77777"/>
                        <a:buChar char="•"/>
                        <a:tabLst>
                          <a:tab pos="323215" algn="l"/>
                          <a:tab pos="323850" algn="l"/>
                        </a:tabLst>
                      </a:pPr>
                      <a:r>
                        <a:rPr sz="2600" spc="-5" dirty="0">
                          <a:latin typeface="Times New Roman" panose="02020603050405020304" pitchFamily="18" charset="0"/>
                          <a:cs typeface="Times New Roman" panose="02020603050405020304" pitchFamily="18" charset="0"/>
                        </a:rPr>
                        <a:t>Mua số lượng</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lớn;</a:t>
                      </a:r>
                      <a:endParaRPr sz="2600" dirty="0">
                        <a:latin typeface="Times New Roman" panose="02020603050405020304" pitchFamily="18" charset="0"/>
                        <a:cs typeface="Times New Roman" panose="02020603050405020304" pitchFamily="18" charset="0"/>
                      </a:endParaRPr>
                    </a:p>
                    <a:p>
                      <a:pPr marL="323215" indent="-231775" algn="just">
                        <a:lnSpc>
                          <a:spcPct val="100000"/>
                        </a:lnSpc>
                        <a:spcBef>
                          <a:spcPts val="840"/>
                        </a:spcBef>
                        <a:buSzPct val="77777"/>
                        <a:buChar char="•"/>
                        <a:tabLst>
                          <a:tab pos="323215" algn="l"/>
                          <a:tab pos="323850" algn="l"/>
                        </a:tabLst>
                      </a:pPr>
                      <a:r>
                        <a:rPr sz="2600" spc="-5" dirty="0">
                          <a:latin typeface="Times New Roman" panose="02020603050405020304" pitchFamily="18" charset="0"/>
                          <a:cs typeface="Times New Roman" panose="02020603050405020304" pitchFamily="18" charset="0"/>
                        </a:rPr>
                        <a:t>Nhu cầu có </a:t>
                      </a:r>
                      <a:r>
                        <a:rPr sz="2600" dirty="0">
                          <a:latin typeface="Times New Roman" panose="02020603050405020304" pitchFamily="18" charset="0"/>
                          <a:cs typeface="Times New Roman" panose="02020603050405020304" pitchFamily="18" charset="0"/>
                        </a:rPr>
                        <a:t>định</a:t>
                      </a:r>
                      <a:r>
                        <a:rPr sz="2600" spc="-25"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hướng;</a:t>
                      </a:r>
                      <a:endParaRPr sz="2600" dirty="0">
                        <a:latin typeface="Times New Roman" panose="02020603050405020304" pitchFamily="18" charset="0"/>
                        <a:cs typeface="Times New Roman" panose="02020603050405020304" pitchFamily="18" charset="0"/>
                      </a:endParaRPr>
                    </a:p>
                    <a:p>
                      <a:pPr marL="323215" marR="307340" indent="-231775" algn="just">
                        <a:lnSpc>
                          <a:spcPct val="115799"/>
                        </a:lnSpc>
                        <a:spcBef>
                          <a:spcPts val="500"/>
                        </a:spcBef>
                        <a:buSzPct val="77777"/>
                        <a:buChar char="•"/>
                        <a:tabLst>
                          <a:tab pos="323215" algn="l"/>
                          <a:tab pos="323850" algn="l"/>
                        </a:tabLst>
                      </a:pPr>
                      <a:r>
                        <a:rPr sz="2600" spc="-5" dirty="0">
                          <a:latin typeface="Times New Roman" panose="02020603050405020304" pitchFamily="18" charset="0"/>
                          <a:cs typeface="Times New Roman" panose="02020603050405020304" pitchFamily="18" charset="0"/>
                        </a:rPr>
                        <a:t>Mối </a:t>
                      </a:r>
                      <a:r>
                        <a:rPr sz="2600" dirty="0">
                          <a:latin typeface="Times New Roman" panose="02020603050405020304" pitchFamily="18" charset="0"/>
                          <a:cs typeface="Times New Roman" panose="02020603050405020304" pitchFamily="18" charset="0"/>
                        </a:rPr>
                        <a:t>quan </a:t>
                      </a:r>
                      <a:r>
                        <a:rPr sz="2600" spc="-10" dirty="0">
                          <a:latin typeface="Times New Roman" panose="02020603050405020304" pitchFamily="18" charset="0"/>
                          <a:cs typeface="Times New Roman" panose="02020603050405020304" pitchFamily="18" charset="0"/>
                        </a:rPr>
                        <a:t>hệ </a:t>
                      </a:r>
                      <a:r>
                        <a:rPr sz="2600" dirty="0">
                          <a:latin typeface="Times New Roman" panose="02020603050405020304" pitchFamily="18" charset="0"/>
                          <a:cs typeface="Times New Roman" panose="02020603050405020304" pitchFamily="18" charset="0"/>
                        </a:rPr>
                        <a:t>giữa ngân </a:t>
                      </a:r>
                      <a:r>
                        <a:rPr sz="2600" dirty="0" err="1">
                          <a:latin typeface="Times New Roman" panose="02020603050405020304" pitchFamily="18" charset="0"/>
                          <a:cs typeface="Times New Roman" panose="02020603050405020304" pitchFamily="18" charset="0"/>
                        </a:rPr>
                        <a:t>hàng</a:t>
                      </a:r>
                      <a:r>
                        <a:rPr sz="2600" spc="-50" dirty="0">
                          <a:latin typeface="Times New Roman" panose="02020603050405020304" pitchFamily="18" charset="0"/>
                          <a:cs typeface="Times New Roman" panose="02020603050405020304" pitchFamily="18" charset="0"/>
                        </a:rPr>
                        <a:t> </a:t>
                      </a:r>
                      <a:r>
                        <a:rPr sz="2600" dirty="0" err="1" smtClean="0">
                          <a:latin typeface="Times New Roman" panose="02020603050405020304" pitchFamily="18" charset="0"/>
                          <a:cs typeface="Times New Roman" panose="02020603050405020304" pitchFamily="18" charset="0"/>
                        </a:rPr>
                        <a:t>và</a:t>
                      </a:r>
                      <a:r>
                        <a:rPr lang="en-US" sz="2600" baseline="0" dirty="0" smtClean="0">
                          <a:latin typeface="Times New Roman" panose="02020603050405020304" pitchFamily="18" charset="0"/>
                          <a:cs typeface="Times New Roman" panose="02020603050405020304" pitchFamily="18" charset="0"/>
                        </a:rPr>
                        <a:t> </a:t>
                      </a:r>
                      <a:r>
                        <a:rPr sz="2600" spc="-5" dirty="0" err="1" smtClean="0">
                          <a:latin typeface="Times New Roman" panose="02020603050405020304" pitchFamily="18" charset="0"/>
                          <a:cs typeface="Times New Roman" panose="02020603050405020304" pitchFamily="18" charset="0"/>
                        </a:rPr>
                        <a:t>khách</a:t>
                      </a:r>
                      <a:r>
                        <a:rPr sz="2600" spc="-5" dirty="0" smtClean="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hàng </a:t>
                      </a:r>
                      <a:r>
                        <a:rPr sz="2600" spc="-5" dirty="0">
                          <a:latin typeface="Times New Roman" panose="02020603050405020304" pitchFamily="18" charset="0"/>
                          <a:cs typeface="Times New Roman" panose="02020603050405020304" pitchFamily="18" charset="0"/>
                        </a:rPr>
                        <a:t>gần gũi</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hơn;</a:t>
                      </a:r>
                      <a:endParaRPr sz="2600" dirty="0">
                        <a:latin typeface="Times New Roman" panose="02020603050405020304" pitchFamily="18" charset="0"/>
                        <a:cs typeface="Times New Roman" panose="02020603050405020304" pitchFamily="18" charset="0"/>
                      </a:endParaRPr>
                    </a:p>
                    <a:p>
                      <a:pPr marL="323850" indent="-231775" algn="just">
                        <a:lnSpc>
                          <a:spcPct val="100000"/>
                        </a:lnSpc>
                        <a:spcBef>
                          <a:spcPts val="840"/>
                        </a:spcBef>
                        <a:buSzPct val="77777"/>
                        <a:buChar char="•"/>
                        <a:tabLst>
                          <a:tab pos="323215" algn="l"/>
                          <a:tab pos="323850" algn="l"/>
                        </a:tabLst>
                      </a:pPr>
                      <a:r>
                        <a:rPr sz="2600" dirty="0">
                          <a:latin typeface="Times New Roman" panose="02020603050405020304" pitchFamily="18" charset="0"/>
                          <a:cs typeface="Times New Roman" panose="02020603050405020304" pitchFamily="18" charset="0"/>
                        </a:rPr>
                        <a:t>Chuyên </a:t>
                      </a:r>
                      <a:r>
                        <a:rPr sz="2600" spc="-5" dirty="0">
                          <a:latin typeface="Times New Roman" panose="02020603050405020304" pitchFamily="18" charset="0"/>
                          <a:cs typeface="Times New Roman" panose="02020603050405020304" pitchFamily="18" charset="0"/>
                        </a:rPr>
                        <a:t>nghiệp</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hơn;</a:t>
                      </a:r>
                      <a:endParaRPr sz="2600" dirty="0">
                        <a:latin typeface="Times New Roman" panose="02020603050405020304" pitchFamily="18" charset="0"/>
                        <a:cs typeface="Times New Roman" panose="02020603050405020304" pitchFamily="18" charset="0"/>
                      </a:endParaRPr>
                    </a:p>
                    <a:p>
                      <a:pPr marL="323850" indent="-231775" algn="just">
                        <a:lnSpc>
                          <a:spcPct val="100000"/>
                        </a:lnSpc>
                        <a:spcBef>
                          <a:spcPts val="840"/>
                        </a:spcBef>
                        <a:buSzPct val="77777"/>
                        <a:buChar char="•"/>
                        <a:tabLst>
                          <a:tab pos="323215" algn="l"/>
                          <a:tab pos="323850" algn="l"/>
                        </a:tabLst>
                      </a:pPr>
                      <a:r>
                        <a:rPr sz="2600" dirty="0">
                          <a:latin typeface="Times New Roman" panose="02020603050405020304" pitchFamily="18" charset="0"/>
                          <a:cs typeface="Times New Roman" panose="02020603050405020304" pitchFamily="18" charset="0"/>
                        </a:rPr>
                        <a:t>Quan </a:t>
                      </a:r>
                      <a:r>
                        <a:rPr sz="2600" spc="-10" dirty="0">
                          <a:latin typeface="Times New Roman" panose="02020603050405020304" pitchFamily="18" charset="0"/>
                          <a:cs typeface="Times New Roman" panose="02020603050405020304" pitchFamily="18" charset="0"/>
                        </a:rPr>
                        <a:t>hệ </a:t>
                      </a:r>
                      <a:r>
                        <a:rPr sz="2600" spc="-5" dirty="0">
                          <a:latin typeface="Times New Roman" panose="02020603050405020304" pitchFamily="18" charset="0"/>
                          <a:cs typeface="Times New Roman" panose="02020603050405020304" pitchFamily="18" charset="0"/>
                        </a:rPr>
                        <a:t>trực tiếp.</a:t>
                      </a:r>
                      <a:endParaRPr sz="2600" dirty="0">
                        <a:latin typeface="Times New Roman" panose="02020603050405020304" pitchFamily="18" charset="0"/>
                        <a:cs typeface="Times New Roman" panose="02020603050405020304" pitchFamily="18" charset="0"/>
                      </a:endParaRPr>
                    </a:p>
                  </a:txBody>
                  <a:tcPr marL="0" marR="0" marT="67331" marB="0">
                    <a:lnL w="38100">
                      <a:solidFill>
                        <a:srgbClr val="000000"/>
                      </a:solidFill>
                      <a:prstDash val="solid"/>
                    </a:lnL>
                    <a:lnR w="12700">
                      <a:solidFill>
                        <a:srgbClr val="000000"/>
                      </a:solidFill>
                      <a:prstDash val="solid"/>
                    </a:lnR>
                    <a:lnT w="19050">
                      <a:solidFill>
                        <a:srgbClr val="000000"/>
                      </a:solidFill>
                      <a:prstDash val="solid"/>
                    </a:lnT>
                    <a:lnB w="38100">
                      <a:solidFill>
                        <a:srgbClr val="000000"/>
                      </a:solidFill>
                      <a:prstDash val="solid"/>
                    </a:lnB>
                  </a:tcPr>
                </a:tc>
                <a:tc>
                  <a:txBody>
                    <a:bodyPr/>
                    <a:lstStyle/>
                    <a:p>
                      <a:pPr marL="323215" indent="-231775" algn="just">
                        <a:lnSpc>
                          <a:spcPct val="100000"/>
                        </a:lnSpc>
                        <a:spcBef>
                          <a:spcPts val="620"/>
                        </a:spcBef>
                        <a:buSzPct val="77777"/>
                        <a:buChar char="•"/>
                        <a:tabLst>
                          <a:tab pos="323215" algn="l"/>
                          <a:tab pos="323850" algn="l"/>
                        </a:tabLst>
                      </a:pPr>
                      <a:r>
                        <a:rPr sz="2600" spc="-5" dirty="0">
                          <a:latin typeface="Times New Roman" panose="02020603050405020304" pitchFamily="18" charset="0"/>
                          <a:cs typeface="Times New Roman" panose="02020603050405020304" pitchFamily="18" charset="0"/>
                        </a:rPr>
                        <a:t>Nhiều người</a:t>
                      </a:r>
                      <a:r>
                        <a:rPr sz="2600" spc="-1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mua;</a:t>
                      </a:r>
                      <a:endParaRPr sz="2600" dirty="0">
                        <a:latin typeface="Times New Roman" panose="02020603050405020304" pitchFamily="18" charset="0"/>
                        <a:cs typeface="Times New Roman" panose="02020603050405020304" pitchFamily="18" charset="0"/>
                      </a:endParaRPr>
                    </a:p>
                    <a:p>
                      <a:pPr marL="323215" indent="-231775" algn="just" defTabSz="928688">
                        <a:lnSpc>
                          <a:spcPct val="100000"/>
                        </a:lnSpc>
                        <a:spcBef>
                          <a:spcPts val="840"/>
                        </a:spcBef>
                        <a:buSzPct val="77777"/>
                        <a:buChar char="•"/>
                        <a:tabLst>
                          <a:tab pos="323215" algn="l"/>
                          <a:tab pos="323850" algn="l"/>
                        </a:tabLst>
                      </a:pPr>
                      <a:r>
                        <a:rPr sz="2600" spc="-5" dirty="0">
                          <a:latin typeface="Times New Roman" panose="02020603050405020304" pitchFamily="18" charset="0"/>
                          <a:cs typeface="Times New Roman" panose="02020603050405020304" pitchFamily="18" charset="0"/>
                        </a:rPr>
                        <a:t>Mua số lượng</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nhỏ;</a:t>
                      </a:r>
                      <a:endParaRPr sz="2600" dirty="0">
                        <a:latin typeface="Times New Roman" panose="02020603050405020304" pitchFamily="18" charset="0"/>
                        <a:cs typeface="Times New Roman" panose="02020603050405020304" pitchFamily="18" charset="0"/>
                      </a:endParaRPr>
                    </a:p>
                    <a:p>
                      <a:pPr marL="323215" indent="-231775" algn="just">
                        <a:lnSpc>
                          <a:spcPct val="100000"/>
                        </a:lnSpc>
                        <a:spcBef>
                          <a:spcPts val="840"/>
                        </a:spcBef>
                        <a:buSzPct val="77777"/>
                        <a:buChar char="•"/>
                        <a:tabLst>
                          <a:tab pos="323215" algn="l"/>
                          <a:tab pos="323850" algn="l"/>
                        </a:tabLst>
                      </a:pPr>
                      <a:r>
                        <a:rPr sz="2600" spc="-5" dirty="0">
                          <a:latin typeface="Times New Roman" panose="02020603050405020304" pitchFamily="18" charset="0"/>
                          <a:cs typeface="Times New Roman" panose="02020603050405020304" pitchFamily="18" charset="0"/>
                        </a:rPr>
                        <a:t>Nhu cầu </a:t>
                      </a:r>
                      <a:r>
                        <a:rPr sz="2600" dirty="0">
                          <a:latin typeface="Times New Roman" panose="02020603050405020304" pitchFamily="18" charset="0"/>
                          <a:cs typeface="Times New Roman" panose="02020603050405020304" pitchFamily="18" charset="0"/>
                        </a:rPr>
                        <a:t>hay </a:t>
                      </a:r>
                      <a:r>
                        <a:rPr sz="2600" spc="-5" dirty="0">
                          <a:latin typeface="Times New Roman" panose="02020603050405020304" pitchFamily="18" charset="0"/>
                          <a:cs typeface="Times New Roman" panose="02020603050405020304" pitchFamily="18" charset="0"/>
                        </a:rPr>
                        <a:t>thay đổi;</a:t>
                      </a:r>
                      <a:endParaRPr sz="2600" dirty="0">
                        <a:latin typeface="Times New Roman" panose="02020603050405020304" pitchFamily="18" charset="0"/>
                        <a:cs typeface="Times New Roman" panose="02020603050405020304" pitchFamily="18" charset="0"/>
                      </a:endParaRPr>
                    </a:p>
                    <a:p>
                      <a:pPr marL="323215" indent="-231775" algn="just" defTabSz="914400">
                        <a:lnSpc>
                          <a:spcPct val="100000"/>
                        </a:lnSpc>
                        <a:spcBef>
                          <a:spcPts val="840"/>
                        </a:spcBef>
                        <a:buSzPct val="77777"/>
                        <a:buChar char="•"/>
                        <a:tabLst>
                          <a:tab pos="323215" algn="l"/>
                          <a:tab pos="323850" algn="l"/>
                        </a:tabLst>
                      </a:pPr>
                      <a:r>
                        <a:rPr sz="2600" spc="-5" dirty="0">
                          <a:latin typeface="Times New Roman" panose="02020603050405020304" pitchFamily="18" charset="0"/>
                          <a:cs typeface="Times New Roman" panose="02020603050405020304" pitchFamily="18" charset="0"/>
                        </a:rPr>
                        <a:t>Không mang tính chuyên</a:t>
                      </a:r>
                      <a:r>
                        <a:rPr sz="2600" spc="-4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nghiệp;</a:t>
                      </a:r>
                    </a:p>
                    <a:p>
                      <a:pPr marL="323215" indent="-231775" algn="just">
                        <a:lnSpc>
                          <a:spcPct val="100000"/>
                        </a:lnSpc>
                        <a:spcBef>
                          <a:spcPts val="840"/>
                        </a:spcBef>
                        <a:buSzPct val="77777"/>
                        <a:buChar char="•"/>
                        <a:tabLst>
                          <a:tab pos="323215" algn="l"/>
                          <a:tab pos="323850" algn="l"/>
                        </a:tabLst>
                      </a:pPr>
                      <a:r>
                        <a:rPr sz="2600" spc="-5" dirty="0">
                          <a:latin typeface="Times New Roman" panose="02020603050405020304" pitchFamily="18" charset="0"/>
                          <a:cs typeface="Times New Roman" panose="02020603050405020304" pitchFamily="18" charset="0"/>
                        </a:rPr>
                        <a:t>Phụ thuộc nhiều </a:t>
                      </a:r>
                      <a:r>
                        <a:rPr sz="2600" spc="-5" dirty="0" err="1">
                          <a:latin typeface="Times New Roman" panose="02020603050405020304" pitchFamily="18" charset="0"/>
                          <a:cs typeface="Times New Roman" panose="02020603050405020304" pitchFamily="18" charset="0"/>
                        </a:rPr>
                        <a:t>yếu</a:t>
                      </a:r>
                      <a:r>
                        <a:rPr sz="2600" spc="-5" dirty="0">
                          <a:latin typeface="Times New Roman" panose="02020603050405020304" pitchFamily="18" charset="0"/>
                          <a:cs typeface="Times New Roman" panose="02020603050405020304" pitchFamily="18" charset="0"/>
                        </a:rPr>
                        <a:t> </a:t>
                      </a:r>
                      <a:r>
                        <a:rPr sz="2600" spc="-5" dirty="0" err="1" smtClean="0">
                          <a:latin typeface="Times New Roman" panose="02020603050405020304" pitchFamily="18" charset="0"/>
                          <a:cs typeface="Times New Roman" panose="02020603050405020304" pitchFamily="18" charset="0"/>
                        </a:rPr>
                        <a:t>tố</a:t>
                      </a:r>
                      <a:r>
                        <a:rPr lang="en-US" sz="2600" spc="-10" baseline="0" dirty="0" smtClean="0">
                          <a:latin typeface="Times New Roman" panose="02020603050405020304" pitchFamily="18" charset="0"/>
                          <a:cs typeface="Times New Roman" panose="02020603050405020304" pitchFamily="18" charset="0"/>
                        </a:rPr>
                        <a:t> </a:t>
                      </a:r>
                      <a:r>
                        <a:rPr sz="2600" spc="-5" dirty="0" err="1" smtClean="0">
                          <a:latin typeface="Times New Roman" panose="02020603050405020304" pitchFamily="18" charset="0"/>
                          <a:cs typeface="Times New Roman" panose="02020603050405020304" pitchFamily="18" charset="0"/>
                        </a:rPr>
                        <a:t>khác</a:t>
                      </a:r>
                      <a:r>
                        <a:rPr sz="2600" spc="-5" dirty="0">
                          <a:latin typeface="Times New Roman" panose="02020603050405020304" pitchFamily="18" charset="0"/>
                          <a:cs typeface="Times New Roman" panose="02020603050405020304" pitchFamily="18" charset="0"/>
                        </a:rPr>
                        <a:t>.</a:t>
                      </a:r>
                      <a:endParaRPr sz="2600" dirty="0">
                        <a:latin typeface="Times New Roman" panose="02020603050405020304" pitchFamily="18" charset="0"/>
                        <a:cs typeface="Times New Roman" panose="02020603050405020304" pitchFamily="18" charset="0"/>
                      </a:endParaRPr>
                    </a:p>
                  </a:txBody>
                  <a:tcPr marL="0" marR="0" marT="67331" marB="0">
                    <a:lnL w="12700">
                      <a:solidFill>
                        <a:srgbClr val="000000"/>
                      </a:solidFill>
                      <a:prstDash val="solid"/>
                    </a:lnL>
                    <a:lnR w="28575">
                      <a:solidFill>
                        <a:srgbClr val="000000"/>
                      </a:solidFill>
                      <a:prstDash val="solid"/>
                    </a:lnR>
                    <a:lnT w="19050">
                      <a:solidFill>
                        <a:srgbClr val="000000"/>
                      </a:solidFill>
                      <a:prstDash val="solid"/>
                    </a:lnT>
                    <a:lnB w="38100">
                      <a:solidFill>
                        <a:srgbClr val="000000"/>
                      </a:solidFill>
                      <a:prstDash val="solid"/>
                    </a:lnB>
                  </a:tcPr>
                </a:tc>
                <a:extLst>
                  <a:ext uri="{0D108BD9-81ED-4DB2-BD59-A6C34878D82A}">
                    <a16:rowId xmlns:a16="http://schemas.microsoft.com/office/drawing/2014/main" val="10001"/>
                  </a:ext>
                </a:extLst>
              </a:tr>
            </a:tbl>
          </a:graphicData>
        </a:graphic>
      </p:graphicFrame>
      <p:sp>
        <p:nvSpPr>
          <p:cNvPr id="3" name="object 3"/>
          <p:cNvSpPr txBox="1">
            <a:spLocks noGrp="1"/>
          </p:cNvSpPr>
          <p:nvPr>
            <p:ph type="title"/>
          </p:nvPr>
        </p:nvSpPr>
        <p:spPr>
          <a:xfrm>
            <a:off x="730548" y="496500"/>
            <a:ext cx="5746452" cy="410527"/>
          </a:xfrm>
          <a:prstGeom prst="rect">
            <a:avLst/>
          </a:prstGeom>
        </p:spPr>
        <p:txBody>
          <a:bodyPr vert="horz" wrap="square" lIns="0" tIns="10317" rIns="0" bIns="0" rtlCol="0" anchor="ctr">
            <a:spAutoFit/>
          </a:bodyPr>
          <a:lstStyle/>
          <a:p>
            <a:pPr marL="10860">
              <a:lnSpc>
                <a:spcPct val="100000"/>
              </a:lnSpc>
              <a:spcBef>
                <a:spcPts val="81"/>
              </a:spcBef>
            </a:pPr>
            <a:r>
              <a:rPr spc="-4" dirty="0">
                <a:latin typeface="Times New Roman" panose="02020603050405020304" pitchFamily="18" charset="0"/>
                <a:cs typeface="Times New Roman" panose="02020603050405020304" pitchFamily="18" charset="0"/>
              </a:rPr>
              <a:t>2.4. </a:t>
            </a:r>
            <a:r>
              <a:rPr spc="-9" dirty="0">
                <a:latin typeface="Times New Roman" panose="02020603050405020304" pitchFamily="18" charset="0"/>
                <a:cs typeface="Times New Roman" panose="02020603050405020304" pitchFamily="18" charset="0"/>
              </a:rPr>
              <a:t>KHÁCH </a:t>
            </a:r>
            <a:r>
              <a:rPr spc="-4" dirty="0">
                <a:latin typeface="Times New Roman" panose="02020603050405020304" pitchFamily="18" charset="0"/>
                <a:cs typeface="Times New Roman" panose="02020603050405020304" pitchFamily="18" charset="0"/>
              </a:rPr>
              <a:t>HÀNG </a:t>
            </a:r>
            <a:r>
              <a:rPr spc="-9" dirty="0">
                <a:latin typeface="Times New Roman" panose="02020603050405020304" pitchFamily="18" charset="0"/>
                <a:cs typeface="Times New Roman" panose="02020603050405020304" pitchFamily="18" charset="0"/>
              </a:rPr>
              <a:t>DOANH</a:t>
            </a:r>
            <a:r>
              <a:rPr spc="9"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NGHIỆP</a:t>
            </a:r>
          </a:p>
        </p:txBody>
      </p:sp>
    </p:spTree>
    <p:extLst>
      <p:ext uri="{BB962C8B-B14F-4D97-AF65-F5344CB8AC3E}">
        <p14:creationId xmlns:p14="http://schemas.microsoft.com/office/powerpoint/2010/main" val="17698986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3207" y="3686705"/>
            <a:ext cx="7362983" cy="651591"/>
          </a:xfrm>
          <a:custGeom>
            <a:avLst/>
            <a:gdLst/>
            <a:ahLst/>
            <a:cxnLst/>
            <a:rect l="l" t="t" r="r" b="b"/>
            <a:pathLst>
              <a:path w="8610600" h="762000">
                <a:moveTo>
                  <a:pt x="8610600" y="634746"/>
                </a:moveTo>
                <a:lnTo>
                  <a:pt x="8610600" y="127254"/>
                </a:lnTo>
                <a:lnTo>
                  <a:pt x="8600574" y="77795"/>
                </a:lnTo>
                <a:lnTo>
                  <a:pt x="8573262" y="37338"/>
                </a:lnTo>
                <a:lnTo>
                  <a:pt x="8532804" y="10025"/>
                </a:lnTo>
                <a:lnTo>
                  <a:pt x="8483346" y="0"/>
                </a:lnTo>
                <a:lnTo>
                  <a:pt x="127253" y="0"/>
                </a:lnTo>
                <a:lnTo>
                  <a:pt x="77795" y="10025"/>
                </a:lnTo>
                <a:lnTo>
                  <a:pt x="37337" y="37338"/>
                </a:lnTo>
                <a:lnTo>
                  <a:pt x="10025" y="77795"/>
                </a:lnTo>
                <a:lnTo>
                  <a:pt x="0" y="127254"/>
                </a:lnTo>
                <a:lnTo>
                  <a:pt x="0" y="634746"/>
                </a:lnTo>
                <a:lnTo>
                  <a:pt x="10025" y="684204"/>
                </a:lnTo>
                <a:lnTo>
                  <a:pt x="37337" y="724662"/>
                </a:lnTo>
                <a:lnTo>
                  <a:pt x="77795" y="751974"/>
                </a:lnTo>
                <a:lnTo>
                  <a:pt x="127254" y="762000"/>
                </a:lnTo>
                <a:lnTo>
                  <a:pt x="8483346" y="762000"/>
                </a:lnTo>
                <a:lnTo>
                  <a:pt x="8532804" y="751974"/>
                </a:lnTo>
                <a:lnTo>
                  <a:pt x="8573262" y="724662"/>
                </a:lnTo>
                <a:lnTo>
                  <a:pt x="8600574" y="684204"/>
                </a:lnTo>
                <a:lnTo>
                  <a:pt x="8610600" y="634746"/>
                </a:lnTo>
                <a:close/>
              </a:path>
            </a:pathLst>
          </a:custGeom>
          <a:solidFill>
            <a:srgbClr val="810C15"/>
          </a:solidFill>
        </p:spPr>
        <p:txBody>
          <a:bodyPr wrap="square" lIns="0" tIns="0" rIns="0" bIns="0" rtlCol="0"/>
          <a:lstStyle/>
          <a:p>
            <a:endParaRPr sz="1539"/>
          </a:p>
        </p:txBody>
      </p:sp>
      <p:sp>
        <p:nvSpPr>
          <p:cNvPr id="3" name="object 3"/>
          <p:cNvSpPr/>
          <p:nvPr/>
        </p:nvSpPr>
        <p:spPr>
          <a:xfrm>
            <a:off x="923207" y="3686705"/>
            <a:ext cx="7362983" cy="651591"/>
          </a:xfrm>
          <a:custGeom>
            <a:avLst/>
            <a:gdLst/>
            <a:ahLst/>
            <a:cxnLst/>
            <a:rect l="l" t="t" r="r" b="b"/>
            <a:pathLst>
              <a:path w="8610600" h="762000">
                <a:moveTo>
                  <a:pt x="127253" y="0"/>
                </a:moveTo>
                <a:lnTo>
                  <a:pt x="77795" y="10025"/>
                </a:lnTo>
                <a:lnTo>
                  <a:pt x="37337" y="37338"/>
                </a:lnTo>
                <a:lnTo>
                  <a:pt x="10025" y="77795"/>
                </a:lnTo>
                <a:lnTo>
                  <a:pt x="0" y="127254"/>
                </a:lnTo>
                <a:lnTo>
                  <a:pt x="0" y="634746"/>
                </a:lnTo>
                <a:lnTo>
                  <a:pt x="10025" y="684204"/>
                </a:lnTo>
                <a:lnTo>
                  <a:pt x="37337" y="724662"/>
                </a:lnTo>
                <a:lnTo>
                  <a:pt x="77795" y="751974"/>
                </a:lnTo>
                <a:lnTo>
                  <a:pt x="127254" y="762000"/>
                </a:lnTo>
                <a:lnTo>
                  <a:pt x="8483346" y="762000"/>
                </a:lnTo>
                <a:lnTo>
                  <a:pt x="8532804" y="751974"/>
                </a:lnTo>
                <a:lnTo>
                  <a:pt x="8573262" y="724662"/>
                </a:lnTo>
                <a:lnTo>
                  <a:pt x="8600574" y="684204"/>
                </a:lnTo>
                <a:lnTo>
                  <a:pt x="8610600" y="634746"/>
                </a:lnTo>
                <a:lnTo>
                  <a:pt x="8610600" y="127254"/>
                </a:lnTo>
                <a:lnTo>
                  <a:pt x="8600574" y="77795"/>
                </a:lnTo>
                <a:lnTo>
                  <a:pt x="8573262" y="37338"/>
                </a:lnTo>
                <a:lnTo>
                  <a:pt x="8532804" y="10025"/>
                </a:lnTo>
                <a:lnTo>
                  <a:pt x="8483346" y="0"/>
                </a:lnTo>
                <a:lnTo>
                  <a:pt x="127253" y="0"/>
                </a:lnTo>
                <a:close/>
              </a:path>
            </a:pathLst>
          </a:custGeom>
          <a:ln w="9525">
            <a:solidFill>
              <a:srgbClr val="800000"/>
            </a:solidFill>
          </a:ln>
        </p:spPr>
        <p:txBody>
          <a:bodyPr wrap="square" lIns="0" tIns="0" rIns="0" bIns="0" rtlCol="0"/>
          <a:lstStyle/>
          <a:p>
            <a:endParaRPr sz="1539"/>
          </a:p>
        </p:txBody>
      </p:sp>
      <p:sp>
        <p:nvSpPr>
          <p:cNvPr id="4" name="object 4"/>
          <p:cNvSpPr txBox="1"/>
          <p:nvPr/>
        </p:nvSpPr>
        <p:spPr>
          <a:xfrm>
            <a:off x="1088276" y="3805249"/>
            <a:ext cx="7197914" cy="287965"/>
          </a:xfrm>
          <a:prstGeom prst="rect">
            <a:avLst/>
          </a:prstGeom>
        </p:spPr>
        <p:txBody>
          <a:bodyPr vert="horz" wrap="square" lIns="0" tIns="10860" rIns="0" bIns="0" rtlCol="0">
            <a:spAutoFit/>
          </a:bodyPr>
          <a:lstStyle/>
          <a:p>
            <a:pPr marL="10860">
              <a:spcBef>
                <a:spcPts val="86"/>
              </a:spcBef>
            </a:pPr>
            <a:r>
              <a:rPr spc="-4" dirty="0">
                <a:solidFill>
                  <a:srgbClr val="FFFFFF"/>
                </a:solidFill>
                <a:latin typeface="Times New Roman" panose="02020603050405020304" pitchFamily="18" charset="0"/>
                <a:cs typeface="Times New Roman" panose="02020603050405020304" pitchFamily="18" charset="0"/>
              </a:rPr>
              <a:t>Theo </a:t>
            </a:r>
            <a:r>
              <a:rPr spc="-4" dirty="0" err="1">
                <a:solidFill>
                  <a:srgbClr val="FFFFFF"/>
                </a:solidFill>
                <a:latin typeface="Times New Roman" panose="02020603050405020304" pitchFamily="18" charset="0"/>
                <a:cs typeface="Times New Roman" panose="02020603050405020304" pitchFamily="18" charset="0"/>
              </a:rPr>
              <a:t>các</a:t>
            </a:r>
            <a:r>
              <a:rPr spc="-4" dirty="0">
                <a:solidFill>
                  <a:srgbClr val="FFFFFF"/>
                </a:solidFill>
                <a:latin typeface="Times New Roman" panose="02020603050405020304" pitchFamily="18" charset="0"/>
                <a:cs typeface="Times New Roman" panose="02020603050405020304" pitchFamily="18" charset="0"/>
              </a:rPr>
              <a:t> </a:t>
            </a:r>
            <a:r>
              <a:rPr dirty="0">
                <a:solidFill>
                  <a:srgbClr val="FFFFFF"/>
                </a:solidFill>
                <a:latin typeface="Times New Roman" panose="02020603050405020304" pitchFamily="18" charset="0"/>
                <a:cs typeface="Times New Roman" panose="02020603050405020304" pitchFamily="18" charset="0"/>
              </a:rPr>
              <a:t>bạn, khách hàng </a:t>
            </a:r>
            <a:r>
              <a:rPr spc="-9" dirty="0">
                <a:solidFill>
                  <a:srgbClr val="FFFFFF"/>
                </a:solidFill>
                <a:latin typeface="Times New Roman" panose="02020603050405020304" pitchFamily="18" charset="0"/>
                <a:cs typeface="Times New Roman" panose="02020603050405020304" pitchFamily="18" charset="0"/>
              </a:rPr>
              <a:t>sẽ </a:t>
            </a:r>
            <a:r>
              <a:rPr spc="-4" dirty="0">
                <a:solidFill>
                  <a:srgbClr val="FFFFFF"/>
                </a:solidFill>
                <a:latin typeface="Times New Roman" panose="02020603050405020304" pitchFamily="18" charset="0"/>
                <a:cs typeface="Times New Roman" panose="02020603050405020304" pitchFamily="18" charset="0"/>
              </a:rPr>
              <a:t>đánh </a:t>
            </a:r>
            <a:r>
              <a:rPr dirty="0">
                <a:solidFill>
                  <a:srgbClr val="FFFFFF"/>
                </a:solidFill>
                <a:latin typeface="Times New Roman" panose="02020603050405020304" pitchFamily="18" charset="0"/>
                <a:cs typeface="Times New Roman" panose="02020603050405020304" pitchFamily="18" charset="0"/>
              </a:rPr>
              <a:t>giá </a:t>
            </a:r>
            <a:r>
              <a:rPr spc="-4" dirty="0">
                <a:solidFill>
                  <a:srgbClr val="FFFFFF"/>
                </a:solidFill>
                <a:latin typeface="Times New Roman" panose="02020603050405020304" pitchFamily="18" charset="0"/>
                <a:cs typeface="Times New Roman" panose="02020603050405020304" pitchFamily="18" charset="0"/>
              </a:rPr>
              <a:t>ngân </a:t>
            </a:r>
            <a:r>
              <a:rPr dirty="0">
                <a:solidFill>
                  <a:srgbClr val="FFFFFF"/>
                </a:solidFill>
                <a:latin typeface="Times New Roman" panose="02020603050405020304" pitchFamily="18" charset="0"/>
                <a:cs typeface="Times New Roman" panose="02020603050405020304" pitchFamily="18" charset="0"/>
              </a:rPr>
              <a:t>hàng </a:t>
            </a:r>
            <a:r>
              <a:rPr spc="-4" dirty="0">
                <a:solidFill>
                  <a:srgbClr val="FFFFFF"/>
                </a:solidFill>
                <a:latin typeface="Times New Roman" panose="02020603050405020304" pitchFamily="18" charset="0"/>
                <a:cs typeface="Times New Roman" panose="02020603050405020304" pitchFamily="18" charset="0"/>
              </a:rPr>
              <a:t>thông </a:t>
            </a:r>
            <a:r>
              <a:rPr dirty="0">
                <a:solidFill>
                  <a:srgbClr val="FFFFFF"/>
                </a:solidFill>
                <a:latin typeface="Times New Roman" panose="02020603050405020304" pitchFamily="18" charset="0"/>
                <a:cs typeface="Times New Roman" panose="02020603050405020304" pitchFamily="18" charset="0"/>
              </a:rPr>
              <a:t>qua </a:t>
            </a:r>
            <a:r>
              <a:rPr spc="-4" dirty="0">
                <a:solidFill>
                  <a:srgbClr val="FFFFFF"/>
                </a:solidFill>
                <a:latin typeface="Times New Roman" panose="02020603050405020304" pitchFamily="18" charset="0"/>
                <a:cs typeface="Times New Roman" panose="02020603050405020304" pitchFamily="18" charset="0"/>
              </a:rPr>
              <a:t>những yếu tố</a:t>
            </a:r>
            <a:r>
              <a:rPr dirty="0">
                <a:solidFill>
                  <a:srgbClr val="FFFFFF"/>
                </a:solidFill>
                <a:latin typeface="Times New Roman" panose="02020603050405020304" pitchFamily="18" charset="0"/>
                <a:cs typeface="Times New Roman" panose="02020603050405020304" pitchFamily="18" charset="0"/>
              </a:rPr>
              <a:t> nào?</a:t>
            </a:r>
            <a:endParaRPr dirty="0">
              <a:latin typeface="Times New Roman" panose="02020603050405020304" pitchFamily="18" charset="0"/>
              <a:cs typeface="Times New Roman" panose="02020603050405020304" pitchFamily="18" charset="0"/>
            </a:endParaRPr>
          </a:p>
        </p:txBody>
      </p:sp>
      <p:sp>
        <p:nvSpPr>
          <p:cNvPr id="5" name="object 5"/>
          <p:cNvSpPr/>
          <p:nvPr/>
        </p:nvSpPr>
        <p:spPr>
          <a:xfrm>
            <a:off x="3399255" y="1340976"/>
            <a:ext cx="2345728" cy="2339212"/>
          </a:xfrm>
          <a:prstGeom prst="rect">
            <a:avLst/>
          </a:prstGeom>
          <a:blipFill>
            <a:blip r:embed="rId2" cstate="print"/>
            <a:stretch>
              <a:fillRect/>
            </a:stretch>
          </a:blipFill>
        </p:spPr>
        <p:txBody>
          <a:bodyPr wrap="square" lIns="0" tIns="0" rIns="0" bIns="0" rtlCol="0"/>
          <a:lstStyle/>
          <a:p>
            <a:endParaRPr sz="1539"/>
          </a:p>
        </p:txBody>
      </p:sp>
      <p:sp>
        <p:nvSpPr>
          <p:cNvPr id="7" name="object 7"/>
          <p:cNvSpPr txBox="1"/>
          <p:nvPr/>
        </p:nvSpPr>
        <p:spPr>
          <a:xfrm>
            <a:off x="8140881" y="6042349"/>
            <a:ext cx="230772" cy="378852"/>
          </a:xfrm>
          <a:prstGeom prst="rect">
            <a:avLst/>
          </a:prstGeom>
        </p:spPr>
        <p:txBody>
          <a:bodyPr vert="horz" wrap="square" lIns="0" tIns="10317" rIns="0" bIns="0" rtlCol="0">
            <a:spAutoFit/>
          </a:bodyPr>
          <a:lstStyle/>
          <a:p>
            <a:pPr marL="32579">
              <a:spcBef>
                <a:spcPts val="81"/>
              </a:spcBef>
            </a:pPr>
            <a:fld id="{81D60167-4931-47E6-BA6A-407CBD079E47}" type="slidenum">
              <a:rPr sz="1197" spc="-4" dirty="0">
                <a:solidFill>
                  <a:srgbClr val="810B14"/>
                </a:solidFill>
                <a:latin typeface="Tahoma"/>
                <a:cs typeface="Tahoma"/>
              </a:rPr>
              <a:pPr marL="32579">
                <a:spcBef>
                  <a:spcPts val="81"/>
                </a:spcBef>
              </a:pPr>
              <a:t>63</a:t>
            </a:fld>
            <a:endParaRPr sz="1197">
              <a:latin typeface="Tahoma"/>
              <a:cs typeface="Tahoma"/>
            </a:endParaRPr>
          </a:p>
        </p:txBody>
      </p:sp>
    </p:spTree>
    <p:extLst>
      <p:ext uri="{BB962C8B-B14F-4D97-AF65-F5344CB8AC3E}">
        <p14:creationId xmlns:p14="http://schemas.microsoft.com/office/powerpoint/2010/main" val="36556912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2800" y="1415865"/>
            <a:ext cx="7826400" cy="4299135"/>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1058738" y="1686318"/>
            <a:ext cx="315370" cy="2391340"/>
          </a:xfrm>
          <a:prstGeom prst="rect">
            <a:avLst/>
          </a:prstGeom>
          <a:blipFill>
            <a:blip r:embed="rId3" cstate="print"/>
            <a:stretch>
              <a:fillRect/>
            </a:stretch>
          </a:blipFill>
        </p:spPr>
        <p:txBody>
          <a:bodyPr wrap="square" lIns="0" tIns="0" rIns="0" bIns="0" rtlCol="0"/>
          <a:lstStyle/>
          <a:p>
            <a:endParaRPr sz="1539"/>
          </a:p>
        </p:txBody>
      </p:sp>
      <p:sp>
        <p:nvSpPr>
          <p:cNvPr id="4" name="object 4"/>
          <p:cNvSpPr/>
          <p:nvPr/>
        </p:nvSpPr>
        <p:spPr>
          <a:xfrm>
            <a:off x="1193617" y="1686318"/>
            <a:ext cx="225451" cy="144002"/>
          </a:xfrm>
          <a:prstGeom prst="rect">
            <a:avLst/>
          </a:prstGeom>
          <a:blipFill>
            <a:blip r:embed="rId4" cstate="print"/>
            <a:stretch>
              <a:fillRect/>
            </a:stretch>
          </a:blipFill>
        </p:spPr>
        <p:txBody>
          <a:bodyPr wrap="square" lIns="0" tIns="0" rIns="0" bIns="0" rtlCol="0"/>
          <a:lstStyle/>
          <a:p>
            <a:endParaRPr sz="1539"/>
          </a:p>
        </p:txBody>
      </p:sp>
      <p:sp>
        <p:nvSpPr>
          <p:cNvPr id="5" name="object 5"/>
          <p:cNvSpPr/>
          <p:nvPr/>
        </p:nvSpPr>
        <p:spPr>
          <a:xfrm>
            <a:off x="1193617" y="1901995"/>
            <a:ext cx="225451" cy="167459"/>
          </a:xfrm>
          <a:prstGeom prst="rect">
            <a:avLst/>
          </a:prstGeom>
          <a:blipFill>
            <a:blip r:embed="rId5" cstate="print"/>
            <a:stretch>
              <a:fillRect/>
            </a:stretch>
          </a:blipFill>
        </p:spPr>
        <p:txBody>
          <a:bodyPr wrap="square" lIns="0" tIns="0" rIns="0" bIns="0" rtlCol="0"/>
          <a:lstStyle/>
          <a:p>
            <a:endParaRPr sz="1539"/>
          </a:p>
        </p:txBody>
      </p:sp>
      <p:sp>
        <p:nvSpPr>
          <p:cNvPr id="6" name="object 6"/>
          <p:cNvSpPr/>
          <p:nvPr/>
        </p:nvSpPr>
        <p:spPr>
          <a:xfrm>
            <a:off x="1193617" y="2141130"/>
            <a:ext cx="225451" cy="143349"/>
          </a:xfrm>
          <a:prstGeom prst="rect">
            <a:avLst/>
          </a:prstGeom>
          <a:blipFill>
            <a:blip r:embed="rId6" cstate="print"/>
            <a:stretch>
              <a:fillRect/>
            </a:stretch>
          </a:blipFill>
        </p:spPr>
        <p:txBody>
          <a:bodyPr wrap="square" lIns="0" tIns="0" rIns="0" bIns="0" rtlCol="0"/>
          <a:lstStyle/>
          <a:p>
            <a:endParaRPr sz="1539"/>
          </a:p>
        </p:txBody>
      </p:sp>
      <p:sp>
        <p:nvSpPr>
          <p:cNvPr id="7" name="object 7"/>
          <p:cNvSpPr/>
          <p:nvPr/>
        </p:nvSpPr>
        <p:spPr>
          <a:xfrm>
            <a:off x="1193617" y="2356155"/>
            <a:ext cx="225451" cy="167459"/>
          </a:xfrm>
          <a:prstGeom prst="rect">
            <a:avLst/>
          </a:prstGeom>
          <a:blipFill>
            <a:blip r:embed="rId7" cstate="print"/>
            <a:stretch>
              <a:fillRect/>
            </a:stretch>
          </a:blipFill>
        </p:spPr>
        <p:txBody>
          <a:bodyPr wrap="square" lIns="0" tIns="0" rIns="0" bIns="0" rtlCol="0"/>
          <a:lstStyle/>
          <a:p>
            <a:endParaRPr sz="1539"/>
          </a:p>
        </p:txBody>
      </p:sp>
      <p:sp>
        <p:nvSpPr>
          <p:cNvPr id="8" name="object 8"/>
          <p:cNvSpPr/>
          <p:nvPr/>
        </p:nvSpPr>
        <p:spPr>
          <a:xfrm>
            <a:off x="1148657" y="2595288"/>
            <a:ext cx="225451" cy="143349"/>
          </a:xfrm>
          <a:prstGeom prst="rect">
            <a:avLst/>
          </a:prstGeom>
          <a:blipFill>
            <a:blip r:embed="rId8" cstate="print"/>
            <a:stretch>
              <a:fillRect/>
            </a:stretch>
          </a:blipFill>
        </p:spPr>
        <p:txBody>
          <a:bodyPr wrap="square" lIns="0" tIns="0" rIns="0" bIns="0" rtlCol="0"/>
          <a:lstStyle/>
          <a:p>
            <a:endParaRPr sz="1539"/>
          </a:p>
        </p:txBody>
      </p:sp>
      <p:sp>
        <p:nvSpPr>
          <p:cNvPr id="9" name="object 9"/>
          <p:cNvSpPr/>
          <p:nvPr/>
        </p:nvSpPr>
        <p:spPr>
          <a:xfrm>
            <a:off x="1148657" y="2810314"/>
            <a:ext cx="225451" cy="143349"/>
          </a:xfrm>
          <a:prstGeom prst="rect">
            <a:avLst/>
          </a:prstGeom>
          <a:blipFill>
            <a:blip r:embed="rId9" cstate="print"/>
            <a:stretch>
              <a:fillRect/>
            </a:stretch>
          </a:blipFill>
        </p:spPr>
        <p:txBody>
          <a:bodyPr wrap="square" lIns="0" tIns="0" rIns="0" bIns="0" rtlCol="0"/>
          <a:lstStyle/>
          <a:p>
            <a:endParaRPr sz="1539"/>
          </a:p>
        </p:txBody>
      </p:sp>
      <p:sp>
        <p:nvSpPr>
          <p:cNvPr id="10" name="object 10"/>
          <p:cNvSpPr/>
          <p:nvPr/>
        </p:nvSpPr>
        <p:spPr>
          <a:xfrm>
            <a:off x="1148657" y="3049448"/>
            <a:ext cx="225451" cy="143349"/>
          </a:xfrm>
          <a:prstGeom prst="rect">
            <a:avLst/>
          </a:prstGeom>
          <a:blipFill>
            <a:blip r:embed="rId10" cstate="print"/>
            <a:stretch>
              <a:fillRect/>
            </a:stretch>
          </a:blipFill>
        </p:spPr>
        <p:txBody>
          <a:bodyPr wrap="square" lIns="0" tIns="0" rIns="0" bIns="0" rtlCol="0"/>
          <a:lstStyle/>
          <a:p>
            <a:endParaRPr sz="1539"/>
          </a:p>
        </p:txBody>
      </p:sp>
      <p:sp>
        <p:nvSpPr>
          <p:cNvPr id="11" name="object 11"/>
          <p:cNvSpPr/>
          <p:nvPr/>
        </p:nvSpPr>
        <p:spPr>
          <a:xfrm>
            <a:off x="1103698" y="3265125"/>
            <a:ext cx="270410" cy="143349"/>
          </a:xfrm>
          <a:prstGeom prst="rect">
            <a:avLst/>
          </a:prstGeom>
          <a:blipFill>
            <a:blip r:embed="rId11" cstate="print"/>
            <a:stretch>
              <a:fillRect/>
            </a:stretch>
          </a:blipFill>
        </p:spPr>
        <p:txBody>
          <a:bodyPr wrap="square" lIns="0" tIns="0" rIns="0" bIns="0" rtlCol="0"/>
          <a:lstStyle/>
          <a:p>
            <a:endParaRPr sz="1539"/>
          </a:p>
        </p:txBody>
      </p:sp>
      <p:sp>
        <p:nvSpPr>
          <p:cNvPr id="12" name="object 12"/>
          <p:cNvSpPr/>
          <p:nvPr/>
        </p:nvSpPr>
        <p:spPr>
          <a:xfrm>
            <a:off x="1103698" y="3504259"/>
            <a:ext cx="270410" cy="143349"/>
          </a:xfrm>
          <a:prstGeom prst="rect">
            <a:avLst/>
          </a:prstGeom>
          <a:blipFill>
            <a:blip r:embed="rId12" cstate="print"/>
            <a:stretch>
              <a:fillRect/>
            </a:stretch>
          </a:blipFill>
        </p:spPr>
        <p:txBody>
          <a:bodyPr wrap="square" lIns="0" tIns="0" rIns="0" bIns="0" rtlCol="0"/>
          <a:lstStyle/>
          <a:p>
            <a:endParaRPr sz="1539"/>
          </a:p>
        </p:txBody>
      </p:sp>
      <p:sp>
        <p:nvSpPr>
          <p:cNvPr id="13" name="object 13"/>
          <p:cNvSpPr/>
          <p:nvPr/>
        </p:nvSpPr>
        <p:spPr>
          <a:xfrm>
            <a:off x="1103697" y="3719285"/>
            <a:ext cx="225451" cy="143349"/>
          </a:xfrm>
          <a:prstGeom prst="rect">
            <a:avLst/>
          </a:prstGeom>
          <a:blipFill>
            <a:blip r:embed="rId13" cstate="print"/>
            <a:stretch>
              <a:fillRect/>
            </a:stretch>
          </a:blipFill>
        </p:spPr>
        <p:txBody>
          <a:bodyPr wrap="square" lIns="0" tIns="0" rIns="0" bIns="0" rtlCol="0"/>
          <a:lstStyle/>
          <a:p>
            <a:endParaRPr sz="1539"/>
          </a:p>
        </p:txBody>
      </p:sp>
      <p:sp>
        <p:nvSpPr>
          <p:cNvPr id="14" name="object 14"/>
          <p:cNvSpPr/>
          <p:nvPr/>
        </p:nvSpPr>
        <p:spPr>
          <a:xfrm>
            <a:off x="1103697" y="3958419"/>
            <a:ext cx="225451" cy="119240"/>
          </a:xfrm>
          <a:prstGeom prst="rect">
            <a:avLst/>
          </a:prstGeom>
          <a:blipFill>
            <a:blip r:embed="rId14" cstate="print"/>
            <a:stretch>
              <a:fillRect/>
            </a:stretch>
          </a:blipFill>
        </p:spPr>
        <p:txBody>
          <a:bodyPr wrap="square" lIns="0" tIns="0" rIns="0" bIns="0" rtlCol="0"/>
          <a:lstStyle/>
          <a:p>
            <a:endParaRPr sz="1539"/>
          </a:p>
        </p:txBody>
      </p:sp>
      <p:sp>
        <p:nvSpPr>
          <p:cNvPr id="15" name="object 15"/>
          <p:cNvSpPr txBox="1">
            <a:spLocks noGrp="1"/>
          </p:cNvSpPr>
          <p:nvPr>
            <p:ph type="title"/>
          </p:nvPr>
        </p:nvSpPr>
        <p:spPr>
          <a:xfrm>
            <a:off x="730548" y="496500"/>
            <a:ext cx="4374852" cy="410527"/>
          </a:xfrm>
          <a:prstGeom prst="rect">
            <a:avLst/>
          </a:prstGeom>
        </p:spPr>
        <p:txBody>
          <a:bodyPr vert="horz" wrap="square" lIns="0" tIns="10317" rIns="0" bIns="0" rtlCol="0" anchor="ctr">
            <a:spAutoFit/>
          </a:bodyPr>
          <a:lstStyle/>
          <a:p>
            <a:pPr marL="10860">
              <a:lnSpc>
                <a:spcPct val="100000"/>
              </a:lnSpc>
              <a:spcBef>
                <a:spcPts val="81"/>
              </a:spcBef>
            </a:pPr>
            <a:r>
              <a:rPr spc="-4" dirty="0">
                <a:latin typeface="Times New Roman" panose="02020603050405020304" pitchFamily="18" charset="0"/>
                <a:cs typeface="Times New Roman" panose="02020603050405020304" pitchFamily="18" charset="0"/>
              </a:rPr>
              <a:t>TÓM </a:t>
            </a:r>
            <a:r>
              <a:rPr dirty="0">
                <a:latin typeface="Times New Roman" panose="02020603050405020304" pitchFamily="18" charset="0"/>
                <a:cs typeface="Times New Roman" panose="02020603050405020304" pitchFamily="18" charset="0"/>
              </a:rPr>
              <a:t>LƯỢC </a:t>
            </a:r>
            <a:r>
              <a:rPr spc="-4" dirty="0">
                <a:latin typeface="Times New Roman" panose="02020603050405020304" pitchFamily="18" charset="0"/>
                <a:cs typeface="Times New Roman" panose="02020603050405020304" pitchFamily="18" charset="0"/>
              </a:rPr>
              <a:t>CUỐI</a:t>
            </a:r>
            <a:r>
              <a:rPr spc="-51"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BÀI</a:t>
            </a:r>
          </a:p>
        </p:txBody>
      </p:sp>
      <p:sp>
        <p:nvSpPr>
          <p:cNvPr id="17" name="object 17"/>
          <p:cNvSpPr txBox="1"/>
          <p:nvPr/>
        </p:nvSpPr>
        <p:spPr>
          <a:xfrm>
            <a:off x="8140881" y="6042349"/>
            <a:ext cx="230772" cy="378852"/>
          </a:xfrm>
          <a:prstGeom prst="rect">
            <a:avLst/>
          </a:prstGeom>
        </p:spPr>
        <p:txBody>
          <a:bodyPr vert="horz" wrap="square" lIns="0" tIns="10317" rIns="0" bIns="0" rtlCol="0">
            <a:spAutoFit/>
          </a:bodyPr>
          <a:lstStyle/>
          <a:p>
            <a:pPr marL="32579">
              <a:spcBef>
                <a:spcPts val="81"/>
              </a:spcBef>
            </a:pPr>
            <a:fld id="{81D60167-4931-47E6-BA6A-407CBD079E47}" type="slidenum">
              <a:rPr sz="1197" spc="-4" dirty="0">
                <a:solidFill>
                  <a:srgbClr val="810B14"/>
                </a:solidFill>
                <a:latin typeface="Tahoma"/>
                <a:cs typeface="Tahoma"/>
              </a:rPr>
              <a:pPr marL="32579">
                <a:spcBef>
                  <a:spcPts val="81"/>
                </a:spcBef>
              </a:pPr>
              <a:t>64</a:t>
            </a:fld>
            <a:endParaRPr sz="1197" dirty="0">
              <a:latin typeface="Tahoma"/>
              <a:cs typeface="Tahoma"/>
            </a:endParaRPr>
          </a:p>
        </p:txBody>
      </p:sp>
      <p:sp>
        <p:nvSpPr>
          <p:cNvPr id="16" name="object 16"/>
          <p:cNvSpPr txBox="1"/>
          <p:nvPr/>
        </p:nvSpPr>
        <p:spPr>
          <a:xfrm>
            <a:off x="1447299" y="1371600"/>
            <a:ext cx="7239501" cy="4217246"/>
          </a:xfrm>
          <a:prstGeom prst="rect">
            <a:avLst/>
          </a:prstGeom>
        </p:spPr>
        <p:txBody>
          <a:bodyPr vert="horz" wrap="square" lIns="0" tIns="10860" rIns="0" bIns="0" rtlCol="0">
            <a:spAutoFit/>
          </a:bodyPr>
          <a:lstStyle/>
          <a:p>
            <a:pPr marL="305160" marR="4344" indent="-294843" algn="just">
              <a:lnSpc>
                <a:spcPct val="150000"/>
              </a:lnSpc>
              <a:spcBef>
                <a:spcPts val="86"/>
              </a:spcBef>
              <a:buChar char="•"/>
              <a:tabLst>
                <a:tab pos="305703" algn="l"/>
              </a:tabLst>
            </a:pPr>
            <a:r>
              <a:rPr sz="2000" spc="-4" dirty="0">
                <a:latin typeface="Times New Roman" panose="02020603050405020304" pitchFamily="18" charset="0"/>
                <a:cs typeface="Times New Roman" panose="02020603050405020304" pitchFamily="18" charset="0"/>
              </a:rPr>
              <a:t>Những </a:t>
            </a:r>
            <a:r>
              <a:rPr sz="2000" dirty="0">
                <a:latin typeface="Times New Roman" panose="02020603050405020304" pitchFamily="18" charset="0"/>
                <a:cs typeface="Times New Roman" panose="02020603050405020304" pitchFamily="18" charset="0"/>
              </a:rPr>
              <a:t>xu </a:t>
            </a:r>
            <a:r>
              <a:rPr sz="2000" spc="-4" dirty="0">
                <a:latin typeface="Times New Roman" panose="02020603050405020304" pitchFamily="18" charset="0"/>
                <a:cs typeface="Times New Roman" panose="02020603050405020304" pitchFamily="18" charset="0"/>
              </a:rPr>
              <a:t>hướng </a:t>
            </a:r>
            <a:r>
              <a:rPr sz="2000" dirty="0">
                <a:latin typeface="Times New Roman" panose="02020603050405020304" pitchFamily="18" charset="0"/>
                <a:cs typeface="Times New Roman" panose="02020603050405020304" pitchFamily="18" charset="0"/>
              </a:rPr>
              <a:t>về </a:t>
            </a:r>
            <a:r>
              <a:rPr sz="2000" spc="-4" dirty="0">
                <a:latin typeface="Times New Roman" panose="02020603050405020304" pitchFamily="18" charset="0"/>
                <a:cs typeface="Times New Roman" panose="02020603050405020304" pitchFamily="18" charset="0"/>
              </a:rPr>
              <a:t>kinh tế </a:t>
            </a:r>
            <a:r>
              <a:rPr sz="2000" dirty="0">
                <a:latin typeface="Times New Roman" panose="02020603050405020304" pitchFamily="18" charset="0"/>
                <a:cs typeface="Times New Roman" panose="02020603050405020304" pitchFamily="18" charset="0"/>
              </a:rPr>
              <a:t>và xã </a:t>
            </a:r>
            <a:r>
              <a:rPr sz="2000" spc="-4" dirty="0">
                <a:latin typeface="Times New Roman" panose="02020603050405020304" pitchFamily="18" charset="0"/>
                <a:cs typeface="Times New Roman" panose="02020603050405020304" pitchFamily="18" charset="0"/>
              </a:rPr>
              <a:t>hội </a:t>
            </a:r>
            <a:r>
              <a:rPr sz="2000" dirty="0">
                <a:latin typeface="Times New Roman" panose="02020603050405020304" pitchFamily="18" charset="0"/>
                <a:cs typeface="Times New Roman" panose="02020603050405020304" pitchFamily="18" charset="0"/>
              </a:rPr>
              <a:t>gần đây </a:t>
            </a:r>
            <a:r>
              <a:rPr sz="2000" spc="-4" dirty="0">
                <a:latin typeface="Times New Roman" panose="02020603050405020304" pitchFamily="18" charset="0"/>
                <a:cs typeface="Times New Roman" panose="02020603050405020304" pitchFamily="18" charset="0"/>
              </a:rPr>
              <a:t>có ảnh hướng </a:t>
            </a:r>
            <a:r>
              <a:rPr sz="2000" dirty="0">
                <a:latin typeface="Times New Roman" panose="02020603050405020304" pitchFamily="18" charset="0"/>
                <a:cs typeface="Times New Roman" panose="02020603050405020304" pitchFamily="18" charset="0"/>
              </a:rPr>
              <a:t>đến  </a:t>
            </a:r>
            <a:r>
              <a:rPr sz="2000" spc="-4" dirty="0">
                <a:latin typeface="Times New Roman" panose="02020603050405020304" pitchFamily="18" charset="0"/>
                <a:cs typeface="Times New Roman" panose="02020603050405020304" pitchFamily="18" charset="0"/>
              </a:rPr>
              <a:t>người tiêu dùng dịch vụ </a:t>
            </a:r>
            <a:r>
              <a:rPr sz="2000" dirty="0">
                <a:latin typeface="Times New Roman" panose="02020603050405020304" pitchFamily="18" charset="0"/>
                <a:cs typeface="Times New Roman" panose="02020603050405020304" pitchFamily="18" charset="0"/>
              </a:rPr>
              <a:t>ngân hàng </a:t>
            </a:r>
            <a:r>
              <a:rPr sz="2000" spc="-4" dirty="0">
                <a:latin typeface="Times New Roman" panose="02020603050405020304" pitchFamily="18" charset="0"/>
                <a:cs typeface="Times New Roman" panose="02020603050405020304" pitchFamily="18" charset="0"/>
              </a:rPr>
              <a:t>“truyền thống”, sự phân nhánh  </a:t>
            </a:r>
            <a:r>
              <a:rPr sz="2000" dirty="0">
                <a:latin typeface="Times New Roman" panose="02020603050405020304" pitchFamily="18" charset="0"/>
                <a:cs typeface="Times New Roman" panose="02020603050405020304" pitchFamily="18" charset="0"/>
              </a:rPr>
              <a:t>ngày càng </a:t>
            </a:r>
            <a:r>
              <a:rPr sz="2000" spc="-4" dirty="0">
                <a:latin typeface="Times New Roman" panose="02020603050405020304" pitchFamily="18" charset="0"/>
                <a:cs typeface="Times New Roman" panose="02020603050405020304" pitchFamily="18" charset="0"/>
              </a:rPr>
              <a:t>rộng hơn với những thay đổi đến nhu cầu của </a:t>
            </a:r>
            <a:r>
              <a:rPr sz="2000" dirty="0">
                <a:latin typeface="Times New Roman" panose="02020603050405020304" pitchFamily="18" charset="0"/>
                <a:cs typeface="Times New Roman" panose="02020603050405020304" pitchFamily="18" charset="0"/>
              </a:rPr>
              <a:t>người </a:t>
            </a:r>
            <a:r>
              <a:rPr sz="2000" spc="-4" dirty="0">
                <a:latin typeface="Times New Roman" panose="02020603050405020304" pitchFamily="18" charset="0"/>
                <a:cs typeface="Times New Roman" panose="02020603050405020304" pitchFamily="18" charset="0"/>
              </a:rPr>
              <a:t>tiêu  dùng </a:t>
            </a:r>
            <a:r>
              <a:rPr sz="2000" dirty="0">
                <a:latin typeface="Times New Roman" panose="02020603050405020304" pitchFamily="18" charset="0"/>
                <a:cs typeface="Times New Roman" panose="02020603050405020304" pitchFamily="18" charset="0"/>
              </a:rPr>
              <a:t>đối </a:t>
            </a:r>
            <a:r>
              <a:rPr sz="2000" spc="-4" dirty="0">
                <a:latin typeface="Times New Roman" panose="02020603050405020304" pitchFamily="18" charset="0"/>
                <a:cs typeface="Times New Roman" panose="02020603050405020304" pitchFamily="18" charset="0"/>
              </a:rPr>
              <a:t>với những sản </a:t>
            </a:r>
            <a:r>
              <a:rPr sz="2000" dirty="0">
                <a:latin typeface="Times New Roman" panose="02020603050405020304" pitchFamily="18" charset="0"/>
                <a:cs typeface="Times New Roman" panose="02020603050405020304" pitchFamily="18" charset="0"/>
              </a:rPr>
              <a:t>phẩm </a:t>
            </a:r>
            <a:r>
              <a:rPr sz="2000" spc="-4" dirty="0">
                <a:latin typeface="Times New Roman" panose="02020603050405020304" pitchFamily="18" charset="0"/>
                <a:cs typeface="Times New Roman" panose="02020603050405020304" pitchFamily="18" charset="0"/>
              </a:rPr>
              <a:t>tài chính khác</a:t>
            </a:r>
            <a:r>
              <a:rPr sz="2000" spc="9"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nhau.</a:t>
            </a:r>
            <a:endParaRPr sz="2000" dirty="0">
              <a:latin typeface="Times New Roman" panose="02020603050405020304" pitchFamily="18" charset="0"/>
              <a:cs typeface="Times New Roman" panose="02020603050405020304" pitchFamily="18" charset="0"/>
            </a:endParaRPr>
          </a:p>
          <a:p>
            <a:pPr marL="305160" marR="4344" indent="-294843" algn="just">
              <a:lnSpc>
                <a:spcPct val="150000"/>
              </a:lnSpc>
              <a:spcBef>
                <a:spcPts val="428"/>
              </a:spcBef>
              <a:buChar char="•"/>
              <a:tabLst>
                <a:tab pos="305703" algn="l"/>
              </a:tabLst>
            </a:pPr>
            <a:r>
              <a:rPr sz="2000" spc="-4" dirty="0">
                <a:latin typeface="Times New Roman" panose="02020603050405020304" pitchFamily="18" charset="0"/>
                <a:cs typeface="Times New Roman" panose="02020603050405020304" pitchFamily="18" charset="0"/>
              </a:rPr>
              <a:t>Kết </a:t>
            </a:r>
            <a:r>
              <a:rPr sz="2000" dirty="0">
                <a:latin typeface="Times New Roman" panose="02020603050405020304" pitchFamily="18" charset="0"/>
                <a:cs typeface="Times New Roman" panose="02020603050405020304" pitchFamily="18" charset="0"/>
              </a:rPr>
              <a:t>quả nghiên </a:t>
            </a:r>
            <a:r>
              <a:rPr sz="2000" spc="-9" dirty="0">
                <a:latin typeface="Times New Roman" panose="02020603050405020304" pitchFamily="18" charset="0"/>
                <a:cs typeface="Times New Roman" panose="02020603050405020304" pitchFamily="18" charset="0"/>
              </a:rPr>
              <a:t>cứu </a:t>
            </a:r>
            <a:r>
              <a:rPr sz="2000" spc="-4" dirty="0">
                <a:latin typeface="Times New Roman" panose="02020603050405020304" pitchFamily="18" charset="0"/>
                <a:cs typeface="Times New Roman" panose="02020603050405020304" pitchFamily="18" charset="0"/>
              </a:rPr>
              <a:t>những nhân tố này giúp chúng ta biết người tiêu  dùng </a:t>
            </a:r>
            <a:r>
              <a:rPr sz="2000"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khách </a:t>
            </a:r>
            <a:r>
              <a:rPr sz="2000" dirty="0">
                <a:latin typeface="Times New Roman" panose="02020603050405020304" pitchFamily="18" charset="0"/>
                <a:cs typeface="Times New Roman" panose="02020603050405020304" pitchFamily="18" charset="0"/>
              </a:rPr>
              <a:t>hàng </a:t>
            </a:r>
            <a:r>
              <a:rPr sz="2000" spc="-4" dirty="0">
                <a:latin typeface="Times New Roman" panose="02020603050405020304" pitchFamily="18" charset="0"/>
                <a:cs typeface="Times New Roman" panose="02020603050405020304" pitchFamily="18" charset="0"/>
              </a:rPr>
              <a:t>và hiểu những </a:t>
            </a:r>
            <a:r>
              <a:rPr sz="2000" dirty="0">
                <a:latin typeface="Times New Roman" panose="02020603050405020304" pitchFamily="18" charset="0"/>
                <a:cs typeface="Times New Roman" panose="02020603050405020304" pitchFamily="18" charset="0"/>
              </a:rPr>
              <a:t>gì </a:t>
            </a:r>
            <a:r>
              <a:rPr sz="2000" spc="-4" dirty="0">
                <a:latin typeface="Times New Roman" panose="02020603050405020304" pitchFamily="18" charset="0"/>
                <a:cs typeface="Times New Roman" panose="02020603050405020304" pitchFamily="18" charset="0"/>
              </a:rPr>
              <a:t>ảnh hưởng đến </a:t>
            </a:r>
            <a:r>
              <a:rPr sz="2000" spc="-4" dirty="0" err="1">
                <a:latin typeface="Times New Roman" panose="02020603050405020304" pitchFamily="18" charset="0"/>
                <a:cs typeface="Times New Roman" panose="02020603050405020304" pitchFamily="18" charset="0"/>
              </a:rPr>
              <a:t>các</a:t>
            </a:r>
            <a:r>
              <a:rPr sz="2000" spc="-4"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quyết </a:t>
            </a:r>
            <a:r>
              <a:rPr sz="2000" spc="-4" dirty="0">
                <a:latin typeface="Times New Roman" panose="02020603050405020304" pitchFamily="18" charset="0"/>
                <a:cs typeface="Times New Roman" panose="02020603050405020304" pitchFamily="18" charset="0"/>
              </a:rPr>
              <a:t>định  mua của họ </a:t>
            </a:r>
            <a:r>
              <a:rPr sz="2000" dirty="0">
                <a:latin typeface="Times New Roman" panose="02020603050405020304" pitchFamily="18" charset="0"/>
                <a:cs typeface="Times New Roman" panose="02020603050405020304" pitchFamily="18" charset="0"/>
              </a:rPr>
              <a:t>và điều </a:t>
            </a:r>
            <a:r>
              <a:rPr sz="2000" spc="-4" dirty="0">
                <a:latin typeface="Times New Roman" panose="02020603050405020304" pitchFamily="18" charset="0"/>
                <a:cs typeface="Times New Roman" panose="02020603050405020304" pitchFamily="18" charset="0"/>
              </a:rPr>
              <a:t>này </a:t>
            </a:r>
            <a:r>
              <a:rPr sz="2000" dirty="0">
                <a:latin typeface="Times New Roman" panose="02020603050405020304" pitchFamily="18" charset="0"/>
                <a:cs typeface="Times New Roman" panose="02020603050405020304" pitchFamily="18" charset="0"/>
              </a:rPr>
              <a:t>là rất </a:t>
            </a:r>
            <a:r>
              <a:rPr sz="2000" spc="-4" dirty="0">
                <a:latin typeface="Times New Roman" panose="02020603050405020304" pitchFamily="18" charset="0"/>
                <a:cs typeface="Times New Roman" panose="02020603050405020304" pitchFamily="18" charset="0"/>
              </a:rPr>
              <a:t>quan trọng cho </a:t>
            </a:r>
            <a:r>
              <a:rPr sz="2000" spc="-4" dirty="0" err="1">
                <a:latin typeface="Times New Roman" panose="02020603050405020304" pitchFamily="18" charset="0"/>
                <a:cs typeface="Times New Roman" panose="02020603050405020304" pitchFamily="18" charset="0"/>
              </a:rPr>
              <a:t>các</a:t>
            </a:r>
            <a:r>
              <a:rPr sz="2000" spc="-4" dirty="0">
                <a:latin typeface="Times New Roman" panose="02020603050405020304" pitchFamily="18" charset="0"/>
                <a:cs typeface="Times New Roman" panose="02020603050405020304" pitchFamily="18" charset="0"/>
              </a:rPr>
              <a:t> ngân hàng và định  chế tài chính khác </a:t>
            </a:r>
            <a:r>
              <a:rPr sz="2000" dirty="0">
                <a:latin typeface="Times New Roman" panose="02020603050405020304" pitchFamily="18" charset="0"/>
                <a:cs typeface="Times New Roman" panose="02020603050405020304" pitchFamily="18" charset="0"/>
              </a:rPr>
              <a:t>nếu </a:t>
            </a:r>
            <a:r>
              <a:rPr sz="2000" spc="-4" dirty="0">
                <a:latin typeface="Times New Roman" panose="02020603050405020304" pitchFamily="18" charset="0"/>
                <a:cs typeface="Times New Roman" panose="02020603050405020304" pitchFamily="18" charset="0"/>
              </a:rPr>
              <a:t>họ muốn thu hút thêm khách hàng mới </a:t>
            </a:r>
            <a:r>
              <a:rPr sz="2000" dirty="0">
                <a:latin typeface="Times New Roman" panose="02020603050405020304" pitchFamily="18" charset="0"/>
                <a:cs typeface="Times New Roman" panose="02020603050405020304" pitchFamily="18" charset="0"/>
              </a:rPr>
              <a:t>và </a:t>
            </a:r>
            <a:r>
              <a:rPr sz="2000" spc="-4" dirty="0">
                <a:latin typeface="Times New Roman" panose="02020603050405020304" pitchFamily="18" charset="0"/>
                <a:cs typeface="Times New Roman" panose="02020603050405020304" pitchFamily="18" charset="0"/>
              </a:rPr>
              <a:t>duy  trì khách hàng hiện</a:t>
            </a:r>
            <a:r>
              <a:rPr sz="2000" spc="13"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tại.</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6572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270737"/>
            <a:ext cx="6568440" cy="567463"/>
          </a:xfrm>
          <a:prstGeom prst="rect">
            <a:avLst/>
          </a:prstGeom>
        </p:spPr>
        <p:txBody>
          <a:bodyPr vert="horz" wrap="square" lIns="0" tIns="13335" rIns="0" bIns="0" rtlCol="0">
            <a:spAutoFit/>
          </a:bodyPr>
          <a:lstStyle/>
          <a:p>
            <a:pPr marL="12700">
              <a:lnSpc>
                <a:spcPct val="100000"/>
              </a:lnSpc>
              <a:spcBef>
                <a:spcPts val="105"/>
              </a:spcBef>
            </a:pPr>
            <a:r>
              <a:rPr sz="3600" i="1" dirty="0">
                <a:solidFill>
                  <a:srgbClr val="FF6600"/>
                </a:solidFill>
                <a:latin typeface="Times New Roman"/>
                <a:cs typeface="Times New Roman"/>
              </a:rPr>
              <a:t>CÂU </a:t>
            </a:r>
            <a:r>
              <a:rPr sz="3600" i="1" spc="-5" dirty="0">
                <a:solidFill>
                  <a:srgbClr val="FF6600"/>
                </a:solidFill>
                <a:latin typeface="Times New Roman"/>
                <a:cs typeface="Times New Roman"/>
              </a:rPr>
              <a:t>HỎI </a:t>
            </a:r>
            <a:r>
              <a:rPr sz="3600" i="1" dirty="0">
                <a:solidFill>
                  <a:srgbClr val="FF6600"/>
                </a:solidFill>
                <a:latin typeface="Times New Roman"/>
                <a:cs typeface="Times New Roman"/>
              </a:rPr>
              <a:t>ÔN TẬP BÀI</a:t>
            </a:r>
            <a:r>
              <a:rPr sz="3600" i="1" spc="-90" dirty="0">
                <a:solidFill>
                  <a:srgbClr val="FF6600"/>
                </a:solidFill>
                <a:latin typeface="Times New Roman"/>
                <a:cs typeface="Times New Roman"/>
              </a:rPr>
              <a:t> </a:t>
            </a:r>
            <a:r>
              <a:rPr sz="3600" i="1" dirty="0">
                <a:solidFill>
                  <a:srgbClr val="FF6600"/>
                </a:solidFill>
                <a:latin typeface="Times New Roman"/>
                <a:cs typeface="Times New Roman"/>
              </a:rPr>
              <a:t>2</a:t>
            </a:r>
            <a:endParaRPr sz="3600" dirty="0">
              <a:latin typeface="Times New Roman"/>
              <a:cs typeface="Times New Roman"/>
            </a:endParaRPr>
          </a:p>
        </p:txBody>
      </p:sp>
      <p:sp>
        <p:nvSpPr>
          <p:cNvPr id="6" name="object 3"/>
          <p:cNvSpPr txBox="1"/>
          <p:nvPr/>
        </p:nvSpPr>
        <p:spPr>
          <a:xfrm>
            <a:off x="304800" y="1078830"/>
            <a:ext cx="8382000" cy="5321970"/>
          </a:xfrm>
          <a:prstGeom prst="rect">
            <a:avLst/>
          </a:prstGeom>
        </p:spPr>
        <p:txBody>
          <a:bodyPr vert="horz" wrap="square" lIns="0" tIns="12700" rIns="0" bIns="0" rtlCol="0">
            <a:spAutoFit/>
          </a:bodyPr>
          <a:lstStyle/>
          <a:p>
            <a:pPr marL="356870" marR="6985" indent="-344805" algn="just">
              <a:lnSpc>
                <a:spcPct val="150000"/>
              </a:lnSpc>
              <a:spcBef>
                <a:spcPts val="100"/>
              </a:spcBef>
              <a:buFontTx/>
              <a:buAutoNum type="arabicPeriod"/>
              <a:tabLst>
                <a:tab pos="356870" algn="l"/>
                <a:tab pos="357505" algn="l"/>
              </a:tabLst>
            </a:pPr>
            <a:r>
              <a:rPr lang="vi-VN" sz="2000" spc="39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Thế </a:t>
            </a:r>
            <a:r>
              <a:rPr lang="vi-VN" sz="2000" spc="5" dirty="0">
                <a:latin typeface="Times New Roman" panose="02020603050405020304" pitchFamily="18" charset="0"/>
                <a:cs typeface="Times New Roman" panose="02020603050405020304" pitchFamily="18" charset="0"/>
              </a:rPr>
              <a:t>n</a:t>
            </a:r>
            <a:r>
              <a:rPr lang="vi-VN" sz="2000" spc="-10" dirty="0">
                <a:latin typeface="Times New Roman" panose="02020603050405020304" pitchFamily="18" charset="0"/>
                <a:cs typeface="Times New Roman" panose="02020603050405020304" pitchFamily="18" charset="0"/>
              </a:rPr>
              <a:t>à</a:t>
            </a:r>
            <a:r>
              <a:rPr lang="vi-VN" sz="2000" dirty="0">
                <a:latin typeface="Times New Roman" panose="02020603050405020304" pitchFamily="18" charset="0"/>
                <a:cs typeface="Times New Roman" panose="02020603050405020304" pitchFamily="18" charset="0"/>
              </a:rPr>
              <a:t>o </a:t>
            </a:r>
            <a:r>
              <a:rPr lang="vi-VN" sz="2000" spc="-5" dirty="0" smtClean="0">
                <a:latin typeface="Times New Roman" panose="02020603050405020304" pitchFamily="18" charset="0"/>
                <a:cs typeface="Times New Roman" panose="02020603050405020304" pitchFamily="18" charset="0"/>
              </a:rPr>
              <a:t>l</a:t>
            </a:r>
            <a:r>
              <a:rPr lang="vi-VN" sz="2000" dirty="0" smtClean="0">
                <a:latin typeface="Times New Roman" panose="02020603050405020304" pitchFamily="18" charset="0"/>
                <a:cs typeface="Times New Roman" panose="02020603050405020304" pitchFamily="18" charset="0"/>
              </a:rPr>
              <a:t>à</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nghiên </a:t>
            </a:r>
            <a:r>
              <a:rPr lang="vi-VN" sz="2000" spc="5" dirty="0" smtClean="0">
                <a:latin typeface="Times New Roman" panose="02020603050405020304" pitchFamily="18" charset="0"/>
                <a:cs typeface="Times New Roman" panose="02020603050405020304" pitchFamily="18" charset="0"/>
              </a:rPr>
              <a:t>cứ</a:t>
            </a:r>
            <a:r>
              <a:rPr lang="vi-VN" sz="2000" dirty="0" smtClean="0">
                <a:latin typeface="Times New Roman" panose="02020603050405020304" pitchFamily="18" charset="0"/>
                <a:cs typeface="Times New Roman" panose="02020603050405020304" pitchFamily="18" charset="0"/>
              </a:rPr>
              <a:t>u</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thị </a:t>
            </a:r>
            <a:r>
              <a:rPr lang="vi-VN" sz="2000" dirty="0">
                <a:latin typeface="Times New Roman" panose="02020603050405020304" pitchFamily="18" charset="0"/>
                <a:cs typeface="Times New Roman" panose="02020603050405020304" pitchFamily="18" charset="0"/>
              </a:rPr>
              <a:t>tr</a:t>
            </a:r>
            <a:r>
              <a:rPr lang="vi-VN" sz="2000" spc="-10" dirty="0">
                <a:latin typeface="Times New Roman" panose="02020603050405020304" pitchFamily="18" charset="0"/>
                <a:cs typeface="Times New Roman" panose="02020603050405020304" pitchFamily="18" charset="0"/>
              </a:rPr>
              <a:t>ư</a:t>
            </a:r>
            <a:r>
              <a:rPr lang="vi-VN" sz="2000" spc="-20" dirty="0">
                <a:latin typeface="Times New Roman" panose="02020603050405020304" pitchFamily="18" charset="0"/>
                <a:cs typeface="Times New Roman" panose="02020603050405020304" pitchFamily="18" charset="0"/>
              </a:rPr>
              <a:t>ờ</a:t>
            </a:r>
            <a:r>
              <a:rPr lang="vi-VN" sz="2000" spc="5" dirty="0">
                <a:latin typeface="Times New Roman" panose="02020603050405020304" pitchFamily="18" charset="0"/>
                <a:cs typeface="Times New Roman" panose="02020603050405020304" pitchFamily="18" charset="0"/>
              </a:rPr>
              <a:t>n</a:t>
            </a:r>
            <a:r>
              <a:rPr lang="vi-VN" sz="2000" dirty="0">
                <a:latin typeface="Times New Roman" panose="02020603050405020304" pitchFamily="18" charset="0"/>
                <a:cs typeface="Times New Roman" panose="02020603050405020304" pitchFamily="18" charset="0"/>
              </a:rPr>
              <a:t>g </a:t>
            </a:r>
            <a:r>
              <a:rPr lang="vi-VN" sz="2000" spc="5" dirty="0">
                <a:latin typeface="Times New Roman" panose="02020603050405020304" pitchFamily="18" charset="0"/>
                <a:cs typeface="Times New Roman" panose="02020603050405020304" pitchFamily="18" charset="0"/>
              </a:rPr>
              <a:t>c</a:t>
            </a:r>
            <a:r>
              <a:rPr lang="vi-VN" sz="2000" spc="-10" dirty="0">
                <a:latin typeface="Times New Roman" panose="02020603050405020304" pitchFamily="18" charset="0"/>
                <a:cs typeface="Times New Roman" panose="02020603050405020304" pitchFamily="18" charset="0"/>
              </a:rPr>
              <a:t>ủ</a:t>
            </a:r>
            <a:r>
              <a:rPr lang="vi-VN" sz="2000" dirty="0">
                <a:latin typeface="Times New Roman" panose="02020603050405020304" pitchFamily="18" charset="0"/>
                <a:cs typeface="Times New Roman" panose="02020603050405020304" pitchFamily="18" charset="0"/>
              </a:rPr>
              <a:t>a Marketing ngân</a:t>
            </a:r>
            <a:r>
              <a:rPr lang="vi-VN" sz="2000" spc="-45"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hàng?</a:t>
            </a:r>
          </a:p>
          <a:p>
            <a:pPr marL="356870" marR="6985" indent="-344805" algn="just">
              <a:lnSpc>
                <a:spcPct val="150000"/>
              </a:lnSpc>
              <a:spcBef>
                <a:spcPts val="100"/>
              </a:spcBef>
              <a:buFontTx/>
              <a:buAutoNum type="arabicPeriod"/>
              <a:tabLst>
                <a:tab pos="356870" algn="l"/>
                <a:tab pos="357505" algn="l"/>
              </a:tabLst>
            </a:pPr>
            <a:r>
              <a:rPr lang="vi-VN" sz="2000" spc="39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Phân </a:t>
            </a:r>
            <a:r>
              <a:rPr lang="vi-VN" sz="2000" spc="-5" dirty="0">
                <a:latin typeface="Times New Roman" panose="02020603050405020304" pitchFamily="18" charset="0"/>
                <a:cs typeface="Times New Roman" panose="02020603050405020304" pitchFamily="18" charset="0"/>
              </a:rPr>
              <a:t>tí</a:t>
            </a:r>
            <a:r>
              <a:rPr lang="vi-VN" sz="2000" spc="5" dirty="0">
                <a:latin typeface="Times New Roman" panose="02020603050405020304" pitchFamily="18" charset="0"/>
                <a:cs typeface="Times New Roman" panose="02020603050405020304" pitchFamily="18" charset="0"/>
              </a:rPr>
              <a:t>c</a:t>
            </a:r>
            <a:r>
              <a:rPr lang="vi-VN" sz="2000" dirty="0">
                <a:latin typeface="Times New Roman" panose="02020603050405020304" pitchFamily="18" charset="0"/>
                <a:cs typeface="Times New Roman" panose="02020603050405020304" pitchFamily="18" charset="0"/>
              </a:rPr>
              <a:t>h </a:t>
            </a:r>
            <a:r>
              <a:rPr lang="vi-VN" sz="2000" spc="5" dirty="0">
                <a:latin typeface="Times New Roman" panose="02020603050405020304" pitchFamily="18" charset="0"/>
                <a:cs typeface="Times New Roman" panose="02020603050405020304" pitchFamily="18" charset="0"/>
              </a:rPr>
              <a:t>cá</a:t>
            </a:r>
            <a:r>
              <a:rPr lang="vi-VN" sz="2000" dirty="0">
                <a:latin typeface="Times New Roman" panose="02020603050405020304" pitchFamily="18" charset="0"/>
                <a:cs typeface="Times New Roman" panose="02020603050405020304" pitchFamily="18" charset="0"/>
              </a:rPr>
              <a:t>c bư</a:t>
            </a:r>
            <a:r>
              <a:rPr lang="vi-VN" sz="2000" spc="-20" dirty="0">
                <a:latin typeface="Times New Roman" panose="02020603050405020304" pitchFamily="18" charset="0"/>
                <a:cs typeface="Times New Roman" panose="02020603050405020304" pitchFamily="18" charset="0"/>
              </a:rPr>
              <a:t>ớ</a:t>
            </a:r>
            <a:r>
              <a:rPr lang="vi-VN" sz="2000" dirty="0">
                <a:latin typeface="Times New Roman" panose="02020603050405020304" pitchFamily="18" charset="0"/>
                <a:cs typeface="Times New Roman" panose="02020603050405020304" pitchFamily="18" charset="0"/>
              </a:rPr>
              <a:t>c </a:t>
            </a:r>
            <a:r>
              <a:rPr lang="vi-VN" sz="2000" spc="5" dirty="0">
                <a:latin typeface="Times New Roman" panose="02020603050405020304" pitchFamily="18" charset="0"/>
                <a:cs typeface="Times New Roman" panose="02020603050405020304" pitchFamily="18" charset="0"/>
              </a:rPr>
              <a:t>c</a:t>
            </a:r>
            <a:r>
              <a:rPr lang="vi-VN" sz="2000" spc="-10" dirty="0">
                <a:latin typeface="Times New Roman" panose="02020603050405020304" pitchFamily="18" charset="0"/>
                <a:cs typeface="Times New Roman" panose="02020603050405020304" pitchFamily="18" charset="0"/>
              </a:rPr>
              <a:t>ủ</a:t>
            </a:r>
            <a:r>
              <a:rPr lang="vi-VN" sz="2000" dirty="0">
                <a:latin typeface="Times New Roman" panose="02020603050405020304" pitchFamily="18" charset="0"/>
                <a:cs typeface="Times New Roman" panose="02020603050405020304" pitchFamily="18" charset="0"/>
              </a:rPr>
              <a:t>a quá tr</a:t>
            </a:r>
            <a:r>
              <a:rPr lang="vi-VN" sz="2000" spc="-20" dirty="0">
                <a:latin typeface="Times New Roman" panose="02020603050405020304" pitchFamily="18" charset="0"/>
                <a:cs typeface="Times New Roman" panose="02020603050405020304" pitchFamily="18" charset="0"/>
              </a:rPr>
              <a:t>ì</a:t>
            </a:r>
            <a:r>
              <a:rPr lang="vi-VN" sz="2000" spc="-10" dirty="0">
                <a:latin typeface="Times New Roman" panose="02020603050405020304" pitchFamily="18" charset="0"/>
                <a:cs typeface="Times New Roman" panose="02020603050405020304" pitchFamily="18" charset="0"/>
              </a:rPr>
              <a:t>n</a:t>
            </a:r>
            <a:r>
              <a:rPr lang="vi-VN" sz="2000" dirty="0">
                <a:latin typeface="Times New Roman" panose="02020603050405020304" pitchFamily="18" charset="0"/>
                <a:cs typeface="Times New Roman" panose="02020603050405020304" pitchFamily="18" charset="0"/>
              </a:rPr>
              <a:t>h n</a:t>
            </a:r>
            <a:r>
              <a:rPr lang="vi-VN" sz="2000" spc="-15" dirty="0">
                <a:latin typeface="Times New Roman" panose="02020603050405020304" pitchFamily="18" charset="0"/>
                <a:cs typeface="Times New Roman" panose="02020603050405020304" pitchFamily="18" charset="0"/>
              </a:rPr>
              <a:t>g</a:t>
            </a:r>
            <a:r>
              <a:rPr lang="vi-VN" sz="2000" dirty="0">
                <a:latin typeface="Times New Roman" panose="02020603050405020304" pitchFamily="18" charset="0"/>
                <a:cs typeface="Times New Roman" panose="02020603050405020304" pitchFamily="18" charset="0"/>
              </a:rPr>
              <a:t>hiên cứu thị trường Marketing </a:t>
            </a:r>
            <a:r>
              <a:rPr lang="en-US" sz="2000" smtClean="0">
                <a:latin typeface="Times New Roman" panose="02020603050405020304" pitchFamily="18" charset="0"/>
                <a:cs typeface="Times New Roman" panose="02020603050405020304" pitchFamily="18" charset="0"/>
              </a:rPr>
              <a:t>NH</a:t>
            </a:r>
            <a:r>
              <a:rPr lang="vi-VN" sz="200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marL="356870" marR="6985" indent="-344805" algn="just">
              <a:lnSpc>
                <a:spcPct val="150000"/>
              </a:lnSpc>
              <a:spcBef>
                <a:spcPts val="100"/>
              </a:spcBef>
              <a:buFontTx/>
              <a:buAutoNum type="arabicPeriod"/>
              <a:tabLst>
                <a:tab pos="356870" algn="l"/>
                <a:tab pos="357505" algn="l"/>
              </a:tabLst>
            </a:pPr>
            <a:r>
              <a:rPr lang="vi-VN" sz="2000" spc="39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Phân </a:t>
            </a:r>
            <a:r>
              <a:rPr lang="vi-VN" sz="2000" spc="-5" dirty="0">
                <a:latin typeface="Times New Roman" panose="02020603050405020304" pitchFamily="18" charset="0"/>
                <a:cs typeface="Times New Roman" panose="02020603050405020304" pitchFamily="18" charset="0"/>
              </a:rPr>
              <a:t>tí</a:t>
            </a:r>
            <a:r>
              <a:rPr lang="vi-VN" sz="2000" spc="-10" dirty="0">
                <a:latin typeface="Times New Roman" panose="02020603050405020304" pitchFamily="18" charset="0"/>
                <a:cs typeface="Times New Roman" panose="02020603050405020304" pitchFamily="18" charset="0"/>
              </a:rPr>
              <a:t>c</a:t>
            </a:r>
            <a:r>
              <a:rPr lang="vi-VN" sz="2000" dirty="0">
                <a:latin typeface="Times New Roman" panose="02020603050405020304" pitchFamily="18" charset="0"/>
                <a:cs typeface="Times New Roman" panose="02020603050405020304" pitchFamily="18" charset="0"/>
              </a:rPr>
              <a:t>h môi trư</a:t>
            </a:r>
            <a:r>
              <a:rPr lang="vi-VN" sz="2000" spc="-15" dirty="0">
                <a:latin typeface="Times New Roman" panose="02020603050405020304" pitchFamily="18" charset="0"/>
                <a:cs typeface="Times New Roman" panose="02020603050405020304" pitchFamily="18" charset="0"/>
              </a:rPr>
              <a:t>ờ</a:t>
            </a:r>
            <a:r>
              <a:rPr lang="vi-VN" sz="2000" spc="5" dirty="0">
                <a:latin typeface="Times New Roman" panose="02020603050405020304" pitchFamily="18" charset="0"/>
                <a:cs typeface="Times New Roman" panose="02020603050405020304" pitchFamily="18" charset="0"/>
              </a:rPr>
              <a:t>n</a:t>
            </a:r>
            <a:r>
              <a:rPr lang="vi-VN" sz="2000" dirty="0">
                <a:latin typeface="Times New Roman" panose="02020603050405020304" pitchFamily="18" charset="0"/>
                <a:cs typeface="Times New Roman" panose="02020603050405020304" pitchFamily="18" charset="0"/>
              </a:rPr>
              <a:t>g Mark</a:t>
            </a:r>
            <a:r>
              <a:rPr lang="vi-VN" sz="2000" spc="5" dirty="0">
                <a:latin typeface="Times New Roman" panose="02020603050405020304" pitchFamily="18" charset="0"/>
                <a:cs typeface="Times New Roman" panose="02020603050405020304" pitchFamily="18" charset="0"/>
              </a:rPr>
              <a:t>e</a:t>
            </a:r>
            <a:r>
              <a:rPr lang="vi-VN" sz="2000" dirty="0">
                <a:latin typeface="Times New Roman" panose="02020603050405020304" pitchFamily="18" charset="0"/>
                <a:cs typeface="Times New Roman" panose="02020603050405020304" pitchFamily="18" charset="0"/>
              </a:rPr>
              <a:t>t</a:t>
            </a:r>
            <a:r>
              <a:rPr lang="vi-VN" sz="2000" spc="-20" dirty="0">
                <a:latin typeface="Times New Roman" panose="02020603050405020304" pitchFamily="18" charset="0"/>
                <a:cs typeface="Times New Roman" panose="02020603050405020304" pitchFamily="18" charset="0"/>
              </a:rPr>
              <a:t>i</a:t>
            </a:r>
            <a:r>
              <a:rPr lang="vi-VN" sz="2000" dirty="0">
                <a:latin typeface="Times New Roman" panose="02020603050405020304" pitchFamily="18" charset="0"/>
                <a:cs typeface="Times New Roman" panose="02020603050405020304" pitchFamily="18" charset="0"/>
              </a:rPr>
              <a:t>ng ngân </a:t>
            </a:r>
            <a:r>
              <a:rPr lang="vi-VN" sz="2000" spc="5" dirty="0">
                <a:latin typeface="Times New Roman" panose="02020603050405020304" pitchFamily="18" charset="0"/>
                <a:cs typeface="Times New Roman" panose="02020603050405020304" pitchFamily="18" charset="0"/>
              </a:rPr>
              <a:t>hàng?</a:t>
            </a:r>
            <a:endParaRPr lang="vi-VN" sz="2000" dirty="0">
              <a:latin typeface="Times New Roman" panose="02020603050405020304" pitchFamily="18" charset="0"/>
              <a:cs typeface="Times New Roman" panose="02020603050405020304" pitchFamily="18" charset="0"/>
            </a:endParaRPr>
          </a:p>
          <a:p>
            <a:pPr marL="356870" marR="6985" indent="-344805" algn="just">
              <a:lnSpc>
                <a:spcPct val="150000"/>
              </a:lnSpc>
              <a:spcBef>
                <a:spcPts val="100"/>
              </a:spcBef>
              <a:buAutoNum type="arabicPeriod"/>
              <a:tabLst>
                <a:tab pos="356870" algn="l"/>
                <a:tab pos="357505" algn="l"/>
              </a:tabLst>
            </a:pPr>
            <a:r>
              <a:rPr sz="2000" dirty="0" err="1" smtClean="0">
                <a:latin typeface="Times New Roman" panose="02020603050405020304" pitchFamily="18" charset="0"/>
                <a:cs typeface="Times New Roman" panose="02020603050405020304" pitchFamily="18" charset="0"/>
              </a:rPr>
              <a:t>Hãy</a:t>
            </a:r>
            <a:r>
              <a:rPr sz="2000" dirty="0" smtClean="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chỉ rõ những </a:t>
            </a:r>
            <a:r>
              <a:rPr sz="2000" dirty="0">
                <a:latin typeface="Times New Roman" panose="02020603050405020304" pitchFamily="18" charset="0"/>
                <a:cs typeface="Times New Roman" panose="02020603050405020304" pitchFamily="18" charset="0"/>
              </a:rPr>
              <a:t>ảnh </a:t>
            </a:r>
            <a:r>
              <a:rPr sz="2000" spc="-5" dirty="0">
                <a:latin typeface="Times New Roman" panose="02020603050405020304" pitchFamily="18" charset="0"/>
                <a:cs typeface="Times New Roman" panose="02020603050405020304" pitchFamily="18" charset="0"/>
              </a:rPr>
              <a:t>hưởng của </a:t>
            </a:r>
            <a:r>
              <a:rPr sz="2000" dirty="0">
                <a:latin typeface="Times New Roman" panose="02020603050405020304" pitchFamily="18" charset="0"/>
                <a:cs typeface="Times New Roman" panose="02020603050405020304" pitchFamily="18" charset="0"/>
              </a:rPr>
              <a:t>tiến </a:t>
            </a:r>
            <a:r>
              <a:rPr sz="2000" spc="-5" dirty="0">
                <a:latin typeface="Times New Roman" panose="02020603050405020304" pitchFamily="18" charset="0"/>
                <a:cs typeface="Times New Roman" panose="02020603050405020304" pitchFamily="18" charset="0"/>
              </a:rPr>
              <a:t>trình hội nhập </a:t>
            </a:r>
            <a:r>
              <a:rPr sz="2000" dirty="0">
                <a:latin typeface="Times New Roman" panose="02020603050405020304" pitchFamily="18" charset="0"/>
                <a:cs typeface="Times New Roman" panose="02020603050405020304" pitchFamily="18" charset="0"/>
              </a:rPr>
              <a:t>quốc </a:t>
            </a:r>
            <a:r>
              <a:rPr sz="2000" spc="-5" dirty="0">
                <a:latin typeface="Times New Roman" panose="02020603050405020304" pitchFamily="18" charset="0"/>
                <a:cs typeface="Times New Roman" panose="02020603050405020304" pitchFamily="18" charset="0"/>
              </a:rPr>
              <a:t>tế đến </a:t>
            </a:r>
            <a:r>
              <a:rPr sz="2000" dirty="0">
                <a:latin typeface="Times New Roman" panose="02020603050405020304" pitchFamily="18" charset="0"/>
                <a:cs typeface="Times New Roman" panose="02020603050405020304" pitchFamily="18" charset="0"/>
              </a:rPr>
              <a:t>môi </a:t>
            </a:r>
            <a:r>
              <a:rPr sz="2000" spc="-5" dirty="0">
                <a:latin typeface="Times New Roman" panose="02020603050405020304" pitchFamily="18" charset="0"/>
                <a:cs typeface="Times New Roman" panose="02020603050405020304" pitchFamily="18" charset="0"/>
              </a:rPr>
              <a:t>trường kinh  doanh ngân hàng tại </a:t>
            </a:r>
            <a:r>
              <a:rPr sz="2000" dirty="0">
                <a:latin typeface="Times New Roman" panose="02020603050405020304" pitchFamily="18" charset="0"/>
                <a:cs typeface="Times New Roman" panose="02020603050405020304" pitchFamily="18" charset="0"/>
              </a:rPr>
              <a:t>Việt</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Nam.</a:t>
            </a:r>
            <a:endParaRPr sz="2000" dirty="0">
              <a:latin typeface="Times New Roman" panose="02020603050405020304" pitchFamily="18" charset="0"/>
              <a:cs typeface="Times New Roman" panose="02020603050405020304" pitchFamily="18" charset="0"/>
            </a:endParaRPr>
          </a:p>
          <a:p>
            <a:pPr marL="356870" marR="6350" indent="-344805" algn="just">
              <a:lnSpc>
                <a:spcPct val="150000"/>
              </a:lnSpc>
              <a:spcBef>
                <a:spcPts val="500"/>
              </a:spcBef>
              <a:buAutoNum type="arabicPeriod"/>
              <a:tabLst>
                <a:tab pos="356870" algn="l"/>
                <a:tab pos="357505" algn="l"/>
              </a:tabLst>
            </a:pPr>
            <a:r>
              <a:rPr sz="2000" dirty="0">
                <a:latin typeface="Times New Roman" panose="02020603050405020304" pitchFamily="18" charset="0"/>
                <a:cs typeface="Times New Roman" panose="02020603050405020304" pitchFamily="18" charset="0"/>
              </a:rPr>
              <a:t>Các </a:t>
            </a:r>
            <a:r>
              <a:rPr sz="2000" spc="-5" dirty="0">
                <a:latin typeface="Times New Roman" panose="02020603050405020304" pitchFamily="18" charset="0"/>
                <a:cs typeface="Times New Roman" panose="02020603050405020304" pitchFamily="18" charset="0"/>
              </a:rPr>
              <a:t>nhân tố thuộc môi trường vĩ </a:t>
            </a:r>
            <a:r>
              <a:rPr sz="2000" dirty="0">
                <a:latin typeface="Times New Roman" panose="02020603050405020304" pitchFamily="18" charset="0"/>
                <a:cs typeface="Times New Roman" panose="02020603050405020304" pitchFamily="18" charset="0"/>
              </a:rPr>
              <a:t>mô </a:t>
            </a:r>
            <a:r>
              <a:rPr sz="2000" spc="-5" dirty="0">
                <a:latin typeface="Times New Roman" panose="02020603050405020304" pitchFamily="18" charset="0"/>
                <a:cs typeface="Times New Roman" panose="02020603050405020304" pitchFamily="18" charset="0"/>
              </a:rPr>
              <a:t>ảnh hưởng như </a:t>
            </a:r>
            <a:r>
              <a:rPr sz="2000" spc="-10" dirty="0">
                <a:latin typeface="Times New Roman" panose="02020603050405020304" pitchFamily="18" charset="0"/>
                <a:cs typeface="Times New Roman" panose="02020603050405020304" pitchFamily="18" charset="0"/>
              </a:rPr>
              <a:t>thế </a:t>
            </a:r>
            <a:r>
              <a:rPr sz="2000" dirty="0">
                <a:latin typeface="Times New Roman" panose="02020603050405020304" pitchFamily="18" charset="0"/>
                <a:cs typeface="Times New Roman" panose="02020603050405020304" pitchFamily="18" charset="0"/>
              </a:rPr>
              <a:t>nào </a:t>
            </a:r>
            <a:r>
              <a:rPr sz="2000" spc="-5" dirty="0">
                <a:latin typeface="Times New Roman" panose="02020603050405020304" pitchFamily="18" charset="0"/>
                <a:cs typeface="Times New Roman" panose="02020603050405020304" pitchFamily="18" charset="0"/>
              </a:rPr>
              <a:t>tới nhu cầu </a:t>
            </a:r>
            <a:r>
              <a:rPr sz="2000" dirty="0">
                <a:latin typeface="Times New Roman" panose="02020603050405020304" pitchFamily="18" charset="0"/>
                <a:cs typeface="Times New Roman" panose="02020603050405020304" pitchFamily="18" charset="0"/>
              </a:rPr>
              <a:t>và </a:t>
            </a:r>
            <a:r>
              <a:rPr sz="2000" spc="-5" dirty="0">
                <a:latin typeface="Times New Roman" panose="02020603050405020304" pitchFamily="18" charset="0"/>
                <a:cs typeface="Times New Roman" panose="02020603050405020304" pitchFamily="18" charset="0"/>
              </a:rPr>
              <a:t>yêu </a:t>
            </a:r>
            <a:r>
              <a:rPr sz="2000" dirty="0" err="1">
                <a:latin typeface="Times New Roman" panose="02020603050405020304" pitchFamily="18" charset="0"/>
                <a:cs typeface="Times New Roman" panose="02020603050405020304" pitchFamily="18" charset="0"/>
              </a:rPr>
              <a:t>cầu</a:t>
            </a:r>
            <a:r>
              <a:rPr sz="2000" dirty="0">
                <a:latin typeface="Times New Roman" panose="02020603050405020304" pitchFamily="18" charset="0"/>
                <a:cs typeface="Times New Roman" panose="02020603050405020304" pitchFamily="18" charset="0"/>
              </a:rPr>
              <a:t> </a:t>
            </a:r>
            <a:r>
              <a:rPr sz="2000" spc="-5" dirty="0" err="1" smtClean="0">
                <a:latin typeface="Times New Roman" panose="02020603050405020304" pitchFamily="18" charset="0"/>
                <a:cs typeface="Times New Roman" panose="02020603050405020304" pitchFamily="18" charset="0"/>
              </a:rPr>
              <a:t>tương</a:t>
            </a:r>
            <a:r>
              <a:rPr sz="2000" spc="-5" dirty="0" smtClean="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lai của của khách </a:t>
            </a:r>
            <a:r>
              <a:rPr sz="2000" dirty="0">
                <a:latin typeface="Times New Roman" panose="02020603050405020304" pitchFamily="18" charset="0"/>
                <a:cs typeface="Times New Roman" panose="02020603050405020304" pitchFamily="18" charset="0"/>
              </a:rPr>
              <a:t>hàng </a:t>
            </a:r>
            <a:r>
              <a:rPr sz="2000" spc="-5" dirty="0">
                <a:latin typeface="Times New Roman" panose="02020603050405020304" pitchFamily="18" charset="0"/>
                <a:cs typeface="Times New Roman" panose="02020603050405020304" pitchFamily="18" charset="0"/>
              </a:rPr>
              <a:t>sử dụng dịch vụ </a:t>
            </a:r>
            <a:r>
              <a:rPr sz="2000" dirty="0">
                <a:latin typeface="Times New Roman" panose="02020603050405020304" pitchFamily="18" charset="0"/>
                <a:cs typeface="Times New Roman" panose="02020603050405020304" pitchFamily="18" charset="0"/>
              </a:rPr>
              <a:t>ngân</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hàng?</a:t>
            </a:r>
          </a:p>
          <a:p>
            <a:pPr marL="356870" marR="5715" indent="-344805" algn="just">
              <a:lnSpc>
                <a:spcPct val="150000"/>
              </a:lnSpc>
              <a:spcBef>
                <a:spcPts val="500"/>
              </a:spcBef>
              <a:buAutoNum type="arabicPeriod"/>
              <a:tabLst>
                <a:tab pos="356870" algn="l"/>
                <a:tab pos="357505" algn="l"/>
              </a:tabLst>
            </a:pPr>
            <a:r>
              <a:rPr sz="2000" dirty="0">
                <a:latin typeface="Times New Roman" panose="02020603050405020304" pitchFamily="18" charset="0"/>
                <a:cs typeface="Times New Roman" panose="02020603050405020304" pitchFamily="18" charset="0"/>
              </a:rPr>
              <a:t>Đánh giá xu </a:t>
            </a:r>
            <a:r>
              <a:rPr sz="2000" spc="-5" dirty="0">
                <a:latin typeface="Times New Roman" panose="02020603050405020304" pitchFamily="18" charset="0"/>
                <a:cs typeface="Times New Roman" panose="02020603050405020304" pitchFamily="18" charset="0"/>
              </a:rPr>
              <a:t>hướng tiêu dùng dịch vụ </a:t>
            </a:r>
            <a:r>
              <a:rPr sz="2000" dirty="0">
                <a:latin typeface="Times New Roman" panose="02020603050405020304" pitchFamily="18" charset="0"/>
                <a:cs typeface="Times New Roman" panose="02020603050405020304" pitchFamily="18" charset="0"/>
              </a:rPr>
              <a:t>ngân hàng </a:t>
            </a:r>
            <a:r>
              <a:rPr sz="2000" spc="-5" dirty="0">
                <a:latin typeface="Times New Roman" panose="02020603050405020304" pitchFamily="18" charset="0"/>
                <a:cs typeface="Times New Roman" panose="02020603050405020304" pitchFamily="18" charset="0"/>
              </a:rPr>
              <a:t>trong thời gian </a:t>
            </a:r>
            <a:r>
              <a:rPr sz="2000" dirty="0">
                <a:latin typeface="Times New Roman" panose="02020603050405020304" pitchFamily="18" charset="0"/>
                <a:cs typeface="Times New Roman" panose="02020603050405020304" pitchFamily="18" charset="0"/>
              </a:rPr>
              <a:t>qua. Hãy </a:t>
            </a:r>
            <a:r>
              <a:rPr sz="2000" spc="-5" dirty="0">
                <a:latin typeface="Times New Roman" panose="02020603050405020304" pitchFamily="18" charset="0"/>
                <a:cs typeface="Times New Roman" panose="02020603050405020304" pitchFamily="18" charset="0"/>
              </a:rPr>
              <a:t>nêu </a:t>
            </a:r>
            <a:r>
              <a:rPr sz="2000" dirty="0">
                <a:latin typeface="Times New Roman" panose="02020603050405020304" pitchFamily="18" charset="0"/>
                <a:cs typeface="Times New Roman" panose="02020603050405020304" pitchFamily="18" charset="0"/>
              </a:rPr>
              <a:t>và  </a:t>
            </a:r>
            <a:r>
              <a:rPr sz="2000" spc="-5" dirty="0">
                <a:latin typeface="Times New Roman" panose="02020603050405020304" pitchFamily="18" charset="0"/>
                <a:cs typeface="Times New Roman" panose="02020603050405020304" pitchFamily="18" charset="0"/>
              </a:rPr>
              <a:t>chứng minh những xu hướng trong tương </a:t>
            </a:r>
            <a:r>
              <a:rPr sz="2000" dirty="0">
                <a:latin typeface="Times New Roman" panose="02020603050405020304" pitchFamily="18" charset="0"/>
                <a:cs typeface="Times New Roman" panose="02020603050405020304" pitchFamily="18" charset="0"/>
              </a:rPr>
              <a:t>lai mà </a:t>
            </a:r>
            <a:r>
              <a:rPr sz="2000" spc="-5" dirty="0">
                <a:latin typeface="Times New Roman" panose="02020603050405020304" pitchFamily="18" charset="0"/>
                <a:cs typeface="Times New Roman" panose="02020603050405020304" pitchFamily="18" charset="0"/>
              </a:rPr>
              <a:t>bạn tin rằng sẽ xảy</a:t>
            </a:r>
            <a:r>
              <a:rPr sz="2000" spc="5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ra?</a:t>
            </a:r>
          </a:p>
          <a:p>
            <a:pPr marL="356870" marR="6350" indent="-344805" algn="just">
              <a:lnSpc>
                <a:spcPct val="150000"/>
              </a:lnSpc>
              <a:spcBef>
                <a:spcPts val="500"/>
              </a:spcBef>
              <a:buAutoNum type="arabicPeriod"/>
              <a:tabLst>
                <a:tab pos="356870" algn="l"/>
                <a:tab pos="357505" algn="l"/>
              </a:tabLst>
            </a:pPr>
            <a:r>
              <a:rPr sz="2000" dirty="0">
                <a:latin typeface="Times New Roman" panose="02020603050405020304" pitchFamily="18" charset="0"/>
                <a:cs typeface="Times New Roman" panose="02020603050405020304" pitchFamily="18" charset="0"/>
              </a:rPr>
              <a:t>Hãy </a:t>
            </a:r>
            <a:r>
              <a:rPr sz="2000" spc="-5" dirty="0">
                <a:latin typeface="Times New Roman" panose="02020603050405020304" pitchFamily="18" charset="0"/>
                <a:cs typeface="Times New Roman" panose="02020603050405020304" pitchFamily="18" charset="0"/>
              </a:rPr>
              <a:t>chỉ ra </a:t>
            </a:r>
            <a:r>
              <a:rPr sz="2000" dirty="0">
                <a:latin typeface="Times New Roman" panose="02020603050405020304" pitchFamily="18" charset="0"/>
                <a:cs typeface="Times New Roman" panose="02020603050405020304" pitchFamily="18" charset="0"/>
              </a:rPr>
              <a:t>một </a:t>
            </a:r>
            <a:r>
              <a:rPr sz="2000" spc="-5" dirty="0">
                <a:latin typeface="Times New Roman" panose="02020603050405020304" pitchFamily="18" charset="0"/>
                <a:cs typeface="Times New Roman" panose="02020603050405020304" pitchFamily="18" charset="0"/>
              </a:rPr>
              <a:t>số </a:t>
            </a:r>
            <a:r>
              <a:rPr sz="2000" spc="-5" dirty="0" err="1">
                <a:latin typeface="Times New Roman" panose="02020603050405020304" pitchFamily="18" charset="0"/>
                <a:cs typeface="Times New Roman" panose="02020603050405020304" pitchFamily="18" charset="0"/>
              </a:rPr>
              <a:t>các</a:t>
            </a:r>
            <a:r>
              <a:rPr sz="2000" spc="-5" dirty="0">
                <a:latin typeface="Times New Roman" panose="02020603050405020304" pitchFamily="18" charset="0"/>
                <a:cs typeface="Times New Roman" panose="02020603050405020304" pitchFamily="18" charset="0"/>
              </a:rPr>
              <a:t> cách thức </a:t>
            </a:r>
            <a:r>
              <a:rPr sz="2000" dirty="0">
                <a:latin typeface="Times New Roman" panose="02020603050405020304" pitchFamily="18" charset="0"/>
                <a:cs typeface="Times New Roman" panose="02020603050405020304" pitchFamily="18" charset="0"/>
              </a:rPr>
              <a:t>mà </a:t>
            </a:r>
            <a:r>
              <a:rPr sz="2000" spc="-5" dirty="0" err="1">
                <a:latin typeface="Times New Roman" panose="02020603050405020304" pitchFamily="18" charset="0"/>
                <a:cs typeface="Times New Roman" panose="02020603050405020304" pitchFamily="18" charset="0"/>
              </a:rPr>
              <a:t>các</a:t>
            </a:r>
            <a:r>
              <a:rPr sz="2000" spc="-5" dirty="0">
                <a:latin typeface="Times New Roman" panose="02020603050405020304" pitchFamily="18" charset="0"/>
                <a:cs typeface="Times New Roman" panose="02020603050405020304" pitchFamily="18" charset="0"/>
              </a:rPr>
              <a:t> ngân hàng có thể sử dụng để ứng phó với  những thách thức xảy</a:t>
            </a:r>
            <a:r>
              <a:rPr sz="2000" spc="-1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ra</a:t>
            </a:r>
            <a:r>
              <a:rPr sz="2000"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37065"/>
            <a:ext cx="8458200" cy="873957"/>
          </a:xfrm>
          <a:prstGeom prst="rect">
            <a:avLst/>
          </a:prstGeom>
        </p:spPr>
        <p:txBody>
          <a:bodyPr vert="horz" wrap="square" lIns="0" tIns="12065" rIns="0" bIns="0" rtlCol="0">
            <a:spAutoFit/>
          </a:bodyPr>
          <a:lstStyle/>
          <a:p>
            <a:pPr marR="5080">
              <a:lnSpc>
                <a:spcPct val="100000"/>
              </a:lnSpc>
              <a:spcBef>
                <a:spcPts val="95"/>
              </a:spcBef>
            </a:pPr>
            <a:r>
              <a:rPr sz="2800" dirty="0">
                <a:latin typeface="Times New Roman" panose="02020603050405020304" pitchFamily="18" charset="0"/>
                <a:cs typeface="Times New Roman" panose="02020603050405020304" pitchFamily="18" charset="0"/>
              </a:rPr>
              <a:t>2.1. </a:t>
            </a:r>
            <a:r>
              <a:rPr sz="2800" spc="-5" dirty="0">
                <a:latin typeface="Times New Roman" panose="02020603050405020304" pitchFamily="18" charset="0"/>
                <a:cs typeface="Times New Roman" panose="02020603050405020304" pitchFamily="18" charset="0"/>
              </a:rPr>
              <a:t>Nghiên cứu thị trường của  Marketing </a:t>
            </a:r>
            <a:r>
              <a:rPr sz="2800" dirty="0">
                <a:latin typeface="Times New Roman" panose="02020603050405020304" pitchFamily="18" charset="0"/>
                <a:cs typeface="Times New Roman" panose="02020603050405020304" pitchFamily="18" charset="0"/>
              </a:rPr>
              <a:t>ngân</a:t>
            </a:r>
            <a:r>
              <a:rPr sz="2800" spc="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hàng</a:t>
            </a:r>
            <a:endParaRPr sz="28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533400" y="1295400"/>
            <a:ext cx="8077200" cy="4330065"/>
          </a:xfrm>
          <a:prstGeom prst="rect">
            <a:avLst/>
          </a:prstGeom>
        </p:spPr>
        <p:txBody>
          <a:bodyPr vert="horz" wrap="square" lIns="0" tIns="217804" rIns="0" bIns="0" rtlCol="0">
            <a:spAutoFit/>
          </a:bodyPr>
          <a:lstStyle/>
          <a:p>
            <a:pPr marL="12700" algn="just">
              <a:lnSpc>
                <a:spcPct val="100000"/>
              </a:lnSpc>
              <a:spcBef>
                <a:spcPts val="1714"/>
              </a:spcBef>
            </a:pPr>
            <a:r>
              <a:rPr sz="2600" b="1" dirty="0">
                <a:solidFill>
                  <a:srgbClr val="FF0000"/>
                </a:solidFill>
                <a:latin typeface="Times New Roman"/>
                <a:cs typeface="Times New Roman"/>
              </a:rPr>
              <a:t>2.1.1. Khái</a:t>
            </a:r>
            <a:r>
              <a:rPr sz="2600" b="1" spc="-45" dirty="0">
                <a:solidFill>
                  <a:srgbClr val="FF0000"/>
                </a:solidFill>
                <a:latin typeface="Times New Roman"/>
                <a:cs typeface="Times New Roman"/>
              </a:rPr>
              <a:t> </a:t>
            </a:r>
            <a:r>
              <a:rPr sz="2600" b="1" spc="-5" dirty="0">
                <a:solidFill>
                  <a:srgbClr val="FF0000"/>
                </a:solidFill>
                <a:latin typeface="Times New Roman"/>
                <a:cs typeface="Times New Roman"/>
              </a:rPr>
              <a:t>niệm</a:t>
            </a:r>
            <a:endParaRPr sz="2600" dirty="0">
              <a:latin typeface="Times New Roman"/>
              <a:cs typeface="Times New Roman"/>
            </a:endParaRPr>
          </a:p>
          <a:p>
            <a:pPr marL="355600" marR="5080" indent="-343535" algn="just">
              <a:lnSpc>
                <a:spcPct val="124000"/>
              </a:lnSpc>
              <a:spcBef>
                <a:spcPts val="875"/>
              </a:spcBef>
              <a:buFont typeface="Wingdings"/>
              <a:buChar char=""/>
              <a:tabLst>
                <a:tab pos="356235" algn="l"/>
              </a:tabLst>
            </a:pPr>
            <a:r>
              <a:rPr sz="2600" dirty="0">
                <a:latin typeface="Times New Roman"/>
                <a:cs typeface="Times New Roman"/>
              </a:rPr>
              <a:t>Là </a:t>
            </a:r>
            <a:r>
              <a:rPr sz="2600" dirty="0" err="1">
                <a:latin typeface="Times New Roman"/>
                <a:cs typeface="Times New Roman"/>
              </a:rPr>
              <a:t>việc</a:t>
            </a:r>
            <a:r>
              <a:rPr sz="2600" dirty="0">
                <a:latin typeface="Times New Roman"/>
                <a:cs typeface="Times New Roman"/>
              </a:rPr>
              <a:t> </a:t>
            </a:r>
            <a:r>
              <a:rPr sz="2600" dirty="0" err="1" smtClean="0">
                <a:latin typeface="Times New Roman"/>
                <a:cs typeface="Times New Roman"/>
              </a:rPr>
              <a:t>nh</a:t>
            </a:r>
            <a:r>
              <a:rPr lang="en-US" sz="2600" dirty="0" err="1">
                <a:latin typeface="Times New Roman"/>
                <a:cs typeface="Times New Roman"/>
              </a:rPr>
              <a:t>ậ</a:t>
            </a:r>
            <a:r>
              <a:rPr sz="2600" dirty="0" err="1" smtClean="0">
                <a:latin typeface="Times New Roman"/>
                <a:cs typeface="Times New Roman"/>
              </a:rPr>
              <a:t>n</a:t>
            </a:r>
            <a:r>
              <a:rPr sz="2600" dirty="0" smtClean="0">
                <a:latin typeface="Times New Roman"/>
                <a:cs typeface="Times New Roman"/>
              </a:rPr>
              <a:t> </a:t>
            </a:r>
            <a:r>
              <a:rPr sz="2600" dirty="0">
                <a:latin typeface="Times New Roman"/>
                <a:cs typeface="Times New Roman"/>
              </a:rPr>
              <a:t>diện, </a:t>
            </a:r>
            <a:r>
              <a:rPr sz="2600" b="1" spc="-10" dirty="0">
                <a:solidFill>
                  <a:srgbClr val="006FC0"/>
                </a:solidFill>
                <a:latin typeface="Times New Roman"/>
                <a:cs typeface="Times New Roman"/>
              </a:rPr>
              <a:t>lựa </a:t>
            </a:r>
            <a:r>
              <a:rPr sz="2600" b="1" dirty="0">
                <a:solidFill>
                  <a:srgbClr val="006FC0"/>
                </a:solidFill>
                <a:latin typeface="Times New Roman"/>
                <a:cs typeface="Times New Roman"/>
              </a:rPr>
              <a:t>chọn, </a:t>
            </a:r>
            <a:r>
              <a:rPr sz="2600" b="1" spc="-5" dirty="0">
                <a:solidFill>
                  <a:srgbClr val="006FC0"/>
                </a:solidFill>
                <a:latin typeface="Times New Roman"/>
                <a:cs typeface="Times New Roman"/>
              </a:rPr>
              <a:t>thu </a:t>
            </a:r>
            <a:r>
              <a:rPr sz="2600" b="1" dirty="0">
                <a:solidFill>
                  <a:srgbClr val="006FC0"/>
                </a:solidFill>
                <a:latin typeface="Times New Roman"/>
                <a:cs typeface="Times New Roman"/>
              </a:rPr>
              <a:t>thập, phân </a:t>
            </a:r>
            <a:r>
              <a:rPr sz="2600" b="1" dirty="0" err="1">
                <a:solidFill>
                  <a:srgbClr val="006FC0"/>
                </a:solidFill>
                <a:latin typeface="Times New Roman"/>
                <a:cs typeface="Times New Roman"/>
              </a:rPr>
              <a:t>tích</a:t>
            </a:r>
            <a:r>
              <a:rPr sz="2600" b="1" dirty="0">
                <a:solidFill>
                  <a:srgbClr val="006FC0"/>
                </a:solidFill>
                <a:latin typeface="Times New Roman"/>
                <a:cs typeface="Times New Roman"/>
              </a:rPr>
              <a:t> </a:t>
            </a:r>
            <a:r>
              <a:rPr sz="2600" dirty="0" err="1" smtClean="0">
                <a:latin typeface="Times New Roman"/>
                <a:cs typeface="Times New Roman"/>
              </a:rPr>
              <a:t>và</a:t>
            </a:r>
            <a:r>
              <a:rPr sz="2600" dirty="0" smtClean="0">
                <a:latin typeface="Times New Roman"/>
                <a:cs typeface="Times New Roman"/>
              </a:rPr>
              <a:t> </a:t>
            </a:r>
            <a:r>
              <a:rPr sz="2600" b="1" spc="-5" dirty="0">
                <a:solidFill>
                  <a:srgbClr val="006FC0"/>
                </a:solidFill>
                <a:latin typeface="Times New Roman"/>
                <a:cs typeface="Times New Roman"/>
              </a:rPr>
              <a:t>phổ </a:t>
            </a:r>
            <a:r>
              <a:rPr sz="2600" b="1" spc="-10" dirty="0">
                <a:solidFill>
                  <a:srgbClr val="006FC0"/>
                </a:solidFill>
                <a:latin typeface="Times New Roman"/>
                <a:cs typeface="Times New Roman"/>
              </a:rPr>
              <a:t>biến </a:t>
            </a:r>
            <a:r>
              <a:rPr sz="2600" b="1" dirty="0">
                <a:solidFill>
                  <a:srgbClr val="006FC0"/>
                </a:solidFill>
                <a:latin typeface="Times New Roman"/>
                <a:cs typeface="Times New Roman"/>
              </a:rPr>
              <a:t>thông </a:t>
            </a:r>
            <a:r>
              <a:rPr sz="2600" b="1" spc="-5" dirty="0">
                <a:solidFill>
                  <a:srgbClr val="006FC0"/>
                </a:solidFill>
                <a:latin typeface="Times New Roman"/>
                <a:cs typeface="Times New Roman"/>
              </a:rPr>
              <a:t>tin </a:t>
            </a:r>
            <a:r>
              <a:rPr sz="2600" dirty="0">
                <a:latin typeface="Times New Roman"/>
                <a:cs typeface="Times New Roman"/>
              </a:rPr>
              <a:t>nhằm </a:t>
            </a:r>
            <a:r>
              <a:rPr sz="2600" spc="-5" dirty="0">
                <a:latin typeface="Times New Roman"/>
                <a:cs typeface="Times New Roman"/>
              </a:rPr>
              <a:t>hỗ trợ cho </a:t>
            </a:r>
            <a:r>
              <a:rPr sz="2600" dirty="0">
                <a:latin typeface="Times New Roman"/>
                <a:cs typeface="Times New Roman"/>
              </a:rPr>
              <a:t>việc </a:t>
            </a:r>
            <a:r>
              <a:rPr sz="2600" spc="-5" dirty="0">
                <a:latin typeface="Times New Roman"/>
                <a:cs typeface="Times New Roman"/>
              </a:rPr>
              <a:t>ra </a:t>
            </a:r>
            <a:r>
              <a:rPr sz="2600" spc="-10" dirty="0" err="1">
                <a:latin typeface="Times New Roman"/>
                <a:cs typeface="Times New Roman"/>
              </a:rPr>
              <a:t>các</a:t>
            </a:r>
            <a:r>
              <a:rPr sz="2600" spc="-10" dirty="0">
                <a:latin typeface="Times New Roman"/>
                <a:cs typeface="Times New Roman"/>
              </a:rPr>
              <a:t> </a:t>
            </a:r>
            <a:r>
              <a:rPr sz="2600" dirty="0" err="1" smtClean="0">
                <a:latin typeface="Times New Roman"/>
                <a:cs typeface="Times New Roman"/>
              </a:rPr>
              <a:t>quyết</a:t>
            </a:r>
            <a:r>
              <a:rPr sz="2600" dirty="0" smtClean="0">
                <a:latin typeface="Times New Roman"/>
                <a:cs typeface="Times New Roman"/>
              </a:rPr>
              <a:t> </a:t>
            </a:r>
            <a:r>
              <a:rPr sz="2600" dirty="0">
                <a:latin typeface="Times New Roman"/>
                <a:cs typeface="Times New Roman"/>
              </a:rPr>
              <a:t>định </a:t>
            </a:r>
            <a:r>
              <a:rPr sz="2600" spc="-5" dirty="0">
                <a:latin typeface="Times New Roman"/>
                <a:cs typeface="Times New Roman"/>
              </a:rPr>
              <a:t>liên quan đến </a:t>
            </a:r>
            <a:r>
              <a:rPr sz="2600" dirty="0">
                <a:latin typeface="Times New Roman"/>
                <a:cs typeface="Times New Roman"/>
              </a:rPr>
              <a:t>quá </a:t>
            </a:r>
            <a:r>
              <a:rPr sz="2600" spc="-5" dirty="0">
                <a:latin typeface="Times New Roman"/>
                <a:cs typeface="Times New Roman"/>
              </a:rPr>
              <a:t>trình </a:t>
            </a:r>
            <a:r>
              <a:rPr sz="2600" dirty="0">
                <a:latin typeface="Times New Roman"/>
                <a:cs typeface="Times New Roman"/>
              </a:rPr>
              <a:t>xác định và xử </a:t>
            </a:r>
            <a:r>
              <a:rPr sz="2600" spc="-5" dirty="0" err="1">
                <a:latin typeface="Times New Roman"/>
                <a:cs typeface="Times New Roman"/>
              </a:rPr>
              <a:t>lý</a:t>
            </a:r>
            <a:r>
              <a:rPr sz="2600" spc="-5" dirty="0">
                <a:latin typeface="Times New Roman"/>
                <a:cs typeface="Times New Roman"/>
              </a:rPr>
              <a:t> </a:t>
            </a:r>
            <a:r>
              <a:rPr sz="2600" spc="-5" dirty="0" err="1" smtClean="0">
                <a:latin typeface="Times New Roman"/>
                <a:cs typeface="Times New Roman"/>
              </a:rPr>
              <a:t>các</a:t>
            </a:r>
            <a:r>
              <a:rPr sz="2600" spc="-5" dirty="0" smtClean="0">
                <a:latin typeface="Times New Roman"/>
                <a:cs typeface="Times New Roman"/>
              </a:rPr>
              <a:t> </a:t>
            </a:r>
            <a:r>
              <a:rPr sz="2600" dirty="0">
                <a:latin typeface="Times New Roman"/>
                <a:cs typeface="Times New Roman"/>
              </a:rPr>
              <a:t>vấn đề trong kinh</a:t>
            </a:r>
            <a:r>
              <a:rPr sz="2600" spc="-70" dirty="0">
                <a:latin typeface="Times New Roman"/>
                <a:cs typeface="Times New Roman"/>
              </a:rPr>
              <a:t> </a:t>
            </a:r>
            <a:r>
              <a:rPr sz="2600" dirty="0">
                <a:latin typeface="Times New Roman"/>
                <a:cs typeface="Times New Roman"/>
              </a:rPr>
              <a:t>doanh</a:t>
            </a:r>
          </a:p>
          <a:p>
            <a:pPr marL="355600" marR="6350" indent="-343535" algn="just">
              <a:lnSpc>
                <a:spcPct val="123900"/>
              </a:lnSpc>
              <a:spcBef>
                <a:spcPts val="1210"/>
              </a:spcBef>
              <a:buFont typeface="Wingdings"/>
              <a:buChar char=""/>
              <a:tabLst>
                <a:tab pos="356235" algn="l"/>
              </a:tabLst>
            </a:pPr>
            <a:r>
              <a:rPr sz="2600" dirty="0">
                <a:latin typeface="Times New Roman"/>
                <a:cs typeface="Times New Roman"/>
              </a:rPr>
              <a:t>Là </a:t>
            </a:r>
            <a:r>
              <a:rPr sz="2600" b="1" dirty="0">
                <a:solidFill>
                  <a:srgbClr val="006FC0"/>
                </a:solidFill>
                <a:latin typeface="Times New Roman"/>
                <a:cs typeface="Times New Roman"/>
              </a:rPr>
              <a:t>quá </a:t>
            </a:r>
            <a:r>
              <a:rPr sz="2600" b="1" spc="-5" dirty="0">
                <a:solidFill>
                  <a:srgbClr val="006FC0"/>
                </a:solidFill>
                <a:latin typeface="Times New Roman"/>
                <a:cs typeface="Times New Roman"/>
              </a:rPr>
              <a:t>trình </a:t>
            </a:r>
            <a:r>
              <a:rPr sz="2600" b="1" dirty="0">
                <a:solidFill>
                  <a:srgbClr val="006FC0"/>
                </a:solidFill>
                <a:latin typeface="Times New Roman"/>
                <a:cs typeface="Times New Roman"/>
              </a:rPr>
              <a:t>thiết </a:t>
            </a:r>
            <a:r>
              <a:rPr sz="2600" b="1" spc="-5" dirty="0">
                <a:solidFill>
                  <a:srgbClr val="006FC0"/>
                </a:solidFill>
                <a:latin typeface="Times New Roman"/>
                <a:cs typeface="Times New Roman"/>
              </a:rPr>
              <a:t>kế, </a:t>
            </a:r>
            <a:r>
              <a:rPr sz="2600" b="1" dirty="0">
                <a:solidFill>
                  <a:srgbClr val="006FC0"/>
                </a:solidFill>
                <a:latin typeface="Times New Roman"/>
                <a:cs typeface="Times New Roman"/>
              </a:rPr>
              <a:t>thu thập, phân </a:t>
            </a:r>
            <a:r>
              <a:rPr sz="2600" b="1" spc="-5" dirty="0">
                <a:solidFill>
                  <a:srgbClr val="006FC0"/>
                </a:solidFill>
                <a:latin typeface="Times New Roman"/>
                <a:cs typeface="Times New Roman"/>
              </a:rPr>
              <a:t>tích </a:t>
            </a:r>
            <a:r>
              <a:rPr sz="2600" b="1" dirty="0">
                <a:solidFill>
                  <a:srgbClr val="006FC0"/>
                </a:solidFill>
                <a:latin typeface="Times New Roman"/>
                <a:cs typeface="Times New Roman"/>
              </a:rPr>
              <a:t>và </a:t>
            </a:r>
            <a:r>
              <a:rPr sz="2600" b="1" spc="-5" dirty="0" err="1">
                <a:solidFill>
                  <a:srgbClr val="006FC0"/>
                </a:solidFill>
                <a:latin typeface="Times New Roman"/>
                <a:cs typeface="Times New Roman"/>
              </a:rPr>
              <a:t>báo</a:t>
            </a:r>
            <a:r>
              <a:rPr sz="2600" b="1" spc="-5" dirty="0">
                <a:solidFill>
                  <a:srgbClr val="006FC0"/>
                </a:solidFill>
                <a:latin typeface="Times New Roman"/>
                <a:cs typeface="Times New Roman"/>
              </a:rPr>
              <a:t> </a:t>
            </a:r>
            <a:r>
              <a:rPr sz="2600" b="1" spc="-5" dirty="0" err="1" smtClean="0">
                <a:solidFill>
                  <a:srgbClr val="006FC0"/>
                </a:solidFill>
                <a:latin typeface="Times New Roman"/>
                <a:cs typeface="Times New Roman"/>
              </a:rPr>
              <a:t>cáo</a:t>
            </a:r>
            <a:r>
              <a:rPr sz="2600" b="1" spc="-5" dirty="0" smtClean="0">
                <a:solidFill>
                  <a:srgbClr val="006FC0"/>
                </a:solidFill>
                <a:latin typeface="Times New Roman"/>
                <a:cs typeface="Times New Roman"/>
              </a:rPr>
              <a:t> </a:t>
            </a:r>
            <a:r>
              <a:rPr sz="2600" b="1" dirty="0">
                <a:solidFill>
                  <a:srgbClr val="006FC0"/>
                </a:solidFill>
                <a:latin typeface="Times New Roman"/>
                <a:cs typeface="Times New Roman"/>
              </a:rPr>
              <a:t>thông </a:t>
            </a:r>
            <a:r>
              <a:rPr sz="2600" b="1" spc="-5" dirty="0">
                <a:solidFill>
                  <a:srgbClr val="006FC0"/>
                </a:solidFill>
                <a:latin typeface="Times New Roman"/>
                <a:cs typeface="Times New Roman"/>
              </a:rPr>
              <a:t>tin </a:t>
            </a:r>
            <a:r>
              <a:rPr sz="2600" dirty="0">
                <a:latin typeface="Times New Roman"/>
                <a:cs typeface="Times New Roman"/>
              </a:rPr>
              <a:t>dùng </a:t>
            </a:r>
            <a:r>
              <a:rPr sz="2600" spc="-5" dirty="0">
                <a:latin typeface="Times New Roman"/>
                <a:cs typeface="Times New Roman"/>
              </a:rPr>
              <a:t>để </a:t>
            </a:r>
            <a:r>
              <a:rPr sz="2600" dirty="0">
                <a:latin typeface="Times New Roman"/>
                <a:cs typeface="Times New Roman"/>
              </a:rPr>
              <a:t>giải quyết </a:t>
            </a:r>
            <a:r>
              <a:rPr sz="2600" spc="-5" dirty="0">
                <a:latin typeface="Times New Roman"/>
                <a:cs typeface="Times New Roman"/>
              </a:rPr>
              <a:t>một số </a:t>
            </a:r>
            <a:r>
              <a:rPr sz="2600" dirty="0">
                <a:latin typeface="Times New Roman"/>
                <a:cs typeface="Times New Roman"/>
              </a:rPr>
              <a:t>vấn </a:t>
            </a:r>
            <a:r>
              <a:rPr sz="2600" dirty="0" err="1">
                <a:latin typeface="Times New Roman"/>
                <a:cs typeface="Times New Roman"/>
              </a:rPr>
              <a:t>đề</a:t>
            </a:r>
            <a:r>
              <a:rPr sz="2600" dirty="0">
                <a:latin typeface="Times New Roman"/>
                <a:cs typeface="Times New Roman"/>
              </a:rPr>
              <a:t> </a:t>
            </a:r>
            <a:r>
              <a:rPr sz="2600" spc="-5" dirty="0" err="1" smtClean="0">
                <a:latin typeface="Times New Roman"/>
                <a:cs typeface="Times New Roman"/>
              </a:rPr>
              <a:t>liên</a:t>
            </a:r>
            <a:r>
              <a:rPr lang="en-US" sz="2600" spc="-5" dirty="0">
                <a:latin typeface="Times New Roman"/>
                <a:cs typeface="Times New Roman"/>
              </a:rPr>
              <a:t> </a:t>
            </a:r>
            <a:r>
              <a:rPr sz="2600" dirty="0" err="1" smtClean="0">
                <a:latin typeface="Times New Roman"/>
                <a:cs typeface="Times New Roman"/>
              </a:rPr>
              <a:t>quan</a:t>
            </a:r>
            <a:r>
              <a:rPr sz="2600" dirty="0" smtClean="0">
                <a:latin typeface="Times New Roman"/>
                <a:cs typeface="Times New Roman"/>
              </a:rPr>
              <a:t> </a:t>
            </a:r>
            <a:r>
              <a:rPr sz="2600" dirty="0">
                <a:latin typeface="Times New Roman"/>
                <a:cs typeface="Times New Roman"/>
              </a:rPr>
              <a:t>đến kinh doanh và </a:t>
            </a:r>
            <a:r>
              <a:rPr sz="2600" spc="-5" dirty="0">
                <a:latin typeface="Times New Roman"/>
                <a:cs typeface="Times New Roman"/>
              </a:rPr>
              <a:t>marketing </a:t>
            </a:r>
            <a:r>
              <a:rPr sz="2600" dirty="0">
                <a:latin typeface="Times New Roman"/>
                <a:cs typeface="Times New Roman"/>
              </a:rPr>
              <a:t>trong ngân</a:t>
            </a:r>
            <a:r>
              <a:rPr sz="2600" spc="-90" dirty="0">
                <a:latin typeface="Times New Roman"/>
                <a:cs typeface="Times New Roman"/>
              </a:rPr>
              <a:t> </a:t>
            </a:r>
            <a:r>
              <a:rPr sz="2600" dirty="0">
                <a:latin typeface="Times New Roman"/>
                <a:cs typeface="Times New Roman"/>
              </a:rPr>
              <a:t>hàng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1" y="1545755"/>
            <a:ext cx="8382000" cy="4536498"/>
          </a:xfrm>
          <a:prstGeom prst="rect">
            <a:avLst/>
          </a:prstGeom>
        </p:spPr>
        <p:txBody>
          <a:bodyPr vert="horz" wrap="square" lIns="0" tIns="164465" rIns="0" bIns="0" rtlCol="0">
            <a:spAutoFit/>
          </a:bodyPr>
          <a:lstStyle/>
          <a:p>
            <a:pPr marL="12700" algn="just">
              <a:lnSpc>
                <a:spcPct val="100000"/>
              </a:lnSpc>
              <a:spcBef>
                <a:spcPts val="1295"/>
              </a:spcBef>
            </a:pPr>
            <a:r>
              <a:rPr sz="2600" b="1" dirty="0">
                <a:solidFill>
                  <a:srgbClr val="FF0000"/>
                </a:solidFill>
                <a:latin typeface="Times New Roman"/>
                <a:cs typeface="Times New Roman"/>
              </a:rPr>
              <a:t>2.1.2. Đặc </a:t>
            </a:r>
            <a:r>
              <a:rPr sz="2600" b="1" spc="-5" dirty="0">
                <a:solidFill>
                  <a:srgbClr val="FF0000"/>
                </a:solidFill>
                <a:latin typeface="Times New Roman"/>
                <a:cs typeface="Times New Roman"/>
              </a:rPr>
              <a:t>điểm của </a:t>
            </a:r>
            <a:r>
              <a:rPr sz="2600" b="1" dirty="0">
                <a:solidFill>
                  <a:srgbClr val="FF0000"/>
                </a:solidFill>
                <a:latin typeface="Times New Roman"/>
                <a:cs typeface="Times New Roman"/>
              </a:rPr>
              <a:t>nghiên </a:t>
            </a:r>
            <a:r>
              <a:rPr sz="2600" b="1" spc="-5" dirty="0">
                <a:solidFill>
                  <a:srgbClr val="FF0000"/>
                </a:solidFill>
                <a:latin typeface="Times New Roman"/>
                <a:cs typeface="Times New Roman"/>
              </a:rPr>
              <a:t>cứu thị</a:t>
            </a:r>
            <a:r>
              <a:rPr sz="2600" b="1" spc="-55" dirty="0">
                <a:solidFill>
                  <a:srgbClr val="FF0000"/>
                </a:solidFill>
                <a:latin typeface="Times New Roman"/>
                <a:cs typeface="Times New Roman"/>
              </a:rPr>
              <a:t> </a:t>
            </a:r>
            <a:r>
              <a:rPr sz="2600" b="1" spc="-5" dirty="0">
                <a:solidFill>
                  <a:srgbClr val="FF0000"/>
                </a:solidFill>
                <a:latin typeface="Times New Roman"/>
                <a:cs typeface="Times New Roman"/>
              </a:rPr>
              <a:t>trường</a:t>
            </a:r>
            <a:endParaRPr sz="2600" dirty="0">
              <a:latin typeface="Times New Roman"/>
              <a:cs typeface="Times New Roman"/>
            </a:endParaRPr>
          </a:p>
          <a:p>
            <a:pPr marL="355600" marR="5080" indent="-342900" algn="just">
              <a:lnSpc>
                <a:spcPct val="100000"/>
              </a:lnSpc>
              <a:spcBef>
                <a:spcPts val="1205"/>
              </a:spcBef>
              <a:buChar char="-"/>
              <a:tabLst>
                <a:tab pos="354965" algn="l"/>
                <a:tab pos="355600" algn="l"/>
                <a:tab pos="1260475" algn="l"/>
                <a:tab pos="2009139" algn="l"/>
                <a:tab pos="2745740" algn="l"/>
                <a:tab pos="3387090" algn="l"/>
                <a:tab pos="3898900" algn="l"/>
                <a:tab pos="4458335" algn="l"/>
                <a:tab pos="5193030" algn="l"/>
                <a:tab pos="5854700" algn="l"/>
                <a:tab pos="6476365" algn="l"/>
                <a:tab pos="7099934" algn="l"/>
              </a:tabLst>
            </a:pPr>
            <a:r>
              <a:rPr sz="2600" spc="-5" dirty="0" err="1" smtClean="0">
                <a:latin typeface="Times New Roman"/>
                <a:cs typeface="Times New Roman"/>
              </a:rPr>
              <a:t>Đượ</a:t>
            </a:r>
            <a:r>
              <a:rPr sz="2600" dirty="0" err="1" smtClean="0">
                <a:latin typeface="Times New Roman"/>
                <a:cs typeface="Times New Roman"/>
              </a:rPr>
              <a:t>c</a:t>
            </a:r>
            <a:r>
              <a:rPr lang="en-US" sz="2600" dirty="0" smtClean="0">
                <a:latin typeface="Times New Roman"/>
                <a:cs typeface="Times New Roman"/>
              </a:rPr>
              <a:t> </a:t>
            </a:r>
            <a:r>
              <a:rPr sz="2600" dirty="0" err="1" smtClean="0">
                <a:latin typeface="Times New Roman"/>
                <a:cs typeface="Times New Roman"/>
              </a:rPr>
              <a:t>thực</a:t>
            </a:r>
            <a:r>
              <a:rPr lang="en-US" sz="2600" dirty="0" smtClean="0">
                <a:latin typeface="Times New Roman"/>
                <a:cs typeface="Times New Roman"/>
              </a:rPr>
              <a:t> </a:t>
            </a:r>
            <a:r>
              <a:rPr sz="2600" dirty="0" err="1" smtClean="0">
                <a:latin typeface="Times New Roman"/>
                <a:cs typeface="Times New Roman"/>
              </a:rPr>
              <a:t>hiện</a:t>
            </a:r>
            <a:r>
              <a:rPr lang="en-US" sz="2600" dirty="0" smtClean="0">
                <a:latin typeface="Times New Roman"/>
                <a:cs typeface="Times New Roman"/>
              </a:rPr>
              <a:t> </a:t>
            </a:r>
            <a:r>
              <a:rPr sz="2600" spc="-20" dirty="0" err="1" smtClean="0">
                <a:latin typeface="Times New Roman"/>
                <a:cs typeface="Times New Roman"/>
              </a:rPr>
              <a:t>c</a:t>
            </a:r>
            <a:r>
              <a:rPr sz="2600" dirty="0" err="1" smtClean="0">
                <a:latin typeface="Times New Roman"/>
                <a:cs typeface="Times New Roman"/>
              </a:rPr>
              <a:t>ho</a:t>
            </a:r>
            <a:r>
              <a:rPr lang="en-US" sz="2600" dirty="0">
                <a:latin typeface="Times New Roman"/>
                <a:cs typeface="Times New Roman"/>
              </a:rPr>
              <a:t> </a:t>
            </a:r>
            <a:r>
              <a:rPr sz="2600" dirty="0" err="1" smtClean="0">
                <a:latin typeface="Times New Roman"/>
                <a:cs typeface="Times New Roman"/>
              </a:rPr>
              <a:t>dự</a:t>
            </a:r>
            <a:r>
              <a:rPr lang="en-US" sz="2600" dirty="0">
                <a:latin typeface="Times New Roman"/>
                <a:cs typeface="Times New Roman"/>
              </a:rPr>
              <a:t> </a:t>
            </a:r>
            <a:r>
              <a:rPr sz="2600" spc="-20" dirty="0" err="1" smtClean="0">
                <a:latin typeface="Times New Roman"/>
                <a:cs typeface="Times New Roman"/>
              </a:rPr>
              <a:t>á</a:t>
            </a:r>
            <a:r>
              <a:rPr sz="2600" spc="5" dirty="0" err="1" smtClean="0">
                <a:latin typeface="Times New Roman"/>
                <a:cs typeface="Times New Roman"/>
              </a:rPr>
              <a:t>n</a:t>
            </a:r>
            <a:r>
              <a:rPr sz="2600" dirty="0" smtClean="0">
                <a:latin typeface="Times New Roman"/>
                <a:cs typeface="Times New Roman"/>
              </a:rPr>
              <a:t>,</a:t>
            </a:r>
            <a:r>
              <a:rPr lang="en-US" sz="2600" dirty="0" smtClean="0">
                <a:latin typeface="Times New Roman"/>
                <a:cs typeface="Times New Roman"/>
              </a:rPr>
              <a:t> </a:t>
            </a:r>
            <a:r>
              <a:rPr sz="2600" dirty="0" err="1" smtClean="0">
                <a:latin typeface="Times New Roman"/>
                <a:cs typeface="Times New Roman"/>
              </a:rPr>
              <a:t>th</a:t>
            </a:r>
            <a:r>
              <a:rPr sz="2600" spc="-20" dirty="0" err="1" smtClean="0">
                <a:latin typeface="Times New Roman"/>
                <a:cs typeface="Times New Roman"/>
              </a:rPr>
              <a:t>e</a:t>
            </a:r>
            <a:r>
              <a:rPr sz="2600" dirty="0" err="1" smtClean="0">
                <a:latin typeface="Times New Roman"/>
                <a:cs typeface="Times New Roman"/>
              </a:rPr>
              <a:t>o</a:t>
            </a:r>
            <a:r>
              <a:rPr lang="en-US" sz="2600" dirty="0">
                <a:latin typeface="Times New Roman"/>
                <a:cs typeface="Times New Roman"/>
              </a:rPr>
              <a:t> </a:t>
            </a:r>
            <a:r>
              <a:rPr sz="2600" spc="-10" dirty="0" err="1" smtClean="0">
                <a:latin typeface="Times New Roman"/>
                <a:cs typeface="Times New Roman"/>
              </a:rPr>
              <a:t>nh</a:t>
            </a:r>
            <a:r>
              <a:rPr sz="2600" dirty="0" err="1" smtClean="0">
                <a:latin typeface="Times New Roman"/>
                <a:cs typeface="Times New Roman"/>
              </a:rPr>
              <a:t>u</a:t>
            </a:r>
            <a:r>
              <a:rPr sz="2600" dirty="0">
                <a:latin typeface="Times New Roman"/>
                <a:cs typeface="Times New Roman"/>
              </a:rPr>
              <a:t>	</a:t>
            </a:r>
            <a:r>
              <a:rPr sz="2600" dirty="0" err="1" smtClean="0">
                <a:latin typeface="Times New Roman"/>
                <a:cs typeface="Times New Roman"/>
              </a:rPr>
              <a:t>c</a:t>
            </a:r>
            <a:r>
              <a:rPr sz="2600" spc="-25" dirty="0" err="1" smtClean="0">
                <a:latin typeface="Times New Roman"/>
                <a:cs typeface="Times New Roman"/>
              </a:rPr>
              <a:t>ầ</a:t>
            </a:r>
            <a:r>
              <a:rPr sz="2600" dirty="0" err="1" smtClean="0">
                <a:latin typeface="Times New Roman"/>
                <a:cs typeface="Times New Roman"/>
              </a:rPr>
              <a:t>u</a:t>
            </a:r>
            <a:r>
              <a:rPr lang="en-US" sz="2600" dirty="0" smtClean="0">
                <a:latin typeface="Times New Roman"/>
                <a:cs typeface="Times New Roman"/>
              </a:rPr>
              <a:t> </a:t>
            </a:r>
            <a:r>
              <a:rPr sz="2600" dirty="0" err="1" smtClean="0">
                <a:latin typeface="Times New Roman"/>
                <a:cs typeface="Times New Roman"/>
              </a:rPr>
              <a:t>của</a:t>
            </a:r>
            <a:r>
              <a:rPr lang="en-US" sz="2600" dirty="0">
                <a:latin typeface="Times New Roman"/>
                <a:cs typeface="Times New Roman"/>
              </a:rPr>
              <a:t> </a:t>
            </a:r>
            <a:r>
              <a:rPr sz="2600" dirty="0" err="1" smtClean="0">
                <a:latin typeface="Times New Roman"/>
                <a:cs typeface="Times New Roman"/>
              </a:rPr>
              <a:t>d</a:t>
            </a:r>
            <a:r>
              <a:rPr sz="2600" spc="5" dirty="0" err="1" smtClean="0">
                <a:latin typeface="Times New Roman"/>
                <a:cs typeface="Times New Roman"/>
              </a:rPr>
              <a:t>o</a:t>
            </a:r>
            <a:r>
              <a:rPr sz="2600" spc="-20" dirty="0" err="1" smtClean="0">
                <a:latin typeface="Times New Roman"/>
                <a:cs typeface="Times New Roman"/>
              </a:rPr>
              <a:t>a</a:t>
            </a:r>
            <a:r>
              <a:rPr sz="2600" dirty="0" err="1" smtClean="0">
                <a:latin typeface="Times New Roman"/>
                <a:cs typeface="Times New Roman"/>
              </a:rPr>
              <a:t>nh</a:t>
            </a:r>
            <a:r>
              <a:rPr sz="2600" dirty="0" smtClean="0">
                <a:latin typeface="Times New Roman"/>
                <a:cs typeface="Times New Roman"/>
              </a:rPr>
              <a:t> </a:t>
            </a:r>
            <a:r>
              <a:rPr sz="2600" dirty="0" err="1" smtClean="0">
                <a:latin typeface="Times New Roman"/>
                <a:cs typeface="Times New Roman"/>
              </a:rPr>
              <a:t>nghiệp</a:t>
            </a:r>
            <a:r>
              <a:rPr sz="2600" dirty="0">
                <a:latin typeface="Times New Roman"/>
                <a:cs typeface="Times New Roman"/>
              </a:rPr>
              <a:t>, ngân</a:t>
            </a:r>
            <a:r>
              <a:rPr sz="2600" spc="-60" dirty="0">
                <a:latin typeface="Times New Roman"/>
                <a:cs typeface="Times New Roman"/>
              </a:rPr>
              <a:t> </a:t>
            </a:r>
            <a:r>
              <a:rPr sz="2600" dirty="0">
                <a:latin typeface="Times New Roman"/>
                <a:cs typeface="Times New Roman"/>
              </a:rPr>
              <a:t>hàng</a:t>
            </a:r>
          </a:p>
          <a:p>
            <a:pPr marL="355600" marR="5080" indent="-342900" algn="just">
              <a:lnSpc>
                <a:spcPct val="100000"/>
              </a:lnSpc>
              <a:spcBef>
                <a:spcPts val="1200"/>
              </a:spcBef>
              <a:buChar char="-"/>
              <a:tabLst>
                <a:tab pos="354965" algn="l"/>
                <a:tab pos="355600" algn="l"/>
                <a:tab pos="1108075" algn="l"/>
                <a:tab pos="1936114" algn="l"/>
                <a:tab pos="3002915" algn="l"/>
                <a:tab pos="3661410" algn="l"/>
                <a:tab pos="4524375" algn="l"/>
                <a:tab pos="5241925" algn="l"/>
                <a:tab pos="5664200" algn="l"/>
                <a:tab pos="6564630" algn="l"/>
                <a:tab pos="7320915" algn="l"/>
              </a:tabLst>
            </a:pPr>
            <a:r>
              <a:rPr sz="2600" dirty="0" err="1" smtClean="0">
                <a:latin typeface="Times New Roman"/>
                <a:cs typeface="Times New Roman"/>
              </a:rPr>
              <a:t>Ứ</a:t>
            </a:r>
            <a:r>
              <a:rPr sz="2600" spc="-15" dirty="0" err="1" smtClean="0">
                <a:latin typeface="Times New Roman"/>
                <a:cs typeface="Times New Roman"/>
              </a:rPr>
              <a:t>n</a:t>
            </a:r>
            <a:r>
              <a:rPr sz="2600" dirty="0" err="1" smtClean="0">
                <a:latin typeface="Times New Roman"/>
                <a:cs typeface="Times New Roman"/>
              </a:rPr>
              <a:t>g</a:t>
            </a:r>
            <a:r>
              <a:rPr lang="en-US" sz="2600" dirty="0" smtClean="0">
                <a:latin typeface="Times New Roman"/>
                <a:cs typeface="Times New Roman"/>
              </a:rPr>
              <a:t> </a:t>
            </a:r>
            <a:r>
              <a:rPr sz="2600" dirty="0" err="1" smtClean="0">
                <a:latin typeface="Times New Roman"/>
                <a:cs typeface="Times New Roman"/>
              </a:rPr>
              <a:t>dụng</a:t>
            </a:r>
            <a:r>
              <a:rPr lang="en-US" sz="2600" dirty="0">
                <a:latin typeface="Times New Roman"/>
                <a:cs typeface="Times New Roman"/>
              </a:rPr>
              <a:t> </a:t>
            </a:r>
            <a:r>
              <a:rPr sz="2600" dirty="0" err="1" smtClean="0">
                <a:latin typeface="Times New Roman"/>
                <a:cs typeface="Times New Roman"/>
              </a:rPr>
              <a:t>nghi</a:t>
            </a:r>
            <a:r>
              <a:rPr sz="2600" spc="-15" dirty="0" err="1" smtClean="0">
                <a:latin typeface="Times New Roman"/>
                <a:cs typeface="Times New Roman"/>
              </a:rPr>
              <a:t>ê</a:t>
            </a:r>
            <a:r>
              <a:rPr sz="2600" dirty="0" err="1" smtClean="0">
                <a:latin typeface="Times New Roman"/>
                <a:cs typeface="Times New Roman"/>
              </a:rPr>
              <a:t>n</a:t>
            </a:r>
            <a:r>
              <a:rPr lang="en-US" sz="2600" dirty="0">
                <a:latin typeface="Times New Roman"/>
                <a:cs typeface="Times New Roman"/>
              </a:rPr>
              <a:t> </a:t>
            </a:r>
            <a:r>
              <a:rPr sz="2600" dirty="0" err="1" smtClean="0">
                <a:latin typeface="Times New Roman"/>
                <a:cs typeface="Times New Roman"/>
              </a:rPr>
              <a:t>c</a:t>
            </a:r>
            <a:r>
              <a:rPr sz="2600" spc="-10" dirty="0" err="1" smtClean="0">
                <a:latin typeface="Times New Roman"/>
                <a:cs typeface="Times New Roman"/>
              </a:rPr>
              <a:t>ứ</a:t>
            </a:r>
            <a:r>
              <a:rPr sz="2600" dirty="0" err="1" smtClean="0">
                <a:latin typeface="Times New Roman"/>
                <a:cs typeface="Times New Roman"/>
              </a:rPr>
              <a:t>u</a:t>
            </a:r>
            <a:r>
              <a:rPr lang="en-US" sz="2600" dirty="0">
                <a:latin typeface="Times New Roman"/>
                <a:cs typeface="Times New Roman"/>
              </a:rPr>
              <a:t> </a:t>
            </a:r>
            <a:r>
              <a:rPr sz="2600" dirty="0" err="1" smtClean="0">
                <a:latin typeface="Times New Roman"/>
                <a:cs typeface="Times New Roman"/>
              </a:rPr>
              <a:t>tr</a:t>
            </a:r>
            <a:r>
              <a:rPr sz="2600" spc="-15" dirty="0" err="1" smtClean="0">
                <a:latin typeface="Times New Roman"/>
                <a:cs typeface="Times New Roman"/>
              </a:rPr>
              <a:t>o</a:t>
            </a:r>
            <a:r>
              <a:rPr sz="2600" dirty="0" err="1" smtClean="0">
                <a:latin typeface="Times New Roman"/>
                <a:cs typeface="Times New Roman"/>
              </a:rPr>
              <a:t>ng</a:t>
            </a:r>
            <a:r>
              <a:rPr lang="en-US" sz="2600" dirty="0">
                <a:latin typeface="Times New Roman"/>
                <a:cs typeface="Times New Roman"/>
              </a:rPr>
              <a:t> </a:t>
            </a:r>
            <a:r>
              <a:rPr sz="2600" dirty="0" err="1" smtClean="0">
                <a:latin typeface="Times New Roman"/>
                <a:cs typeface="Times New Roman"/>
              </a:rPr>
              <a:t>việc</a:t>
            </a:r>
            <a:r>
              <a:rPr lang="en-US" sz="2600" dirty="0">
                <a:latin typeface="Times New Roman"/>
                <a:cs typeface="Times New Roman"/>
              </a:rPr>
              <a:t> </a:t>
            </a:r>
            <a:r>
              <a:rPr sz="2600" spc="-5" dirty="0" err="1" smtClean="0">
                <a:latin typeface="Times New Roman"/>
                <a:cs typeface="Times New Roman"/>
              </a:rPr>
              <a:t>r</a:t>
            </a:r>
            <a:r>
              <a:rPr sz="2600" dirty="0" err="1" smtClean="0">
                <a:latin typeface="Times New Roman"/>
                <a:cs typeface="Times New Roman"/>
              </a:rPr>
              <a:t>a</a:t>
            </a:r>
            <a:r>
              <a:rPr lang="en-US" sz="2600" dirty="0">
                <a:latin typeface="Times New Roman"/>
                <a:cs typeface="Times New Roman"/>
              </a:rPr>
              <a:t> </a:t>
            </a:r>
            <a:r>
              <a:rPr sz="2600" dirty="0" err="1" smtClean="0">
                <a:latin typeface="Times New Roman"/>
                <a:cs typeface="Times New Roman"/>
              </a:rPr>
              <a:t>quy</a:t>
            </a:r>
            <a:r>
              <a:rPr sz="2600" spc="-15" dirty="0" err="1" smtClean="0">
                <a:latin typeface="Times New Roman"/>
                <a:cs typeface="Times New Roman"/>
              </a:rPr>
              <a:t>ế</a:t>
            </a:r>
            <a:r>
              <a:rPr sz="2600" dirty="0" err="1" smtClean="0">
                <a:latin typeface="Times New Roman"/>
                <a:cs typeface="Times New Roman"/>
              </a:rPr>
              <a:t>t</a:t>
            </a:r>
            <a:r>
              <a:rPr lang="en-US" sz="2600" dirty="0">
                <a:latin typeface="Times New Roman"/>
                <a:cs typeface="Times New Roman"/>
              </a:rPr>
              <a:t> </a:t>
            </a:r>
            <a:r>
              <a:rPr sz="2600" dirty="0" err="1" smtClean="0">
                <a:latin typeface="Times New Roman"/>
                <a:cs typeface="Times New Roman"/>
              </a:rPr>
              <a:t>đị</a:t>
            </a:r>
            <a:r>
              <a:rPr sz="2600" spc="5" dirty="0" err="1" smtClean="0">
                <a:latin typeface="Times New Roman"/>
                <a:cs typeface="Times New Roman"/>
              </a:rPr>
              <a:t>n</a:t>
            </a:r>
            <a:r>
              <a:rPr sz="2600" dirty="0" err="1" smtClean="0">
                <a:latin typeface="Times New Roman"/>
                <a:cs typeface="Times New Roman"/>
              </a:rPr>
              <a:t>h</a:t>
            </a:r>
            <a:r>
              <a:rPr sz="2600" dirty="0">
                <a:latin typeface="Times New Roman"/>
                <a:cs typeface="Times New Roman"/>
              </a:rPr>
              <a:t>	</a:t>
            </a:r>
            <a:r>
              <a:rPr sz="2600" dirty="0" err="1">
                <a:latin typeface="Times New Roman"/>
                <a:cs typeface="Times New Roman"/>
              </a:rPr>
              <a:t>k</a:t>
            </a:r>
            <a:r>
              <a:rPr sz="2600" spc="-15" dirty="0" err="1">
                <a:latin typeface="Times New Roman"/>
                <a:cs typeface="Times New Roman"/>
              </a:rPr>
              <a:t>i</a:t>
            </a:r>
            <a:r>
              <a:rPr sz="2600" dirty="0" err="1">
                <a:latin typeface="Times New Roman"/>
                <a:cs typeface="Times New Roman"/>
              </a:rPr>
              <a:t>nh</a:t>
            </a:r>
            <a:r>
              <a:rPr sz="2600" dirty="0">
                <a:latin typeface="Times New Roman"/>
                <a:cs typeface="Times New Roman"/>
              </a:rPr>
              <a:t> </a:t>
            </a:r>
            <a:r>
              <a:rPr sz="2600" dirty="0" err="1" smtClean="0">
                <a:latin typeface="Times New Roman"/>
                <a:cs typeface="Times New Roman"/>
              </a:rPr>
              <a:t>doanh</a:t>
            </a:r>
            <a:endParaRPr sz="2600" dirty="0">
              <a:latin typeface="Times New Roman"/>
              <a:cs typeface="Times New Roman"/>
            </a:endParaRPr>
          </a:p>
          <a:p>
            <a:pPr marL="355600" marR="5715" indent="-342900" algn="just">
              <a:lnSpc>
                <a:spcPct val="100000"/>
              </a:lnSpc>
              <a:spcBef>
                <a:spcPts val="1200"/>
              </a:spcBef>
              <a:buChar char="-"/>
              <a:tabLst>
                <a:tab pos="354965" algn="l"/>
                <a:tab pos="355600" algn="l"/>
              </a:tabLst>
            </a:pPr>
            <a:r>
              <a:rPr sz="2600" spc="-5" dirty="0">
                <a:latin typeface="Times New Roman"/>
                <a:cs typeface="Times New Roman"/>
              </a:rPr>
              <a:t>Được tiến hành một cách </a:t>
            </a:r>
            <a:r>
              <a:rPr sz="2600" spc="-10" dirty="0">
                <a:latin typeface="Times New Roman"/>
                <a:cs typeface="Times New Roman"/>
              </a:rPr>
              <a:t>có </a:t>
            </a:r>
            <a:r>
              <a:rPr sz="2600" dirty="0">
                <a:latin typeface="Times New Roman"/>
                <a:cs typeface="Times New Roman"/>
              </a:rPr>
              <a:t>qui trình, hệ </a:t>
            </a:r>
            <a:r>
              <a:rPr sz="2600" spc="-5" dirty="0">
                <a:latin typeface="Times New Roman"/>
                <a:cs typeface="Times New Roman"/>
              </a:rPr>
              <a:t>thống </a:t>
            </a:r>
            <a:r>
              <a:rPr sz="2600" dirty="0">
                <a:latin typeface="Times New Roman"/>
                <a:cs typeface="Times New Roman"/>
              </a:rPr>
              <a:t>và </a:t>
            </a:r>
            <a:r>
              <a:rPr sz="2600" spc="-10" dirty="0">
                <a:latin typeface="Times New Roman"/>
                <a:cs typeface="Times New Roman"/>
              </a:rPr>
              <a:t>mang  </a:t>
            </a:r>
            <a:r>
              <a:rPr sz="2600" spc="-5" dirty="0">
                <a:latin typeface="Times New Roman"/>
                <a:cs typeface="Times New Roman"/>
              </a:rPr>
              <a:t>tính </a:t>
            </a:r>
            <a:r>
              <a:rPr sz="2600" dirty="0">
                <a:latin typeface="Times New Roman"/>
                <a:cs typeface="Times New Roman"/>
              </a:rPr>
              <a:t>khách</a:t>
            </a:r>
            <a:r>
              <a:rPr sz="2600" spc="-25" dirty="0">
                <a:latin typeface="Times New Roman"/>
                <a:cs typeface="Times New Roman"/>
              </a:rPr>
              <a:t> </a:t>
            </a:r>
            <a:r>
              <a:rPr sz="2600" dirty="0">
                <a:latin typeface="Times New Roman"/>
                <a:cs typeface="Times New Roman"/>
              </a:rPr>
              <a:t>quan</a:t>
            </a:r>
          </a:p>
          <a:p>
            <a:pPr marL="355600" indent="-342900" algn="just">
              <a:lnSpc>
                <a:spcPct val="100000"/>
              </a:lnSpc>
              <a:spcBef>
                <a:spcPts val="1205"/>
              </a:spcBef>
              <a:buChar char="-"/>
              <a:tabLst>
                <a:tab pos="354965" algn="l"/>
                <a:tab pos="355600" algn="l"/>
              </a:tabLst>
            </a:pPr>
            <a:r>
              <a:rPr sz="2600" dirty="0">
                <a:latin typeface="Times New Roman"/>
                <a:cs typeface="Times New Roman"/>
              </a:rPr>
              <a:t>Có </a:t>
            </a:r>
            <a:r>
              <a:rPr sz="2600" spc="-5" dirty="0">
                <a:latin typeface="Times New Roman"/>
                <a:cs typeface="Times New Roman"/>
              </a:rPr>
              <a:t>mục tiêu </a:t>
            </a:r>
            <a:r>
              <a:rPr sz="2600" dirty="0">
                <a:latin typeface="Times New Roman"/>
                <a:cs typeface="Times New Roman"/>
              </a:rPr>
              <a:t>và </a:t>
            </a:r>
            <a:r>
              <a:rPr sz="2600" spc="-5" dirty="0">
                <a:latin typeface="Times New Roman"/>
                <a:cs typeface="Times New Roman"/>
              </a:rPr>
              <a:t>tiêu </a:t>
            </a:r>
            <a:r>
              <a:rPr sz="2600" dirty="0">
                <a:latin typeface="Times New Roman"/>
                <a:cs typeface="Times New Roman"/>
              </a:rPr>
              <a:t>chí xác định </a:t>
            </a:r>
            <a:r>
              <a:rPr sz="2600" spc="5" dirty="0">
                <a:latin typeface="Times New Roman"/>
                <a:cs typeface="Times New Roman"/>
              </a:rPr>
              <a:t>khi </a:t>
            </a:r>
            <a:r>
              <a:rPr sz="2600" dirty="0">
                <a:latin typeface="Times New Roman"/>
                <a:cs typeface="Times New Roman"/>
              </a:rPr>
              <a:t>nghiên</a:t>
            </a:r>
            <a:r>
              <a:rPr sz="2600" spc="-75" dirty="0">
                <a:latin typeface="Times New Roman"/>
                <a:cs typeface="Times New Roman"/>
              </a:rPr>
              <a:t> </a:t>
            </a:r>
            <a:r>
              <a:rPr sz="2600" dirty="0">
                <a:latin typeface="Times New Roman"/>
                <a:cs typeface="Times New Roman"/>
              </a:rPr>
              <a:t>cứu</a:t>
            </a:r>
          </a:p>
          <a:p>
            <a:pPr marL="355600" marR="6985" indent="-342900" algn="just">
              <a:lnSpc>
                <a:spcPct val="100000"/>
              </a:lnSpc>
              <a:spcBef>
                <a:spcPts val="1200"/>
              </a:spcBef>
              <a:buChar char="-"/>
              <a:tabLst>
                <a:tab pos="354965" algn="l"/>
                <a:tab pos="355600" algn="l"/>
              </a:tabLst>
            </a:pPr>
            <a:r>
              <a:rPr sz="2600" dirty="0">
                <a:latin typeface="Times New Roman"/>
                <a:cs typeface="Times New Roman"/>
              </a:rPr>
              <a:t>Có 4 nội dung </a:t>
            </a:r>
            <a:r>
              <a:rPr sz="2600" spc="-5" dirty="0">
                <a:latin typeface="Times New Roman"/>
                <a:cs typeface="Times New Roman"/>
              </a:rPr>
              <a:t>chính là </a:t>
            </a:r>
            <a:r>
              <a:rPr sz="2600" dirty="0">
                <a:latin typeface="Times New Roman"/>
                <a:cs typeface="Times New Roman"/>
              </a:rPr>
              <a:t>thu </a:t>
            </a:r>
            <a:r>
              <a:rPr sz="2600" spc="-5" dirty="0">
                <a:latin typeface="Times New Roman"/>
                <a:cs typeface="Times New Roman"/>
              </a:rPr>
              <a:t>thập, </a:t>
            </a:r>
            <a:r>
              <a:rPr sz="2600" dirty="0">
                <a:latin typeface="Times New Roman"/>
                <a:cs typeface="Times New Roman"/>
              </a:rPr>
              <a:t>phân </a:t>
            </a:r>
            <a:r>
              <a:rPr sz="2600" spc="-5" dirty="0">
                <a:latin typeface="Times New Roman"/>
                <a:cs typeface="Times New Roman"/>
              </a:rPr>
              <a:t>tích, </a:t>
            </a:r>
            <a:r>
              <a:rPr sz="2600" dirty="0">
                <a:latin typeface="Times New Roman"/>
                <a:cs typeface="Times New Roman"/>
              </a:rPr>
              <a:t>đưa </a:t>
            </a:r>
            <a:r>
              <a:rPr sz="2600" spc="-5" dirty="0" err="1">
                <a:latin typeface="Times New Roman"/>
                <a:cs typeface="Times New Roman"/>
              </a:rPr>
              <a:t>các</a:t>
            </a:r>
            <a:r>
              <a:rPr sz="2600" spc="-5" dirty="0">
                <a:latin typeface="Times New Roman"/>
                <a:cs typeface="Times New Roman"/>
              </a:rPr>
              <a:t> giải  </a:t>
            </a:r>
            <a:r>
              <a:rPr sz="2600" dirty="0">
                <a:latin typeface="Times New Roman"/>
                <a:cs typeface="Times New Roman"/>
              </a:rPr>
              <a:t>pháp và báo </a:t>
            </a:r>
            <a:r>
              <a:rPr sz="2600" spc="-5" dirty="0">
                <a:latin typeface="Times New Roman"/>
                <a:cs typeface="Times New Roman"/>
              </a:rPr>
              <a:t>cáo </a:t>
            </a:r>
            <a:r>
              <a:rPr sz="2600" dirty="0">
                <a:latin typeface="Times New Roman"/>
                <a:cs typeface="Times New Roman"/>
              </a:rPr>
              <a:t>thông</a:t>
            </a:r>
            <a:r>
              <a:rPr sz="2600" spc="-75" dirty="0">
                <a:latin typeface="Times New Roman"/>
                <a:cs typeface="Times New Roman"/>
              </a:rPr>
              <a:t> </a:t>
            </a:r>
            <a:r>
              <a:rPr sz="2600" spc="-5" dirty="0">
                <a:latin typeface="Times New Roman"/>
                <a:cs typeface="Times New Roman"/>
              </a:rPr>
              <a:t>tin</a:t>
            </a:r>
            <a:endParaRPr sz="2600" dirty="0">
              <a:latin typeface="Times New Roman"/>
              <a:cs typeface="Times New Roman"/>
            </a:endParaRPr>
          </a:p>
        </p:txBody>
      </p:sp>
      <p:sp>
        <p:nvSpPr>
          <p:cNvPr id="3" name="object 3"/>
          <p:cNvSpPr txBox="1">
            <a:spLocks noGrp="1"/>
          </p:cNvSpPr>
          <p:nvPr>
            <p:ph type="title"/>
          </p:nvPr>
        </p:nvSpPr>
        <p:spPr>
          <a:xfrm>
            <a:off x="229235" y="337066"/>
            <a:ext cx="8686800" cy="873957"/>
          </a:xfrm>
          <a:prstGeom prst="rect">
            <a:avLst/>
          </a:prstGeom>
        </p:spPr>
        <p:txBody>
          <a:bodyPr vert="horz" wrap="square" lIns="0" tIns="12065" rIns="0" bIns="0" rtlCol="0">
            <a:spAutoFit/>
          </a:bodyPr>
          <a:lstStyle/>
          <a:p>
            <a:pPr marR="5080" indent="11113">
              <a:lnSpc>
                <a:spcPct val="100000"/>
              </a:lnSpc>
              <a:spcBef>
                <a:spcPts val="95"/>
              </a:spcBef>
            </a:pPr>
            <a:r>
              <a:rPr sz="2800" dirty="0">
                <a:latin typeface="Times New Roman" panose="02020603050405020304" pitchFamily="18" charset="0"/>
                <a:cs typeface="Times New Roman" panose="02020603050405020304" pitchFamily="18" charset="0"/>
              </a:rPr>
              <a:t>2.1. </a:t>
            </a:r>
            <a:r>
              <a:rPr sz="2800" spc="-5" dirty="0">
                <a:latin typeface="Times New Roman" panose="02020603050405020304" pitchFamily="18" charset="0"/>
                <a:cs typeface="Times New Roman" panose="02020603050405020304" pitchFamily="18" charset="0"/>
              </a:rPr>
              <a:t>Nghiên cứu thị trường của  Marketing ngân</a:t>
            </a:r>
            <a:r>
              <a:rPr sz="2800" spc="2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hàng</a:t>
            </a: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354526"/>
            <a:ext cx="8763000" cy="873957"/>
          </a:xfrm>
          <a:prstGeom prst="rect">
            <a:avLst/>
          </a:prstGeom>
        </p:spPr>
        <p:txBody>
          <a:bodyPr vert="horz" wrap="square" lIns="0" tIns="12065" rIns="0" bIns="0" rtlCol="0">
            <a:spAutoFit/>
          </a:bodyPr>
          <a:lstStyle/>
          <a:p>
            <a:pPr marL="972819" marR="5080" indent="-960755">
              <a:lnSpc>
                <a:spcPct val="100000"/>
              </a:lnSpc>
              <a:spcBef>
                <a:spcPts val="95"/>
              </a:spcBef>
            </a:pPr>
            <a:r>
              <a:rPr sz="2800" dirty="0">
                <a:latin typeface="Times New Roman" panose="02020603050405020304" pitchFamily="18" charset="0"/>
                <a:cs typeface="Times New Roman" panose="02020603050405020304" pitchFamily="18" charset="0"/>
              </a:rPr>
              <a:t>2.1. </a:t>
            </a:r>
            <a:r>
              <a:rPr sz="2800" spc="-5" dirty="0">
                <a:latin typeface="Times New Roman" panose="02020603050405020304" pitchFamily="18" charset="0"/>
                <a:cs typeface="Times New Roman" panose="02020603050405020304" pitchFamily="18" charset="0"/>
              </a:rPr>
              <a:t>Nghiên cứu thị trường của  Marketing ngân</a:t>
            </a:r>
            <a:r>
              <a:rPr sz="2800" spc="2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hàng</a:t>
            </a:r>
            <a:endParaRPr sz="2800">
              <a:latin typeface="Times New Roman" panose="02020603050405020304" pitchFamily="18" charset="0"/>
              <a:cs typeface="Times New Roman" panose="02020603050405020304" pitchFamily="18" charset="0"/>
            </a:endParaRPr>
          </a:p>
        </p:txBody>
      </p:sp>
      <p:sp>
        <p:nvSpPr>
          <p:cNvPr id="3" name="object 3"/>
          <p:cNvSpPr/>
          <p:nvPr/>
        </p:nvSpPr>
        <p:spPr>
          <a:xfrm>
            <a:off x="1357883" y="2220467"/>
            <a:ext cx="3464052" cy="14767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55800" y="2633726"/>
            <a:ext cx="3268979" cy="984250"/>
          </a:xfrm>
          <a:custGeom>
            <a:avLst/>
            <a:gdLst/>
            <a:ahLst/>
            <a:cxnLst/>
            <a:rect l="l" t="t" r="r" b="b"/>
            <a:pathLst>
              <a:path w="3268979" h="984250">
                <a:moveTo>
                  <a:pt x="0" y="984250"/>
                </a:moveTo>
                <a:lnTo>
                  <a:pt x="3268599" y="984250"/>
                </a:lnTo>
                <a:lnTo>
                  <a:pt x="3268599" y="0"/>
                </a:lnTo>
                <a:lnTo>
                  <a:pt x="0" y="0"/>
                </a:lnTo>
                <a:lnTo>
                  <a:pt x="0" y="984250"/>
                </a:lnTo>
                <a:close/>
              </a:path>
            </a:pathLst>
          </a:custGeom>
          <a:solidFill>
            <a:srgbClr val="FFFFFF"/>
          </a:solidFill>
        </p:spPr>
        <p:txBody>
          <a:bodyPr wrap="square" lIns="0" tIns="0" rIns="0" bIns="0" rtlCol="0"/>
          <a:lstStyle/>
          <a:p>
            <a:endParaRPr/>
          </a:p>
        </p:txBody>
      </p:sp>
      <p:sp>
        <p:nvSpPr>
          <p:cNvPr id="5" name="object 5"/>
          <p:cNvSpPr/>
          <p:nvPr/>
        </p:nvSpPr>
        <p:spPr>
          <a:xfrm>
            <a:off x="1455800" y="2298763"/>
            <a:ext cx="3268979" cy="335280"/>
          </a:xfrm>
          <a:custGeom>
            <a:avLst/>
            <a:gdLst/>
            <a:ahLst/>
            <a:cxnLst/>
            <a:rect l="l" t="t" r="r" b="b"/>
            <a:pathLst>
              <a:path w="3268979" h="335280">
                <a:moveTo>
                  <a:pt x="0" y="334962"/>
                </a:moveTo>
                <a:lnTo>
                  <a:pt x="3268599" y="334962"/>
                </a:lnTo>
                <a:lnTo>
                  <a:pt x="3268599" y="0"/>
                </a:lnTo>
                <a:lnTo>
                  <a:pt x="0" y="0"/>
                </a:lnTo>
                <a:lnTo>
                  <a:pt x="0" y="334962"/>
                </a:lnTo>
                <a:close/>
              </a:path>
            </a:pathLst>
          </a:custGeom>
          <a:solidFill>
            <a:srgbClr val="BBE1E6"/>
          </a:solidFill>
        </p:spPr>
        <p:txBody>
          <a:bodyPr wrap="square" lIns="0" tIns="0" rIns="0" bIns="0" rtlCol="0"/>
          <a:lstStyle/>
          <a:p>
            <a:endParaRPr/>
          </a:p>
        </p:txBody>
      </p:sp>
      <p:sp>
        <p:nvSpPr>
          <p:cNvPr id="6" name="object 6"/>
          <p:cNvSpPr/>
          <p:nvPr/>
        </p:nvSpPr>
        <p:spPr>
          <a:xfrm>
            <a:off x="1455800" y="2682875"/>
            <a:ext cx="3268979" cy="12700"/>
          </a:xfrm>
          <a:custGeom>
            <a:avLst/>
            <a:gdLst/>
            <a:ahLst/>
            <a:cxnLst/>
            <a:rect l="l" t="t" r="r" b="b"/>
            <a:pathLst>
              <a:path w="3268979" h="12700">
                <a:moveTo>
                  <a:pt x="0" y="12700"/>
                </a:moveTo>
                <a:lnTo>
                  <a:pt x="3268599" y="12700"/>
                </a:lnTo>
                <a:lnTo>
                  <a:pt x="3268599" y="0"/>
                </a:lnTo>
                <a:lnTo>
                  <a:pt x="0" y="0"/>
                </a:lnTo>
                <a:lnTo>
                  <a:pt x="0" y="12700"/>
                </a:lnTo>
                <a:close/>
              </a:path>
            </a:pathLst>
          </a:custGeom>
          <a:solidFill>
            <a:srgbClr val="75BCA7"/>
          </a:solidFill>
        </p:spPr>
        <p:txBody>
          <a:bodyPr wrap="square" lIns="0" tIns="0" rIns="0" bIns="0" rtlCol="0"/>
          <a:lstStyle/>
          <a:p>
            <a:endParaRPr/>
          </a:p>
        </p:txBody>
      </p:sp>
      <p:sp>
        <p:nvSpPr>
          <p:cNvPr id="7" name="object 7"/>
          <p:cNvSpPr/>
          <p:nvPr/>
        </p:nvSpPr>
        <p:spPr>
          <a:xfrm>
            <a:off x="4674108" y="2220467"/>
            <a:ext cx="3348228" cy="147675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770501" y="2633726"/>
            <a:ext cx="3154680" cy="984250"/>
          </a:xfrm>
          <a:custGeom>
            <a:avLst/>
            <a:gdLst/>
            <a:ahLst/>
            <a:cxnLst/>
            <a:rect l="l" t="t" r="r" b="b"/>
            <a:pathLst>
              <a:path w="3154679" h="984250">
                <a:moveTo>
                  <a:pt x="0" y="984250"/>
                </a:moveTo>
                <a:lnTo>
                  <a:pt x="3154299" y="984250"/>
                </a:lnTo>
                <a:lnTo>
                  <a:pt x="3154299" y="0"/>
                </a:lnTo>
                <a:lnTo>
                  <a:pt x="0" y="0"/>
                </a:lnTo>
                <a:lnTo>
                  <a:pt x="0" y="984250"/>
                </a:lnTo>
                <a:close/>
              </a:path>
            </a:pathLst>
          </a:custGeom>
          <a:solidFill>
            <a:srgbClr val="FFFFFF"/>
          </a:solidFill>
        </p:spPr>
        <p:txBody>
          <a:bodyPr wrap="square" lIns="0" tIns="0" rIns="0" bIns="0" rtlCol="0"/>
          <a:lstStyle/>
          <a:p>
            <a:endParaRPr/>
          </a:p>
        </p:txBody>
      </p:sp>
      <p:sp>
        <p:nvSpPr>
          <p:cNvPr id="9" name="object 9"/>
          <p:cNvSpPr/>
          <p:nvPr/>
        </p:nvSpPr>
        <p:spPr>
          <a:xfrm>
            <a:off x="4770501" y="2298763"/>
            <a:ext cx="3154680" cy="335280"/>
          </a:xfrm>
          <a:custGeom>
            <a:avLst/>
            <a:gdLst/>
            <a:ahLst/>
            <a:cxnLst/>
            <a:rect l="l" t="t" r="r" b="b"/>
            <a:pathLst>
              <a:path w="3154679" h="335280">
                <a:moveTo>
                  <a:pt x="0" y="334962"/>
                </a:moveTo>
                <a:lnTo>
                  <a:pt x="3154299" y="334962"/>
                </a:lnTo>
                <a:lnTo>
                  <a:pt x="3154299" y="0"/>
                </a:lnTo>
                <a:lnTo>
                  <a:pt x="0" y="0"/>
                </a:lnTo>
                <a:lnTo>
                  <a:pt x="0" y="334962"/>
                </a:lnTo>
                <a:close/>
              </a:path>
            </a:pathLst>
          </a:custGeom>
          <a:solidFill>
            <a:srgbClr val="BBE1E6"/>
          </a:solidFill>
        </p:spPr>
        <p:txBody>
          <a:bodyPr wrap="square" lIns="0" tIns="0" rIns="0" bIns="0" rtlCol="0"/>
          <a:lstStyle/>
          <a:p>
            <a:endParaRPr/>
          </a:p>
        </p:txBody>
      </p:sp>
      <p:sp>
        <p:nvSpPr>
          <p:cNvPr id="10" name="object 10"/>
          <p:cNvSpPr/>
          <p:nvPr/>
        </p:nvSpPr>
        <p:spPr>
          <a:xfrm>
            <a:off x="4757801" y="2689225"/>
            <a:ext cx="3154680" cy="0"/>
          </a:xfrm>
          <a:custGeom>
            <a:avLst/>
            <a:gdLst/>
            <a:ahLst/>
            <a:cxnLst/>
            <a:rect l="l" t="t" r="r" b="b"/>
            <a:pathLst>
              <a:path w="3154679">
                <a:moveTo>
                  <a:pt x="0" y="0"/>
                </a:moveTo>
                <a:lnTo>
                  <a:pt x="3154299" y="0"/>
                </a:lnTo>
              </a:path>
            </a:pathLst>
          </a:custGeom>
          <a:ln w="12700">
            <a:solidFill>
              <a:srgbClr val="75BCA7"/>
            </a:solidFill>
            <a:prstDash val="sysDash"/>
          </a:ln>
        </p:spPr>
        <p:txBody>
          <a:bodyPr wrap="square" lIns="0" tIns="0" rIns="0" bIns="0" rtlCol="0"/>
          <a:lstStyle/>
          <a:p>
            <a:endParaRPr/>
          </a:p>
        </p:txBody>
      </p:sp>
      <p:sp>
        <p:nvSpPr>
          <p:cNvPr id="11" name="object 11"/>
          <p:cNvSpPr/>
          <p:nvPr/>
        </p:nvSpPr>
        <p:spPr>
          <a:xfrm>
            <a:off x="1350263" y="3633215"/>
            <a:ext cx="3471672" cy="147523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447800" y="4046601"/>
            <a:ext cx="3276600" cy="982980"/>
          </a:xfrm>
          <a:custGeom>
            <a:avLst/>
            <a:gdLst/>
            <a:ahLst/>
            <a:cxnLst/>
            <a:rect l="l" t="t" r="r" b="b"/>
            <a:pathLst>
              <a:path w="3276600" h="982979">
                <a:moveTo>
                  <a:pt x="0" y="982599"/>
                </a:moveTo>
                <a:lnTo>
                  <a:pt x="3276600" y="982599"/>
                </a:lnTo>
                <a:lnTo>
                  <a:pt x="3276600" y="0"/>
                </a:lnTo>
                <a:lnTo>
                  <a:pt x="0" y="0"/>
                </a:lnTo>
                <a:lnTo>
                  <a:pt x="0" y="982599"/>
                </a:lnTo>
                <a:close/>
              </a:path>
            </a:pathLst>
          </a:custGeom>
          <a:solidFill>
            <a:srgbClr val="FFFFFF"/>
          </a:solidFill>
        </p:spPr>
        <p:txBody>
          <a:bodyPr wrap="square" lIns="0" tIns="0" rIns="0" bIns="0" rtlCol="0"/>
          <a:lstStyle/>
          <a:p>
            <a:endParaRPr/>
          </a:p>
        </p:txBody>
      </p:sp>
      <p:sp>
        <p:nvSpPr>
          <p:cNvPr id="13" name="object 13"/>
          <p:cNvSpPr/>
          <p:nvPr/>
        </p:nvSpPr>
        <p:spPr>
          <a:xfrm>
            <a:off x="1447800" y="3711638"/>
            <a:ext cx="3276600" cy="335280"/>
          </a:xfrm>
          <a:custGeom>
            <a:avLst/>
            <a:gdLst/>
            <a:ahLst/>
            <a:cxnLst/>
            <a:rect l="l" t="t" r="r" b="b"/>
            <a:pathLst>
              <a:path w="3276600" h="335279">
                <a:moveTo>
                  <a:pt x="0" y="334962"/>
                </a:moveTo>
                <a:lnTo>
                  <a:pt x="3276600" y="334962"/>
                </a:lnTo>
                <a:lnTo>
                  <a:pt x="3276600" y="0"/>
                </a:lnTo>
                <a:lnTo>
                  <a:pt x="0" y="0"/>
                </a:lnTo>
                <a:lnTo>
                  <a:pt x="0" y="334962"/>
                </a:lnTo>
                <a:close/>
              </a:path>
            </a:pathLst>
          </a:custGeom>
          <a:solidFill>
            <a:srgbClr val="BBE1E6"/>
          </a:solidFill>
        </p:spPr>
        <p:txBody>
          <a:bodyPr wrap="square" lIns="0" tIns="0" rIns="0" bIns="0" rtlCol="0"/>
          <a:lstStyle/>
          <a:p>
            <a:endParaRPr/>
          </a:p>
        </p:txBody>
      </p:sp>
      <p:sp>
        <p:nvSpPr>
          <p:cNvPr id="14" name="object 14"/>
          <p:cNvSpPr/>
          <p:nvPr/>
        </p:nvSpPr>
        <p:spPr>
          <a:xfrm>
            <a:off x="1447800" y="4095750"/>
            <a:ext cx="3276600" cy="12700"/>
          </a:xfrm>
          <a:custGeom>
            <a:avLst/>
            <a:gdLst/>
            <a:ahLst/>
            <a:cxnLst/>
            <a:rect l="l" t="t" r="r" b="b"/>
            <a:pathLst>
              <a:path w="3276600" h="12700">
                <a:moveTo>
                  <a:pt x="0" y="12700"/>
                </a:moveTo>
                <a:lnTo>
                  <a:pt x="3276600" y="12700"/>
                </a:lnTo>
                <a:lnTo>
                  <a:pt x="3276600" y="0"/>
                </a:lnTo>
                <a:lnTo>
                  <a:pt x="0" y="0"/>
                </a:lnTo>
                <a:lnTo>
                  <a:pt x="0" y="12700"/>
                </a:lnTo>
                <a:close/>
              </a:path>
            </a:pathLst>
          </a:custGeom>
          <a:solidFill>
            <a:srgbClr val="373545"/>
          </a:solidFill>
        </p:spPr>
        <p:txBody>
          <a:bodyPr wrap="square" lIns="0" tIns="0" rIns="0" bIns="0" rtlCol="0"/>
          <a:lstStyle/>
          <a:p>
            <a:endParaRPr/>
          </a:p>
        </p:txBody>
      </p:sp>
      <p:sp>
        <p:nvSpPr>
          <p:cNvPr id="15" name="object 15"/>
          <p:cNvSpPr/>
          <p:nvPr/>
        </p:nvSpPr>
        <p:spPr>
          <a:xfrm>
            <a:off x="4674108" y="3633215"/>
            <a:ext cx="3348228" cy="147523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4770501" y="4046601"/>
            <a:ext cx="3154680" cy="982980"/>
          </a:xfrm>
          <a:custGeom>
            <a:avLst/>
            <a:gdLst/>
            <a:ahLst/>
            <a:cxnLst/>
            <a:rect l="l" t="t" r="r" b="b"/>
            <a:pathLst>
              <a:path w="3154679" h="982979">
                <a:moveTo>
                  <a:pt x="0" y="982599"/>
                </a:moveTo>
                <a:lnTo>
                  <a:pt x="3154299" y="982599"/>
                </a:lnTo>
                <a:lnTo>
                  <a:pt x="3154299" y="0"/>
                </a:lnTo>
                <a:lnTo>
                  <a:pt x="0" y="0"/>
                </a:lnTo>
                <a:lnTo>
                  <a:pt x="0" y="982599"/>
                </a:lnTo>
                <a:close/>
              </a:path>
            </a:pathLst>
          </a:custGeom>
          <a:solidFill>
            <a:srgbClr val="FFFFFF"/>
          </a:solidFill>
        </p:spPr>
        <p:txBody>
          <a:bodyPr wrap="square" lIns="0" tIns="0" rIns="0" bIns="0" rtlCol="0"/>
          <a:lstStyle/>
          <a:p>
            <a:endParaRPr/>
          </a:p>
        </p:txBody>
      </p:sp>
      <p:sp>
        <p:nvSpPr>
          <p:cNvPr id="17" name="object 17"/>
          <p:cNvSpPr/>
          <p:nvPr/>
        </p:nvSpPr>
        <p:spPr>
          <a:xfrm>
            <a:off x="4770501" y="3711638"/>
            <a:ext cx="3154680" cy="335280"/>
          </a:xfrm>
          <a:custGeom>
            <a:avLst/>
            <a:gdLst/>
            <a:ahLst/>
            <a:cxnLst/>
            <a:rect l="l" t="t" r="r" b="b"/>
            <a:pathLst>
              <a:path w="3154679" h="335279">
                <a:moveTo>
                  <a:pt x="0" y="334962"/>
                </a:moveTo>
                <a:lnTo>
                  <a:pt x="3154299" y="334962"/>
                </a:lnTo>
                <a:lnTo>
                  <a:pt x="3154299" y="0"/>
                </a:lnTo>
                <a:lnTo>
                  <a:pt x="0" y="0"/>
                </a:lnTo>
                <a:lnTo>
                  <a:pt x="0" y="334962"/>
                </a:lnTo>
                <a:close/>
              </a:path>
            </a:pathLst>
          </a:custGeom>
          <a:solidFill>
            <a:srgbClr val="BBE1E6"/>
          </a:solidFill>
        </p:spPr>
        <p:txBody>
          <a:bodyPr wrap="square" lIns="0" tIns="0" rIns="0" bIns="0" rtlCol="0"/>
          <a:lstStyle/>
          <a:p>
            <a:endParaRPr/>
          </a:p>
        </p:txBody>
      </p:sp>
      <p:sp>
        <p:nvSpPr>
          <p:cNvPr id="18" name="object 18"/>
          <p:cNvSpPr/>
          <p:nvPr/>
        </p:nvSpPr>
        <p:spPr>
          <a:xfrm>
            <a:off x="4757801" y="4102100"/>
            <a:ext cx="3154680" cy="0"/>
          </a:xfrm>
          <a:custGeom>
            <a:avLst/>
            <a:gdLst/>
            <a:ahLst/>
            <a:cxnLst/>
            <a:rect l="l" t="t" r="r" b="b"/>
            <a:pathLst>
              <a:path w="3154679">
                <a:moveTo>
                  <a:pt x="0" y="0"/>
                </a:moveTo>
                <a:lnTo>
                  <a:pt x="3154299" y="0"/>
                </a:lnTo>
              </a:path>
            </a:pathLst>
          </a:custGeom>
          <a:ln w="12700">
            <a:solidFill>
              <a:srgbClr val="57B6C0"/>
            </a:solidFill>
            <a:prstDash val="sysDash"/>
          </a:ln>
        </p:spPr>
        <p:txBody>
          <a:bodyPr wrap="square" lIns="0" tIns="0" rIns="0" bIns="0" rtlCol="0"/>
          <a:lstStyle/>
          <a:p>
            <a:endParaRPr/>
          </a:p>
        </p:txBody>
      </p:sp>
      <p:sp>
        <p:nvSpPr>
          <p:cNvPr id="19" name="object 19"/>
          <p:cNvSpPr/>
          <p:nvPr/>
        </p:nvSpPr>
        <p:spPr>
          <a:xfrm>
            <a:off x="4674108" y="5067300"/>
            <a:ext cx="3348228" cy="1475232"/>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4770501" y="5481701"/>
            <a:ext cx="3154680" cy="982980"/>
          </a:xfrm>
          <a:custGeom>
            <a:avLst/>
            <a:gdLst/>
            <a:ahLst/>
            <a:cxnLst/>
            <a:rect l="l" t="t" r="r" b="b"/>
            <a:pathLst>
              <a:path w="3154679" h="982979">
                <a:moveTo>
                  <a:pt x="0" y="982599"/>
                </a:moveTo>
                <a:lnTo>
                  <a:pt x="3154299" y="982599"/>
                </a:lnTo>
                <a:lnTo>
                  <a:pt x="3154299" y="0"/>
                </a:lnTo>
                <a:lnTo>
                  <a:pt x="0" y="0"/>
                </a:lnTo>
                <a:lnTo>
                  <a:pt x="0" y="982599"/>
                </a:lnTo>
                <a:close/>
              </a:path>
            </a:pathLst>
          </a:custGeom>
          <a:solidFill>
            <a:srgbClr val="FFFFFF"/>
          </a:solidFill>
        </p:spPr>
        <p:txBody>
          <a:bodyPr wrap="square" lIns="0" tIns="0" rIns="0" bIns="0" rtlCol="0"/>
          <a:lstStyle/>
          <a:p>
            <a:endParaRPr/>
          </a:p>
        </p:txBody>
      </p:sp>
      <p:sp>
        <p:nvSpPr>
          <p:cNvPr id="21" name="object 21"/>
          <p:cNvSpPr/>
          <p:nvPr/>
        </p:nvSpPr>
        <p:spPr>
          <a:xfrm>
            <a:off x="4770501" y="5146738"/>
            <a:ext cx="3154680" cy="335280"/>
          </a:xfrm>
          <a:custGeom>
            <a:avLst/>
            <a:gdLst/>
            <a:ahLst/>
            <a:cxnLst/>
            <a:rect l="l" t="t" r="r" b="b"/>
            <a:pathLst>
              <a:path w="3154679" h="335279">
                <a:moveTo>
                  <a:pt x="0" y="334962"/>
                </a:moveTo>
                <a:lnTo>
                  <a:pt x="3154299" y="334962"/>
                </a:lnTo>
                <a:lnTo>
                  <a:pt x="3154299" y="0"/>
                </a:lnTo>
                <a:lnTo>
                  <a:pt x="0" y="0"/>
                </a:lnTo>
                <a:lnTo>
                  <a:pt x="0" y="334962"/>
                </a:lnTo>
                <a:close/>
              </a:path>
            </a:pathLst>
          </a:custGeom>
          <a:solidFill>
            <a:srgbClr val="BBE1E6"/>
          </a:solidFill>
        </p:spPr>
        <p:txBody>
          <a:bodyPr wrap="square" lIns="0" tIns="0" rIns="0" bIns="0" rtlCol="0"/>
          <a:lstStyle/>
          <a:p>
            <a:endParaRPr/>
          </a:p>
        </p:txBody>
      </p:sp>
      <p:sp>
        <p:nvSpPr>
          <p:cNvPr id="22" name="object 22"/>
          <p:cNvSpPr/>
          <p:nvPr/>
        </p:nvSpPr>
        <p:spPr>
          <a:xfrm>
            <a:off x="4757801" y="5551551"/>
            <a:ext cx="3154680" cy="0"/>
          </a:xfrm>
          <a:custGeom>
            <a:avLst/>
            <a:gdLst/>
            <a:ahLst/>
            <a:cxnLst/>
            <a:rect l="l" t="t" r="r" b="b"/>
            <a:pathLst>
              <a:path w="3154679">
                <a:moveTo>
                  <a:pt x="0" y="0"/>
                </a:moveTo>
                <a:lnTo>
                  <a:pt x="3154299" y="0"/>
                </a:lnTo>
              </a:path>
            </a:pathLst>
          </a:custGeom>
          <a:ln w="12700">
            <a:solidFill>
              <a:srgbClr val="84ACB6"/>
            </a:solidFill>
            <a:prstDash val="sysDash"/>
          </a:ln>
        </p:spPr>
        <p:txBody>
          <a:bodyPr wrap="square" lIns="0" tIns="0" rIns="0" bIns="0" rtlCol="0"/>
          <a:lstStyle/>
          <a:p>
            <a:endParaRPr/>
          </a:p>
        </p:txBody>
      </p:sp>
      <p:sp>
        <p:nvSpPr>
          <p:cNvPr id="23" name="object 23"/>
          <p:cNvSpPr txBox="1"/>
          <p:nvPr/>
        </p:nvSpPr>
        <p:spPr>
          <a:xfrm>
            <a:off x="1455800" y="2719832"/>
            <a:ext cx="3268979" cy="803275"/>
          </a:xfrm>
          <a:prstGeom prst="rect">
            <a:avLst/>
          </a:prstGeom>
        </p:spPr>
        <p:txBody>
          <a:bodyPr vert="horz" wrap="square" lIns="0" tIns="13335" rIns="0" bIns="0" rtlCol="0">
            <a:spAutoFit/>
          </a:bodyPr>
          <a:lstStyle/>
          <a:p>
            <a:pPr marL="235585" marR="1113155">
              <a:lnSpc>
                <a:spcPct val="100000"/>
              </a:lnSpc>
              <a:spcBef>
                <a:spcPts val="105"/>
              </a:spcBef>
            </a:pPr>
            <a:r>
              <a:rPr sz="1700" dirty="0">
                <a:latin typeface="Arial"/>
                <a:cs typeface="Arial"/>
              </a:rPr>
              <a:t>Xu hướng ngành  Thị </a:t>
            </a:r>
            <a:r>
              <a:rPr sz="1700" spc="-5" dirty="0">
                <a:latin typeface="Arial"/>
                <a:cs typeface="Arial"/>
              </a:rPr>
              <a:t>phần, thị </a:t>
            </a:r>
            <a:r>
              <a:rPr sz="1700" dirty="0">
                <a:latin typeface="Arial"/>
                <a:cs typeface="Arial"/>
              </a:rPr>
              <a:t>trường  Thương</a:t>
            </a:r>
            <a:r>
              <a:rPr sz="1700" spc="-25" dirty="0">
                <a:latin typeface="Arial"/>
                <a:cs typeface="Arial"/>
              </a:rPr>
              <a:t> </a:t>
            </a:r>
            <a:r>
              <a:rPr sz="1700" dirty="0">
                <a:latin typeface="Arial"/>
                <a:cs typeface="Arial"/>
              </a:rPr>
              <a:t>hiệu</a:t>
            </a:r>
            <a:endParaRPr sz="1700">
              <a:latin typeface="Arial"/>
              <a:cs typeface="Arial"/>
            </a:endParaRPr>
          </a:p>
        </p:txBody>
      </p:sp>
      <p:sp>
        <p:nvSpPr>
          <p:cNvPr id="24" name="object 24"/>
          <p:cNvSpPr txBox="1"/>
          <p:nvPr/>
        </p:nvSpPr>
        <p:spPr>
          <a:xfrm>
            <a:off x="1447800" y="4225290"/>
            <a:ext cx="3276600" cy="544195"/>
          </a:xfrm>
          <a:prstGeom prst="rect">
            <a:avLst/>
          </a:prstGeom>
        </p:spPr>
        <p:txBody>
          <a:bodyPr vert="horz" wrap="square" lIns="0" tIns="12700" rIns="0" bIns="0" rtlCol="0">
            <a:spAutoFit/>
          </a:bodyPr>
          <a:lstStyle/>
          <a:p>
            <a:pPr marL="243840">
              <a:lnSpc>
                <a:spcPct val="100000"/>
              </a:lnSpc>
              <a:spcBef>
                <a:spcPts val="100"/>
              </a:spcBef>
            </a:pPr>
            <a:r>
              <a:rPr sz="1700" dirty="0">
                <a:latin typeface="Arial"/>
                <a:cs typeface="Arial"/>
              </a:rPr>
              <a:t>Sản phẩm</a:t>
            </a:r>
            <a:r>
              <a:rPr sz="1700" spc="-10" dirty="0">
                <a:latin typeface="Arial"/>
                <a:cs typeface="Arial"/>
              </a:rPr>
              <a:t> </a:t>
            </a:r>
            <a:r>
              <a:rPr sz="1700" spc="-5" dirty="0">
                <a:latin typeface="Arial"/>
                <a:cs typeface="Arial"/>
              </a:rPr>
              <a:t>mới</a:t>
            </a:r>
            <a:endParaRPr sz="1700">
              <a:latin typeface="Arial"/>
              <a:cs typeface="Arial"/>
            </a:endParaRPr>
          </a:p>
          <a:p>
            <a:pPr marL="243840">
              <a:lnSpc>
                <a:spcPct val="100000"/>
              </a:lnSpc>
            </a:pPr>
            <a:r>
              <a:rPr sz="1700" dirty="0">
                <a:latin typeface="Arial"/>
                <a:cs typeface="Arial"/>
              </a:rPr>
              <a:t>Sản phẩm cạnh</a:t>
            </a:r>
            <a:r>
              <a:rPr sz="1700" spc="-10" dirty="0">
                <a:latin typeface="Arial"/>
                <a:cs typeface="Arial"/>
              </a:rPr>
              <a:t> </a:t>
            </a:r>
            <a:r>
              <a:rPr sz="1700" spc="-5" dirty="0">
                <a:latin typeface="Arial"/>
                <a:cs typeface="Arial"/>
              </a:rPr>
              <a:t>tranh</a:t>
            </a:r>
            <a:endParaRPr sz="1700">
              <a:latin typeface="Arial"/>
              <a:cs typeface="Arial"/>
            </a:endParaRPr>
          </a:p>
        </p:txBody>
      </p:sp>
      <p:sp>
        <p:nvSpPr>
          <p:cNvPr id="25" name="object 25"/>
          <p:cNvSpPr txBox="1"/>
          <p:nvPr/>
        </p:nvSpPr>
        <p:spPr>
          <a:xfrm>
            <a:off x="4770501" y="2765551"/>
            <a:ext cx="3154680" cy="544195"/>
          </a:xfrm>
          <a:prstGeom prst="rect">
            <a:avLst/>
          </a:prstGeom>
        </p:spPr>
        <p:txBody>
          <a:bodyPr vert="horz" wrap="square" lIns="0" tIns="13335" rIns="0" bIns="0" rtlCol="0">
            <a:spAutoFit/>
          </a:bodyPr>
          <a:lstStyle/>
          <a:p>
            <a:pPr marL="198120">
              <a:lnSpc>
                <a:spcPct val="100000"/>
              </a:lnSpc>
              <a:spcBef>
                <a:spcPts val="105"/>
              </a:spcBef>
            </a:pPr>
            <a:r>
              <a:rPr sz="1700" dirty="0">
                <a:latin typeface="Arial"/>
                <a:cs typeface="Arial"/>
              </a:rPr>
              <a:t>Địa điểm đặt chi</a:t>
            </a:r>
            <a:r>
              <a:rPr sz="1700" spc="-50" dirty="0">
                <a:latin typeface="Arial"/>
                <a:cs typeface="Arial"/>
              </a:rPr>
              <a:t> </a:t>
            </a:r>
            <a:r>
              <a:rPr sz="1700" dirty="0">
                <a:latin typeface="Arial"/>
                <a:cs typeface="Arial"/>
              </a:rPr>
              <a:t>nhánh</a:t>
            </a:r>
          </a:p>
          <a:p>
            <a:pPr marL="198120">
              <a:lnSpc>
                <a:spcPct val="100000"/>
              </a:lnSpc>
            </a:pPr>
            <a:r>
              <a:rPr sz="1700" dirty="0">
                <a:latin typeface="Arial"/>
                <a:cs typeface="Arial"/>
              </a:rPr>
              <a:t>Hiệu </a:t>
            </a:r>
            <a:r>
              <a:rPr sz="1700" spc="-5" dirty="0">
                <a:latin typeface="Arial"/>
                <a:cs typeface="Arial"/>
              </a:rPr>
              <a:t>quả </a:t>
            </a:r>
            <a:r>
              <a:rPr sz="1700" dirty="0">
                <a:latin typeface="Arial"/>
                <a:cs typeface="Arial"/>
              </a:rPr>
              <a:t>các kênh phân</a:t>
            </a:r>
            <a:r>
              <a:rPr sz="1700" spc="-20" dirty="0">
                <a:latin typeface="Arial"/>
                <a:cs typeface="Arial"/>
              </a:rPr>
              <a:t> </a:t>
            </a:r>
            <a:r>
              <a:rPr sz="1700" dirty="0">
                <a:latin typeface="Arial"/>
                <a:cs typeface="Arial"/>
              </a:rPr>
              <a:t>phối</a:t>
            </a:r>
          </a:p>
        </p:txBody>
      </p:sp>
      <p:sp>
        <p:nvSpPr>
          <p:cNvPr id="26" name="object 26"/>
          <p:cNvSpPr txBox="1"/>
          <p:nvPr/>
        </p:nvSpPr>
        <p:spPr>
          <a:xfrm>
            <a:off x="4770501" y="4107560"/>
            <a:ext cx="3154680" cy="803275"/>
          </a:xfrm>
          <a:prstGeom prst="rect">
            <a:avLst/>
          </a:prstGeom>
        </p:spPr>
        <p:txBody>
          <a:bodyPr vert="horz" wrap="square" lIns="0" tIns="12700" rIns="0" bIns="0" rtlCol="0">
            <a:spAutoFit/>
          </a:bodyPr>
          <a:lstStyle/>
          <a:p>
            <a:pPr marL="147320" marR="112395">
              <a:lnSpc>
                <a:spcPct val="100000"/>
              </a:lnSpc>
              <a:spcBef>
                <a:spcPts val="100"/>
              </a:spcBef>
            </a:pPr>
            <a:r>
              <a:rPr sz="1700" dirty="0">
                <a:latin typeface="Arial"/>
                <a:cs typeface="Arial"/>
              </a:rPr>
              <a:t>Các </a:t>
            </a:r>
            <a:r>
              <a:rPr sz="1700" spc="-5" dirty="0">
                <a:latin typeface="Arial"/>
                <a:cs typeface="Arial"/>
              </a:rPr>
              <a:t>phương </a:t>
            </a:r>
            <a:r>
              <a:rPr sz="1700" dirty="0">
                <a:latin typeface="Arial"/>
                <a:cs typeface="Arial"/>
              </a:rPr>
              <a:t>tiện </a:t>
            </a:r>
            <a:r>
              <a:rPr sz="1700" spc="-5" dirty="0">
                <a:latin typeface="Arial"/>
                <a:cs typeface="Arial"/>
              </a:rPr>
              <a:t>truyền thông  </a:t>
            </a:r>
            <a:r>
              <a:rPr sz="1700" dirty="0">
                <a:latin typeface="Arial"/>
                <a:cs typeface="Arial"/>
              </a:rPr>
              <a:t>Thông</a:t>
            </a:r>
            <a:r>
              <a:rPr sz="1700" spc="-10" dirty="0">
                <a:latin typeface="Arial"/>
                <a:cs typeface="Arial"/>
              </a:rPr>
              <a:t> </a:t>
            </a:r>
            <a:r>
              <a:rPr sz="1700" dirty="0">
                <a:latin typeface="Arial"/>
                <a:cs typeface="Arial"/>
              </a:rPr>
              <a:t>điệp</a:t>
            </a:r>
            <a:endParaRPr sz="1700">
              <a:latin typeface="Arial"/>
              <a:cs typeface="Arial"/>
            </a:endParaRPr>
          </a:p>
          <a:p>
            <a:pPr marL="147320">
              <a:lnSpc>
                <a:spcPct val="100000"/>
              </a:lnSpc>
              <a:spcBef>
                <a:spcPts val="5"/>
              </a:spcBef>
            </a:pPr>
            <a:r>
              <a:rPr sz="1700" dirty="0">
                <a:latin typeface="Arial"/>
                <a:cs typeface="Arial"/>
              </a:rPr>
              <a:t>Lực lượng bán</a:t>
            </a:r>
            <a:r>
              <a:rPr sz="1700" spc="-20" dirty="0">
                <a:latin typeface="Arial"/>
                <a:cs typeface="Arial"/>
              </a:rPr>
              <a:t> </a:t>
            </a:r>
            <a:r>
              <a:rPr sz="1700" dirty="0">
                <a:latin typeface="Arial"/>
                <a:cs typeface="Arial"/>
              </a:rPr>
              <a:t>hàng</a:t>
            </a:r>
            <a:endParaRPr sz="1700">
              <a:latin typeface="Arial"/>
              <a:cs typeface="Arial"/>
            </a:endParaRPr>
          </a:p>
        </p:txBody>
      </p:sp>
      <p:sp>
        <p:nvSpPr>
          <p:cNvPr id="27" name="object 27"/>
          <p:cNvSpPr txBox="1"/>
          <p:nvPr/>
        </p:nvSpPr>
        <p:spPr>
          <a:xfrm>
            <a:off x="4770501" y="5595315"/>
            <a:ext cx="3154680" cy="803275"/>
          </a:xfrm>
          <a:prstGeom prst="rect">
            <a:avLst/>
          </a:prstGeom>
        </p:spPr>
        <p:txBody>
          <a:bodyPr vert="horz" wrap="square" lIns="0" tIns="12700" rIns="0" bIns="0" rtlCol="0">
            <a:spAutoFit/>
          </a:bodyPr>
          <a:lstStyle/>
          <a:p>
            <a:pPr marL="198120" marR="1094105">
              <a:lnSpc>
                <a:spcPct val="100000"/>
              </a:lnSpc>
              <a:spcBef>
                <a:spcPts val="100"/>
              </a:spcBef>
            </a:pPr>
            <a:r>
              <a:rPr sz="1700" dirty="0">
                <a:latin typeface="Arial"/>
                <a:cs typeface="Arial"/>
              </a:rPr>
              <a:t>Quá </a:t>
            </a:r>
            <a:r>
              <a:rPr sz="1700" spc="15" dirty="0">
                <a:latin typeface="Arial"/>
                <a:cs typeface="Arial"/>
              </a:rPr>
              <a:t>trình </a:t>
            </a:r>
            <a:r>
              <a:rPr sz="1700" dirty="0">
                <a:latin typeface="Arial"/>
                <a:cs typeface="Arial"/>
              </a:rPr>
              <a:t>mua</a:t>
            </a:r>
            <a:r>
              <a:rPr sz="1700" spc="-60" dirty="0">
                <a:latin typeface="Arial"/>
                <a:cs typeface="Arial"/>
              </a:rPr>
              <a:t> </a:t>
            </a:r>
            <a:r>
              <a:rPr sz="1700" dirty="0">
                <a:latin typeface="Arial"/>
                <a:cs typeface="Arial"/>
              </a:rPr>
              <a:t>sắm  Nhu cầu về</a:t>
            </a:r>
            <a:r>
              <a:rPr sz="1700" spc="-45" dirty="0">
                <a:latin typeface="Arial"/>
                <a:cs typeface="Arial"/>
              </a:rPr>
              <a:t> </a:t>
            </a:r>
            <a:r>
              <a:rPr sz="1700" dirty="0">
                <a:latin typeface="Arial"/>
                <a:cs typeface="Arial"/>
              </a:rPr>
              <a:t>SPDV</a:t>
            </a:r>
            <a:endParaRPr sz="1700">
              <a:latin typeface="Arial"/>
              <a:cs typeface="Arial"/>
            </a:endParaRPr>
          </a:p>
          <a:p>
            <a:pPr marL="198120">
              <a:lnSpc>
                <a:spcPct val="100000"/>
              </a:lnSpc>
              <a:spcBef>
                <a:spcPts val="5"/>
              </a:spcBef>
            </a:pPr>
            <a:r>
              <a:rPr sz="1700" dirty="0">
                <a:latin typeface="Arial"/>
                <a:cs typeface="Arial"/>
              </a:rPr>
              <a:t>Thái </a:t>
            </a:r>
            <a:r>
              <a:rPr sz="1700" spc="-5" dirty="0">
                <a:latin typeface="Arial"/>
                <a:cs typeface="Arial"/>
              </a:rPr>
              <a:t>độ </a:t>
            </a:r>
            <a:r>
              <a:rPr sz="1700" dirty="0">
                <a:latin typeface="Arial"/>
                <a:cs typeface="Arial"/>
              </a:rPr>
              <a:t>với </a:t>
            </a:r>
            <a:r>
              <a:rPr sz="1700" spc="-5" dirty="0">
                <a:latin typeface="Arial"/>
                <a:cs typeface="Arial"/>
              </a:rPr>
              <a:t>thương</a:t>
            </a:r>
            <a:r>
              <a:rPr sz="1700" spc="-30" dirty="0">
                <a:latin typeface="Arial"/>
                <a:cs typeface="Arial"/>
              </a:rPr>
              <a:t> </a:t>
            </a:r>
            <a:r>
              <a:rPr sz="1700" dirty="0">
                <a:latin typeface="Arial"/>
                <a:cs typeface="Arial"/>
              </a:rPr>
              <a:t>hiệu</a:t>
            </a:r>
            <a:endParaRPr sz="1700">
              <a:latin typeface="Arial"/>
              <a:cs typeface="Arial"/>
            </a:endParaRPr>
          </a:p>
        </p:txBody>
      </p:sp>
      <p:sp>
        <p:nvSpPr>
          <p:cNvPr id="28" name="object 28"/>
          <p:cNvSpPr txBox="1"/>
          <p:nvPr/>
        </p:nvSpPr>
        <p:spPr>
          <a:xfrm>
            <a:off x="1447800" y="3746119"/>
            <a:ext cx="3276600" cy="269240"/>
          </a:xfrm>
          <a:prstGeom prst="rect">
            <a:avLst/>
          </a:prstGeom>
        </p:spPr>
        <p:txBody>
          <a:bodyPr vert="horz" wrap="square" lIns="0" tIns="12065" rIns="0" bIns="0" rtlCol="0">
            <a:spAutoFit/>
          </a:bodyPr>
          <a:lstStyle/>
          <a:p>
            <a:pPr marL="1219200">
              <a:lnSpc>
                <a:spcPct val="100000"/>
              </a:lnSpc>
              <a:spcBef>
                <a:spcPts val="95"/>
              </a:spcBef>
            </a:pPr>
            <a:r>
              <a:rPr sz="1600" b="1" spc="-5" dirty="0">
                <a:latin typeface="Arial"/>
                <a:cs typeface="Arial"/>
              </a:rPr>
              <a:t>Sản</a:t>
            </a:r>
            <a:r>
              <a:rPr sz="1600" b="1" spc="-10" dirty="0">
                <a:latin typeface="Arial"/>
                <a:cs typeface="Arial"/>
              </a:rPr>
              <a:t> phẩm</a:t>
            </a:r>
            <a:endParaRPr sz="1600">
              <a:latin typeface="Arial"/>
              <a:cs typeface="Arial"/>
            </a:endParaRPr>
          </a:p>
        </p:txBody>
      </p:sp>
      <p:sp>
        <p:nvSpPr>
          <p:cNvPr id="29" name="object 29"/>
          <p:cNvSpPr txBox="1"/>
          <p:nvPr/>
        </p:nvSpPr>
        <p:spPr>
          <a:xfrm>
            <a:off x="916939" y="1624330"/>
            <a:ext cx="5860415" cy="978535"/>
          </a:xfrm>
          <a:prstGeom prst="rect">
            <a:avLst/>
          </a:prstGeom>
        </p:spPr>
        <p:txBody>
          <a:bodyPr vert="horz" wrap="square" lIns="0" tIns="13335" rIns="0" bIns="0" rtlCol="0">
            <a:spAutoFit/>
          </a:bodyPr>
          <a:lstStyle/>
          <a:p>
            <a:pPr marL="12700">
              <a:lnSpc>
                <a:spcPct val="100000"/>
              </a:lnSpc>
              <a:spcBef>
                <a:spcPts val="105"/>
              </a:spcBef>
            </a:pPr>
            <a:r>
              <a:rPr sz="2600" b="1" dirty="0">
                <a:solidFill>
                  <a:srgbClr val="FF0000"/>
                </a:solidFill>
                <a:latin typeface="Arial"/>
                <a:cs typeface="Arial"/>
              </a:rPr>
              <a:t>2.1.3. Các nghiên cứu thị</a:t>
            </a:r>
            <a:r>
              <a:rPr sz="2600" b="1" spc="-35" dirty="0">
                <a:solidFill>
                  <a:srgbClr val="FF0000"/>
                </a:solidFill>
                <a:latin typeface="Arial"/>
                <a:cs typeface="Arial"/>
              </a:rPr>
              <a:t> </a:t>
            </a:r>
            <a:r>
              <a:rPr sz="2600" b="1" spc="-5" dirty="0">
                <a:solidFill>
                  <a:srgbClr val="FF0000"/>
                </a:solidFill>
                <a:latin typeface="Arial"/>
                <a:cs typeface="Arial"/>
              </a:rPr>
              <a:t>trường</a:t>
            </a:r>
            <a:endParaRPr sz="2600" dirty="0">
              <a:latin typeface="Arial"/>
              <a:cs typeface="Arial"/>
            </a:endParaRPr>
          </a:p>
          <a:p>
            <a:pPr marL="1703070">
              <a:lnSpc>
                <a:spcPct val="100000"/>
              </a:lnSpc>
              <a:spcBef>
                <a:spcPts val="2455"/>
              </a:spcBef>
              <a:tabLst>
                <a:tab pos="4868545" algn="l"/>
              </a:tabLst>
            </a:pPr>
            <a:r>
              <a:rPr sz="1600" b="1" spc="-10" dirty="0">
                <a:latin typeface="Arial"/>
                <a:cs typeface="Arial"/>
              </a:rPr>
              <a:t>Tổng</a:t>
            </a:r>
            <a:r>
              <a:rPr sz="1600" b="1" spc="15" dirty="0">
                <a:latin typeface="Arial"/>
                <a:cs typeface="Arial"/>
              </a:rPr>
              <a:t> </a:t>
            </a:r>
            <a:r>
              <a:rPr sz="1600" b="1" spc="-5" dirty="0">
                <a:latin typeface="Arial"/>
                <a:cs typeface="Arial"/>
              </a:rPr>
              <a:t>hợp	Phân</a:t>
            </a:r>
            <a:r>
              <a:rPr sz="1600" b="1" spc="-55" dirty="0">
                <a:latin typeface="Arial"/>
                <a:cs typeface="Arial"/>
              </a:rPr>
              <a:t> </a:t>
            </a:r>
            <a:r>
              <a:rPr sz="1600" b="1" spc="-10" dirty="0">
                <a:latin typeface="Arial"/>
                <a:cs typeface="Arial"/>
              </a:rPr>
              <a:t>phối</a:t>
            </a:r>
            <a:endParaRPr sz="1600" dirty="0">
              <a:latin typeface="Arial"/>
              <a:cs typeface="Arial"/>
            </a:endParaRPr>
          </a:p>
        </p:txBody>
      </p:sp>
      <p:sp>
        <p:nvSpPr>
          <p:cNvPr id="30" name="object 30"/>
          <p:cNvSpPr txBox="1"/>
          <p:nvPr/>
        </p:nvSpPr>
        <p:spPr>
          <a:xfrm>
            <a:off x="4770501" y="3746119"/>
            <a:ext cx="3154680" cy="269240"/>
          </a:xfrm>
          <a:prstGeom prst="rect">
            <a:avLst/>
          </a:prstGeom>
        </p:spPr>
        <p:txBody>
          <a:bodyPr vert="horz" wrap="square" lIns="0" tIns="12065" rIns="0" bIns="0" rtlCol="0">
            <a:spAutoFit/>
          </a:bodyPr>
          <a:lstStyle/>
          <a:p>
            <a:pPr marL="533400">
              <a:lnSpc>
                <a:spcPct val="100000"/>
              </a:lnSpc>
              <a:spcBef>
                <a:spcPts val="95"/>
              </a:spcBef>
            </a:pPr>
            <a:r>
              <a:rPr sz="1600" b="1" spc="-5" dirty="0">
                <a:latin typeface="Arial"/>
                <a:cs typeface="Arial"/>
              </a:rPr>
              <a:t>Xúc tiến </a:t>
            </a:r>
            <a:r>
              <a:rPr sz="1600" b="1" spc="-10" dirty="0">
                <a:latin typeface="Arial"/>
                <a:cs typeface="Arial"/>
              </a:rPr>
              <a:t>truyền</a:t>
            </a:r>
            <a:r>
              <a:rPr sz="1600" b="1" spc="75" dirty="0">
                <a:latin typeface="Arial"/>
                <a:cs typeface="Arial"/>
              </a:rPr>
              <a:t> </a:t>
            </a:r>
            <a:r>
              <a:rPr sz="1600" b="1" spc="-10" dirty="0">
                <a:latin typeface="Arial"/>
                <a:cs typeface="Arial"/>
              </a:rPr>
              <a:t>thông</a:t>
            </a:r>
            <a:endParaRPr sz="1600">
              <a:latin typeface="Arial"/>
              <a:cs typeface="Arial"/>
            </a:endParaRPr>
          </a:p>
        </p:txBody>
      </p:sp>
      <p:sp>
        <p:nvSpPr>
          <p:cNvPr id="31" name="object 31"/>
          <p:cNvSpPr txBox="1"/>
          <p:nvPr/>
        </p:nvSpPr>
        <p:spPr>
          <a:xfrm>
            <a:off x="4770501" y="5160009"/>
            <a:ext cx="3154680" cy="269240"/>
          </a:xfrm>
          <a:prstGeom prst="rect">
            <a:avLst/>
          </a:prstGeom>
        </p:spPr>
        <p:txBody>
          <a:bodyPr vert="horz" wrap="square" lIns="0" tIns="12065" rIns="0" bIns="0" rtlCol="0">
            <a:spAutoFit/>
          </a:bodyPr>
          <a:lstStyle/>
          <a:p>
            <a:pPr marL="1001394">
              <a:lnSpc>
                <a:spcPct val="100000"/>
              </a:lnSpc>
              <a:spcBef>
                <a:spcPts val="95"/>
              </a:spcBef>
            </a:pPr>
            <a:r>
              <a:rPr sz="1600" b="1" spc="-10" dirty="0">
                <a:latin typeface="Arial"/>
                <a:cs typeface="Arial"/>
              </a:rPr>
              <a:t>Khách</a:t>
            </a:r>
            <a:r>
              <a:rPr sz="1600" b="1" dirty="0">
                <a:latin typeface="Arial"/>
                <a:cs typeface="Arial"/>
              </a:rPr>
              <a:t> </a:t>
            </a:r>
            <a:r>
              <a:rPr sz="1600" b="1" spc="-10" dirty="0">
                <a:latin typeface="Arial"/>
                <a:cs typeface="Arial"/>
              </a:rPr>
              <a:t>hàng</a:t>
            </a:r>
            <a:endParaRPr sz="1600">
              <a:latin typeface="Arial"/>
              <a:cs typeface="Arial"/>
            </a:endParaRPr>
          </a:p>
        </p:txBody>
      </p:sp>
      <p:sp>
        <p:nvSpPr>
          <p:cNvPr id="32" name="object 32"/>
          <p:cNvSpPr/>
          <p:nvPr/>
        </p:nvSpPr>
        <p:spPr>
          <a:xfrm>
            <a:off x="1350263" y="5067300"/>
            <a:ext cx="3464052" cy="1475232"/>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1447800" y="5481701"/>
            <a:ext cx="3268979" cy="982980"/>
          </a:xfrm>
          <a:custGeom>
            <a:avLst/>
            <a:gdLst/>
            <a:ahLst/>
            <a:cxnLst/>
            <a:rect l="l" t="t" r="r" b="b"/>
            <a:pathLst>
              <a:path w="3268979" h="982979">
                <a:moveTo>
                  <a:pt x="0" y="982599"/>
                </a:moveTo>
                <a:lnTo>
                  <a:pt x="3268726" y="982599"/>
                </a:lnTo>
                <a:lnTo>
                  <a:pt x="3268726" y="0"/>
                </a:lnTo>
                <a:lnTo>
                  <a:pt x="0" y="0"/>
                </a:lnTo>
                <a:lnTo>
                  <a:pt x="0" y="982599"/>
                </a:lnTo>
                <a:close/>
              </a:path>
            </a:pathLst>
          </a:custGeom>
          <a:solidFill>
            <a:srgbClr val="FFFFFF"/>
          </a:solidFill>
        </p:spPr>
        <p:txBody>
          <a:bodyPr wrap="square" lIns="0" tIns="0" rIns="0" bIns="0" rtlCol="0"/>
          <a:lstStyle/>
          <a:p>
            <a:endParaRPr/>
          </a:p>
        </p:txBody>
      </p:sp>
      <p:sp>
        <p:nvSpPr>
          <p:cNvPr id="34" name="object 34"/>
          <p:cNvSpPr/>
          <p:nvPr/>
        </p:nvSpPr>
        <p:spPr>
          <a:xfrm>
            <a:off x="1447800" y="5146738"/>
            <a:ext cx="3268979" cy="335280"/>
          </a:xfrm>
          <a:custGeom>
            <a:avLst/>
            <a:gdLst/>
            <a:ahLst/>
            <a:cxnLst/>
            <a:rect l="l" t="t" r="r" b="b"/>
            <a:pathLst>
              <a:path w="3268979" h="335279">
                <a:moveTo>
                  <a:pt x="0" y="334962"/>
                </a:moveTo>
                <a:lnTo>
                  <a:pt x="3268726" y="334962"/>
                </a:lnTo>
                <a:lnTo>
                  <a:pt x="3268726" y="0"/>
                </a:lnTo>
                <a:lnTo>
                  <a:pt x="0" y="0"/>
                </a:lnTo>
                <a:lnTo>
                  <a:pt x="0" y="334962"/>
                </a:lnTo>
                <a:close/>
              </a:path>
            </a:pathLst>
          </a:custGeom>
          <a:solidFill>
            <a:srgbClr val="BBE1E6"/>
          </a:solidFill>
        </p:spPr>
        <p:txBody>
          <a:bodyPr wrap="square" lIns="0" tIns="0" rIns="0" bIns="0" rtlCol="0"/>
          <a:lstStyle/>
          <a:p>
            <a:endParaRPr/>
          </a:p>
        </p:txBody>
      </p:sp>
      <p:sp>
        <p:nvSpPr>
          <p:cNvPr id="35" name="object 35"/>
          <p:cNvSpPr/>
          <p:nvPr/>
        </p:nvSpPr>
        <p:spPr>
          <a:xfrm>
            <a:off x="1447800" y="5545073"/>
            <a:ext cx="3268979" cy="12700"/>
          </a:xfrm>
          <a:custGeom>
            <a:avLst/>
            <a:gdLst/>
            <a:ahLst/>
            <a:cxnLst/>
            <a:rect l="l" t="t" r="r" b="b"/>
            <a:pathLst>
              <a:path w="3268979" h="12700">
                <a:moveTo>
                  <a:pt x="0" y="12700"/>
                </a:moveTo>
                <a:lnTo>
                  <a:pt x="3268726" y="12700"/>
                </a:lnTo>
                <a:lnTo>
                  <a:pt x="3268726" y="0"/>
                </a:lnTo>
                <a:lnTo>
                  <a:pt x="0" y="0"/>
                </a:lnTo>
                <a:lnTo>
                  <a:pt x="0" y="12700"/>
                </a:lnTo>
                <a:close/>
              </a:path>
            </a:pathLst>
          </a:custGeom>
          <a:solidFill>
            <a:srgbClr val="6BB76C"/>
          </a:solidFill>
        </p:spPr>
        <p:txBody>
          <a:bodyPr wrap="square" lIns="0" tIns="0" rIns="0" bIns="0" rtlCol="0"/>
          <a:lstStyle/>
          <a:p>
            <a:endParaRPr/>
          </a:p>
        </p:txBody>
      </p:sp>
      <p:sp>
        <p:nvSpPr>
          <p:cNvPr id="36" name="object 36"/>
          <p:cNvSpPr txBox="1"/>
          <p:nvPr/>
        </p:nvSpPr>
        <p:spPr>
          <a:xfrm>
            <a:off x="1447800" y="5141214"/>
            <a:ext cx="3268979" cy="269240"/>
          </a:xfrm>
          <a:prstGeom prst="rect">
            <a:avLst/>
          </a:prstGeom>
        </p:spPr>
        <p:txBody>
          <a:bodyPr vert="horz" wrap="square" lIns="0" tIns="12065" rIns="0" bIns="0" rtlCol="0">
            <a:spAutoFit/>
          </a:bodyPr>
          <a:lstStyle/>
          <a:p>
            <a:pPr marL="853440">
              <a:lnSpc>
                <a:spcPct val="100000"/>
              </a:lnSpc>
              <a:spcBef>
                <a:spcPts val="95"/>
              </a:spcBef>
            </a:pPr>
            <a:r>
              <a:rPr sz="1600" b="1" spc="-5" dirty="0">
                <a:latin typeface="Arial"/>
                <a:cs typeface="Arial"/>
              </a:rPr>
              <a:t>Nghiên cứu</a:t>
            </a:r>
            <a:r>
              <a:rPr sz="1600" b="1" spc="20" dirty="0">
                <a:latin typeface="Arial"/>
                <a:cs typeface="Arial"/>
              </a:rPr>
              <a:t> </a:t>
            </a:r>
            <a:r>
              <a:rPr sz="1600" b="1" spc="-5" dirty="0">
                <a:latin typeface="Arial"/>
                <a:cs typeface="Arial"/>
              </a:rPr>
              <a:t>giá</a:t>
            </a:r>
            <a:endParaRPr sz="1600">
              <a:latin typeface="Arial"/>
              <a:cs typeface="Arial"/>
            </a:endParaRPr>
          </a:p>
        </p:txBody>
      </p:sp>
      <p:sp>
        <p:nvSpPr>
          <p:cNvPr id="37" name="object 37"/>
          <p:cNvSpPr txBox="1"/>
          <p:nvPr/>
        </p:nvSpPr>
        <p:spPr>
          <a:xfrm>
            <a:off x="1447800" y="5590743"/>
            <a:ext cx="3268979" cy="544195"/>
          </a:xfrm>
          <a:prstGeom prst="rect">
            <a:avLst/>
          </a:prstGeom>
        </p:spPr>
        <p:txBody>
          <a:bodyPr vert="horz" wrap="square" lIns="0" tIns="12700" rIns="0" bIns="0" rtlCol="0">
            <a:spAutoFit/>
          </a:bodyPr>
          <a:lstStyle/>
          <a:p>
            <a:pPr marL="243840" marR="189230">
              <a:lnSpc>
                <a:spcPct val="100000"/>
              </a:lnSpc>
              <a:spcBef>
                <a:spcPts val="100"/>
              </a:spcBef>
            </a:pPr>
            <a:r>
              <a:rPr sz="1700" dirty="0">
                <a:latin typeface="Arial"/>
                <a:cs typeface="Arial"/>
              </a:rPr>
              <a:t>Giá các sản phẩm cạnh</a:t>
            </a:r>
            <a:r>
              <a:rPr sz="1700" spc="-45" dirty="0">
                <a:latin typeface="Arial"/>
                <a:cs typeface="Arial"/>
              </a:rPr>
              <a:t> </a:t>
            </a:r>
            <a:r>
              <a:rPr sz="1700" spc="-5" dirty="0">
                <a:latin typeface="Arial"/>
                <a:cs typeface="Arial"/>
              </a:rPr>
              <a:t>tranh  </a:t>
            </a:r>
            <a:r>
              <a:rPr sz="1700" dirty="0">
                <a:latin typeface="Arial"/>
                <a:cs typeface="Arial"/>
              </a:rPr>
              <a:t>Co giãn cung</a:t>
            </a:r>
            <a:r>
              <a:rPr sz="1700" spc="-20" dirty="0">
                <a:latin typeface="Arial"/>
                <a:cs typeface="Arial"/>
              </a:rPr>
              <a:t> </a:t>
            </a:r>
            <a:r>
              <a:rPr sz="1700" dirty="0">
                <a:latin typeface="Arial"/>
                <a:cs typeface="Arial"/>
              </a:rPr>
              <a:t>cầu</a:t>
            </a:r>
            <a:endParaRPr sz="170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973</TotalTime>
  <Words>3576</Words>
  <Application>Microsoft Office PowerPoint</Application>
  <PresentationFormat>On-screen Show (4:3)</PresentationFormat>
  <Paragraphs>466</Paragraphs>
  <Slides>65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SimSun</vt:lpstr>
      <vt:lpstr>Arial</vt:lpstr>
      <vt:lpstr>Calibri</vt:lpstr>
      <vt:lpstr>Gill Sans MT</vt:lpstr>
      <vt:lpstr>Tahoma</vt:lpstr>
      <vt:lpstr>Times New Roman</vt:lpstr>
      <vt:lpstr>Wingdings</vt:lpstr>
      <vt:lpstr>Parcel</vt:lpstr>
      <vt:lpstr>PowerPoint Presentation</vt:lpstr>
      <vt:lpstr>NHẮC LẠI BÀI CŨ</vt:lpstr>
      <vt:lpstr>NHẮC LẠI BÀI CŨ</vt:lpstr>
      <vt:lpstr>BÀI 2: THỊ TRƯỜNG VÀ MÔI TRƯỜNG  CỦA MARKETING NGÂN HÀNG</vt:lpstr>
      <vt:lpstr>TÌNH HUỐNG DẪN NHẬP</vt:lpstr>
      <vt:lpstr>MỤC TIÊU</vt:lpstr>
      <vt:lpstr>2.1. Nghiên cứu thị trường của  Marketing ngân hàng</vt:lpstr>
      <vt:lpstr>2.1. Nghiên cứu thị trường của  Marketing ngân hàng</vt:lpstr>
      <vt:lpstr>2.1. Nghiên cứu thị trường của  Marketing ngân hàng</vt:lpstr>
      <vt:lpstr>2.1. Nghiên cứu thị trường của  Marketing ngân hàng</vt:lpstr>
      <vt:lpstr>Các phương pháp nghiên cứu</vt:lpstr>
      <vt:lpstr>PowerPoint Presentation</vt:lpstr>
      <vt:lpstr>2.2. Môi trường Marketing ngân hàng</vt:lpstr>
      <vt:lpstr>Dân  số</vt:lpstr>
      <vt:lpstr>2.2. Môi trường Marketing ngân hàng</vt:lpstr>
      <vt:lpstr>2.2. Môi trường Marketing ngân hàng</vt:lpstr>
      <vt:lpstr>2.2. Môi trường Marketing ngân hàng</vt:lpstr>
      <vt:lpstr>2.2. Môi trường Marketing ngân hàng</vt:lpstr>
      <vt:lpstr>2.2. Môi trường Marketing ngân hàng</vt:lpstr>
      <vt:lpstr>CÂU HỎI THẢO LUẬN</vt:lpstr>
      <vt:lpstr>NHẮC LẠI BÀI CŨ</vt:lpstr>
      <vt:lpstr>2.2. Môi trường Marketing ngân hàng</vt:lpstr>
      <vt:lpstr>2.2. Môi trường Marketing ngân hàng</vt:lpstr>
      <vt:lpstr>2.2. Môi trường Marketing ngân hàng</vt:lpstr>
      <vt:lpstr>2.2. Môi trường Marketing ngân hàng</vt:lpstr>
      <vt:lpstr>Các công cụ cạnh tranh của  NHTM hiện nay ở VN là gì?</vt:lpstr>
      <vt:lpstr>2.2. Môi trường Marketing ngân hàng</vt:lpstr>
      <vt:lpstr>2.2. Môi trường Marketing ngân hàng</vt:lpstr>
      <vt:lpstr>PowerPoint Presentation</vt:lpstr>
      <vt:lpstr>2.3. KHÁCH HÀNG</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BÀI TẬP</vt:lpstr>
      <vt:lpstr>BÀI TẬP</vt:lpstr>
      <vt:lpstr>BÀI TẬP</vt:lpstr>
      <vt:lpstr>BÀI TẬP</vt:lpstr>
      <vt:lpstr>BÀI TẬP</vt:lpstr>
      <vt:lpstr>BÀI TẬP</vt:lpstr>
      <vt:lpstr>BÀI TẬP</vt:lpstr>
      <vt:lpstr>BÀI TẬP</vt:lpstr>
      <vt:lpstr>BÀI TẬP</vt:lpstr>
      <vt:lpstr>BÀI TẬP</vt:lpstr>
      <vt:lpstr>BÀI TẬP</vt:lpstr>
      <vt:lpstr>BÀI TẬP</vt:lpstr>
      <vt:lpstr>BÀI TẬP</vt:lpstr>
      <vt:lpstr>2.3. KHÁCH HÀNG</vt:lpstr>
      <vt:lpstr>Tháp nhu cầu Maslow</vt:lpstr>
      <vt:lpstr>THANG BẬC NHU CẦU TÀI CHÍNH</vt:lpstr>
      <vt:lpstr>2.3. KHÁCH HÀNG</vt:lpstr>
      <vt:lpstr>2.3. KHÁCH HÀNG</vt:lpstr>
      <vt:lpstr>2.3. KHÁCH HÀNG</vt:lpstr>
      <vt:lpstr>2.3. KHÁCH HÀNG</vt:lpstr>
      <vt:lpstr>2.3. KHÁCH HÀNG</vt:lpstr>
      <vt:lpstr>2.4. KHÁCH HÀNG DOANH NGHIỆP</vt:lpstr>
      <vt:lpstr>PowerPoint Presentation</vt:lpstr>
      <vt:lpstr>TÓM LƯỢC CUỐI BÀI</vt:lpstr>
      <vt:lpstr>CÂU HỎI ÔN TẬP BÀI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81</cp:revision>
  <dcterms:created xsi:type="dcterms:W3CDTF">2020-02-19T09:03:30Z</dcterms:created>
  <dcterms:modified xsi:type="dcterms:W3CDTF">2022-02-24T01:13:51Z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2018-03-05T00:00:00Z</vt:filetime>
  </property>
  <property fmtid="{D5CDD505-2E9C-101B-9397-08002B2CF9AE}" pid="3" name="Creator">
    <vt:lpwstr>Microsoft® PowerPoint® 2010</vt:lpwstr>
  </property>
  <property fmtid="{D5CDD505-2E9C-101B-9397-08002B2CF9AE}" pid="4" name="LastSaved">
    <vt:filetime>2020-02-19T00:00:00Z</vt:filetime>
  </property>
</Properties>
</file>