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696" r:id="rId3"/>
    <p:sldMasterId id="2147483702" r:id="rId4"/>
  </p:sldMasterIdLst>
  <p:sldIdLst>
    <p:sldId id="256" r:id="rId5"/>
    <p:sldId id="295" r:id="rId6"/>
    <p:sldId id="29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300" r:id="rId25"/>
    <p:sldId id="301" r:id="rId26"/>
    <p:sldId id="302" r:id="rId27"/>
    <p:sldId id="306" r:id="rId28"/>
    <p:sldId id="275" r:id="rId29"/>
    <p:sldId id="305" r:id="rId30"/>
    <p:sldId id="307" r:id="rId31"/>
    <p:sldId id="276" r:id="rId32"/>
    <p:sldId id="303" r:id="rId33"/>
    <p:sldId id="277" r:id="rId34"/>
    <p:sldId id="278" r:id="rId35"/>
    <p:sldId id="304" r:id="rId36"/>
    <p:sldId id="280" r:id="rId37"/>
    <p:sldId id="281" r:id="rId38"/>
    <p:sldId id="282" r:id="rId39"/>
    <p:sldId id="283" r:id="rId40"/>
    <p:sldId id="309" r:id="rId41"/>
    <p:sldId id="284" r:id="rId42"/>
    <p:sldId id="285" r:id="rId43"/>
    <p:sldId id="308" r:id="rId44"/>
    <p:sldId id="293" r:id="rId45"/>
    <p:sldId id="294" r:id="rId46"/>
    <p:sldId id="298" r:id="rId47"/>
    <p:sldId id="299" r:id="rId4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10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30995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36860"/>
          </a:xfrm>
        </p:spPr>
        <p:txBody>
          <a:bodyPr lIns="0" tIns="0" rIns="0" bIns="0"/>
          <a:lstStyle>
            <a:lvl1pPr>
              <a:defRPr sz="1539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70374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419370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29286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84367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21508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36860"/>
          </a:xfrm>
        </p:spPr>
        <p:txBody>
          <a:bodyPr lIns="0" tIns="0" rIns="0" bIns="0"/>
          <a:lstStyle>
            <a:lvl1pPr>
              <a:defRPr sz="1539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922800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201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52478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52810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836449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36860"/>
          </a:xfrm>
        </p:spPr>
        <p:txBody>
          <a:bodyPr lIns="0" tIns="0" rIns="0" bIns="0"/>
          <a:lstStyle>
            <a:lvl1pPr>
              <a:defRPr sz="1539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113539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348104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263149"/>
          </a:xfrm>
        </p:spPr>
        <p:txBody>
          <a:bodyPr lIns="0" tIns="0" rIns="0" bIns="0"/>
          <a:lstStyle>
            <a:lvl1pPr>
              <a:defRPr sz="171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437559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45195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40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4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5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0548" y="6371733"/>
            <a:ext cx="614125" cy="10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0881" y="6200334"/>
            <a:ext cx="230772" cy="36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13240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0548" y="6371733"/>
            <a:ext cx="614125" cy="10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0881" y="6200334"/>
            <a:ext cx="230772" cy="36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403751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548" y="387179"/>
            <a:ext cx="768290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473" y="1040152"/>
            <a:ext cx="76870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30548" y="6371733"/>
            <a:ext cx="614125" cy="10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4" b="0" i="0">
                <a:solidFill>
                  <a:srgbClr val="7F0000"/>
                </a:solidFill>
                <a:latin typeface="Tahoma"/>
                <a:cs typeface="Tahoma"/>
              </a:defRPr>
            </a:lvl1pPr>
          </a:lstStyle>
          <a:p>
            <a:pPr marL="10860" defTabSz="781903">
              <a:spcBef>
                <a:spcPts val="81"/>
              </a:spcBef>
            </a:pPr>
            <a:r>
              <a:rPr lang="en-US" spc="-4" smtClean="0"/>
              <a:t>v1.0012106201</a:t>
            </a: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3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903"/>
            <a:fld id="{1D8BD707-D9CF-40AE-B4C6-C98DA3205C09}" type="datetimeFigureOut">
              <a:rPr lang="en-US" sz="1539" smtClean="0">
                <a:solidFill>
                  <a:prstClr val="black">
                    <a:tint val="75000"/>
                  </a:prstClr>
                </a:solidFill>
              </a:rPr>
              <a:pPr defTabSz="781903"/>
              <a:t>10/16/2021</a:t>
            </a:fld>
            <a:endParaRPr lang="en-US" sz="1539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40881" y="6200334"/>
            <a:ext cx="230772" cy="36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7" b="0" i="0">
                <a:solidFill>
                  <a:srgbClr val="810B14"/>
                </a:solidFill>
                <a:latin typeface="Tahoma"/>
                <a:cs typeface="Tahoma"/>
              </a:defRPr>
            </a:lvl1pPr>
          </a:lstStyle>
          <a:p>
            <a:pPr marL="32579" defTabSz="781903">
              <a:spcBef>
                <a:spcPts val="81"/>
              </a:spcBef>
            </a:pPr>
            <a:fld id="{81D60167-4931-47E6-BA6A-407CBD079E47}" type="slidenum">
              <a:rPr lang="en-US" spc="-4" smtClean="0"/>
              <a:pPr marL="32579" defTabSz="781903">
                <a:spcBef>
                  <a:spcPts val="8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2166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52">
        <a:defRPr>
          <a:latin typeface="+mn-lt"/>
          <a:ea typeface="+mn-ea"/>
          <a:cs typeface="+mn-cs"/>
        </a:defRPr>
      </a:lvl2pPr>
      <a:lvl3pPr marL="781903">
        <a:defRPr>
          <a:latin typeface="+mn-lt"/>
          <a:ea typeface="+mn-ea"/>
          <a:cs typeface="+mn-cs"/>
        </a:defRPr>
      </a:lvl3pPr>
      <a:lvl4pPr marL="1172855">
        <a:defRPr>
          <a:latin typeface="+mn-lt"/>
          <a:ea typeface="+mn-ea"/>
          <a:cs typeface="+mn-cs"/>
        </a:defRPr>
      </a:lvl4pPr>
      <a:lvl5pPr marL="1563807">
        <a:defRPr>
          <a:latin typeface="+mn-lt"/>
          <a:ea typeface="+mn-ea"/>
          <a:cs typeface="+mn-cs"/>
        </a:defRPr>
      </a:lvl5pPr>
      <a:lvl6pPr marL="1954759">
        <a:defRPr>
          <a:latin typeface="+mn-lt"/>
          <a:ea typeface="+mn-ea"/>
          <a:cs typeface="+mn-cs"/>
        </a:defRPr>
      </a:lvl6pPr>
      <a:lvl7pPr marL="2345710">
        <a:defRPr>
          <a:latin typeface="+mn-lt"/>
          <a:ea typeface="+mn-ea"/>
          <a:cs typeface="+mn-cs"/>
        </a:defRPr>
      </a:lvl7pPr>
      <a:lvl8pPr marL="2736662">
        <a:defRPr>
          <a:latin typeface="+mn-lt"/>
          <a:ea typeface="+mn-ea"/>
          <a:cs typeface="+mn-cs"/>
        </a:defRPr>
      </a:lvl8pPr>
      <a:lvl9pPr marL="31276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ga.vn/TruyenthongvaPR/4797.saga)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6978" y="328662"/>
            <a:ext cx="7686040" cy="26409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20"/>
              </a:spcBef>
            </a:pPr>
            <a:r>
              <a:rPr sz="52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sz="5200" spc="-2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ct val="110000"/>
              </a:lnSpc>
            </a:pPr>
            <a:r>
              <a:rPr sz="52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CHIẾN LƯỢC XÚC</a:t>
            </a:r>
            <a:r>
              <a:rPr sz="5200" spc="-7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  </a:t>
            </a:r>
            <a:r>
              <a:rPr sz="52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HỖN</a:t>
            </a:r>
            <a:r>
              <a:rPr sz="5200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200" spc="-5" dirty="0">
                <a:solidFill>
                  <a:srgbClr val="006F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endParaRPr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5627" y="3124200"/>
            <a:ext cx="6176772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8898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745360"/>
            <a:ext cx="8228964" cy="2868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1: Phân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tích tình</a:t>
            </a:r>
            <a:r>
              <a:rPr sz="3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hình</a:t>
            </a:r>
            <a:endParaRPr sz="3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30000"/>
              </a:lnSpc>
              <a:spcBef>
                <a:spcPts val="1230"/>
              </a:spcBef>
            </a:pPr>
            <a:r>
              <a:rPr sz="2800" spc="-5" dirty="0">
                <a:latin typeface="Times New Roman"/>
                <a:cs typeface="Times New Roman"/>
              </a:rPr>
              <a:t>Một chính </a:t>
            </a:r>
            <a:r>
              <a:rPr sz="2800" spc="-10" dirty="0">
                <a:latin typeface="Times New Roman"/>
                <a:cs typeface="Times New Roman"/>
              </a:rPr>
              <a:t>sách </a:t>
            </a:r>
            <a:r>
              <a:rPr sz="2800" spc="-5" dirty="0">
                <a:latin typeface="Times New Roman"/>
                <a:cs typeface="Times New Roman"/>
              </a:rPr>
              <a:t>xúc tiến hỗn hợp tốt phải dựa trên </a:t>
            </a:r>
            <a:r>
              <a:rPr sz="2800" spc="-20" dirty="0">
                <a:latin typeface="Times New Roman"/>
                <a:cs typeface="Times New Roman"/>
              </a:rPr>
              <a:t>cơ  </a:t>
            </a:r>
            <a:r>
              <a:rPr sz="2800" dirty="0">
                <a:latin typeface="Times New Roman"/>
                <a:cs typeface="Times New Roman"/>
              </a:rPr>
              <a:t>sở phân </a:t>
            </a:r>
            <a:r>
              <a:rPr sz="2800" spc="-5" dirty="0">
                <a:latin typeface="Times New Roman"/>
                <a:cs typeface="Times New Roman"/>
              </a:rPr>
              <a:t>tích kỹ lưỡng, đầy đủ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tin về đặc  điểm khách </a:t>
            </a:r>
            <a:r>
              <a:rPr sz="2800" dirty="0">
                <a:latin typeface="Times New Roman"/>
                <a:cs typeface="Times New Roman"/>
              </a:rPr>
              <a:t>hàng, </a:t>
            </a:r>
            <a:r>
              <a:rPr sz="2800" spc="-5" dirty="0">
                <a:latin typeface="Times New Roman"/>
                <a:cs typeface="Times New Roman"/>
              </a:rPr>
              <a:t>đối tượng tiếp nhận thông tin, </a:t>
            </a:r>
            <a:r>
              <a:rPr sz="2800" dirty="0">
                <a:latin typeface="Times New Roman"/>
                <a:cs typeface="Times New Roman"/>
              </a:rPr>
              <a:t>đối  thủ </a:t>
            </a:r>
            <a:r>
              <a:rPr sz="2800" spc="-5" dirty="0">
                <a:latin typeface="Times New Roman"/>
                <a:cs typeface="Times New Roman"/>
              </a:rPr>
              <a:t>cạnh tranh, </a:t>
            </a:r>
            <a:r>
              <a:rPr sz="2800" spc="-10" dirty="0">
                <a:latin typeface="Times New Roman"/>
                <a:cs typeface="Times New Roman"/>
              </a:rPr>
              <a:t>môi </a:t>
            </a:r>
            <a:r>
              <a:rPr sz="2800" spc="-5" dirty="0">
                <a:latin typeface="Times New Roman"/>
                <a:cs typeface="Times New Roman"/>
              </a:rPr>
              <a:t>trường kinh </a:t>
            </a:r>
            <a:r>
              <a:rPr sz="2800" dirty="0">
                <a:latin typeface="Times New Roman"/>
                <a:cs typeface="Times New Roman"/>
              </a:rPr>
              <a:t>doanh </a:t>
            </a:r>
            <a:r>
              <a:rPr sz="2800" spc="-10" dirty="0">
                <a:latin typeface="Times New Roman"/>
                <a:cs typeface="Times New Roman"/>
              </a:rPr>
              <a:t>và </a:t>
            </a:r>
            <a:r>
              <a:rPr sz="2800" dirty="0">
                <a:latin typeface="Times New Roman"/>
                <a:cs typeface="Times New Roman"/>
              </a:rPr>
              <a:t>hệ </a:t>
            </a:r>
            <a:r>
              <a:rPr sz="2800" spc="-5" dirty="0">
                <a:latin typeface="Times New Roman"/>
                <a:cs typeface="Times New Roman"/>
              </a:rPr>
              <a:t>thống  marketing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2400" y="609600"/>
            <a:ext cx="8610600" cy="6081793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68935" algn="just">
              <a:lnSpc>
                <a:spcPct val="150000"/>
              </a:lnSpc>
              <a:spcBef>
                <a:spcPts val="1305"/>
              </a:spcBef>
            </a:pPr>
            <a:r>
              <a:rPr sz="26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Xác định mục</a:t>
            </a:r>
            <a:r>
              <a:rPr sz="26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</a:p>
          <a:p>
            <a:pPr marL="0" indent="0" algn="just">
              <a:lnSpc>
                <a:spcPct val="150000"/>
              </a:lnSpc>
              <a:spcBef>
                <a:spcPts val="1205"/>
              </a:spcBef>
              <a:buNone/>
            </a:pP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Xúc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tiến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 có những </a:t>
            </a: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mục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sz="2600" b="0" spc="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</a:p>
          <a:p>
            <a:pPr marL="356870" marR="6350" indent="-343535" algn="just">
              <a:lnSpc>
                <a:spcPct val="150000"/>
              </a:lnSpc>
              <a:spcBef>
                <a:spcPts val="670"/>
              </a:spcBef>
              <a:buChar char="-"/>
              <a:tabLst>
                <a:tab pos="356870" algn="l"/>
                <a:tab pos="357505" algn="l"/>
                <a:tab pos="1245235" algn="l"/>
                <a:tab pos="1734185" algn="l"/>
                <a:tab pos="2505710" algn="l"/>
                <a:tab pos="3197860" algn="l"/>
                <a:tab pos="3846829" algn="l"/>
                <a:tab pos="4854575" algn="l"/>
                <a:tab pos="5704840" algn="l"/>
                <a:tab pos="6199505" algn="l"/>
                <a:tab pos="7261225" algn="l"/>
              </a:tabLst>
            </a:pP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00" b="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ểu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ết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2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ủa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ách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r>
              <a:rPr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z="26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hàng,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ảnh của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z="2600" b="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  <a:p>
            <a:pPr marL="356870" marR="5080" indent="-343535" algn="just">
              <a:lnSpc>
                <a:spcPct val="15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  <a:tab pos="3571240" algn="l"/>
                <a:tab pos="5549900" algn="l"/>
                <a:tab pos="7424420" algn="l"/>
              </a:tabLst>
            </a:pP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00" b="0" spc="3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</a:t>
            </a:r>
            <a:r>
              <a:rPr sz="2600" b="0" spc="3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ác</a:t>
            </a:r>
            <a:r>
              <a:rPr sz="2600" b="0" spc="3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b="0" spc="-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ệt</a:t>
            </a:r>
            <a:r>
              <a:rPr sz="2600" b="0" spc="3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ối</a:t>
            </a:r>
            <a:r>
              <a:rPr sz="2600" b="0" spc="34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  <a:r>
              <a:rPr sz="2600" b="0" spc="3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spc="-1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600" b="0" spc="3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en-US"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của </a:t>
            </a: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KH,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hút </a:t>
            </a: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sz="2600" b="0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</a:p>
          <a:p>
            <a:pPr marL="356870" marR="5715" indent="-343535" algn="just">
              <a:lnSpc>
                <a:spcPct val="150000"/>
              </a:lnSpc>
              <a:spcBef>
                <a:spcPts val="670"/>
              </a:spcBef>
              <a:buChar char="-"/>
              <a:tabLst>
                <a:tab pos="356870" algn="l"/>
                <a:tab pos="357505" algn="l"/>
              </a:tabLst>
            </a:pP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gắn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bó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và KH,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</a:t>
            </a:r>
            <a:r>
              <a:rPr sz="26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sz="2600" b="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 </a:t>
            </a:r>
            <a:r>
              <a:rPr sz="2600" b="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ngân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  <a:p>
            <a:pPr marL="356870" indent="-343535" algn="just">
              <a:lnSpc>
                <a:spcPct val="150000"/>
              </a:lnSpc>
              <a:spcBef>
                <a:spcPts val="675"/>
              </a:spcBef>
              <a:buChar char="-"/>
              <a:tabLst>
                <a:tab pos="356870" algn="l"/>
                <a:tab pos="357505" algn="l"/>
              </a:tabLst>
            </a:pP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doanh </a:t>
            </a:r>
            <a:r>
              <a:rPr sz="26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và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sz="2600" b="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nhuận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6612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309100"/>
            <a:ext cx="8381365" cy="4866717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297180" algn="just">
              <a:lnSpc>
                <a:spcPct val="100000"/>
              </a:lnSpc>
              <a:spcBef>
                <a:spcPts val="111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3: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Thiết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kế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thông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điệp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20000"/>
              </a:lnSpc>
              <a:spcBef>
                <a:spcPts val="26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Thông điệp là tổng hợp </a:t>
            </a: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thông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tin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về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NH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và 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SPDV của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NH </a:t>
            </a:r>
            <a:r>
              <a:rPr sz="2800" spc="-5" dirty="0">
                <a:latin typeface="Times New Roman"/>
                <a:cs typeface="Times New Roman"/>
              </a:rPr>
              <a:t>được chuyển tải đến </a:t>
            </a:r>
            <a:r>
              <a:rPr sz="2800" dirty="0">
                <a:latin typeface="Times New Roman"/>
                <a:cs typeface="Times New Roman"/>
              </a:rPr>
              <a:t>KH thông qua 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phương tiện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tin như </a:t>
            </a:r>
            <a:r>
              <a:rPr sz="2800" dirty="0">
                <a:latin typeface="Times New Roman"/>
                <a:cs typeface="Times New Roman"/>
              </a:rPr>
              <a:t>truyền hình, </a:t>
            </a:r>
            <a:r>
              <a:rPr sz="2800" spc="-5" dirty="0">
                <a:latin typeface="Times New Roman"/>
                <a:cs typeface="Times New Roman"/>
              </a:rPr>
              <a:t>báo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chí...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1275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Thông điệp được dựa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trên:</a:t>
            </a:r>
            <a:endParaRPr sz="2800" dirty="0">
              <a:latin typeface="Times New Roman"/>
              <a:cs typeface="Times New Roman"/>
            </a:endParaRPr>
          </a:p>
          <a:p>
            <a:pPr marL="367665" algn="just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Times New Roman"/>
                <a:cs typeface="Times New Roman"/>
              </a:rPr>
              <a:t>+ </a:t>
            </a:r>
            <a:r>
              <a:rPr sz="2800" spc="-10" dirty="0">
                <a:latin typeface="Times New Roman"/>
                <a:cs typeface="Times New Roman"/>
              </a:rPr>
              <a:t>Nhu </a:t>
            </a:r>
            <a:r>
              <a:rPr sz="2800" spc="-5" dirty="0">
                <a:latin typeface="Times New Roman"/>
                <a:cs typeface="Times New Roman"/>
              </a:rPr>
              <a:t>cầu, đặc điểm </a:t>
            </a:r>
            <a:r>
              <a:rPr sz="2800" dirty="0">
                <a:latin typeface="Times New Roman"/>
                <a:cs typeface="Times New Roman"/>
              </a:rPr>
              <a:t>đối </a:t>
            </a:r>
            <a:r>
              <a:rPr sz="2800" spc="-5" dirty="0">
                <a:latin typeface="Times New Roman"/>
                <a:cs typeface="Times New Roman"/>
              </a:rPr>
              <a:t>tượng tiếp nhận </a:t>
            </a:r>
            <a:r>
              <a:rPr sz="2800" dirty="0">
                <a:latin typeface="Times New Roman"/>
                <a:cs typeface="Times New Roman"/>
              </a:rPr>
              <a:t>thông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tin</a:t>
            </a:r>
            <a:endParaRPr sz="2800" dirty="0">
              <a:latin typeface="Times New Roman"/>
              <a:cs typeface="Times New Roman"/>
            </a:endParaRPr>
          </a:p>
          <a:p>
            <a:pPr marL="36766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+ Nội dung của sản </a:t>
            </a:r>
            <a:r>
              <a:rPr sz="2800" dirty="0">
                <a:latin typeface="Times New Roman"/>
                <a:cs typeface="Times New Roman"/>
              </a:rPr>
              <a:t>phẩm </a:t>
            </a:r>
            <a:r>
              <a:rPr sz="2800" spc="-5" dirty="0">
                <a:latin typeface="Times New Roman"/>
                <a:cs typeface="Times New Roman"/>
              </a:rPr>
              <a:t>dịch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vụ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354965" algn="just">
              <a:lnSpc>
                <a:spcPct val="120000"/>
              </a:lnSpc>
            </a:pPr>
            <a:r>
              <a:rPr sz="2800" spc="-5" dirty="0">
                <a:latin typeface="Times New Roman"/>
                <a:cs typeface="Times New Roman"/>
              </a:rPr>
              <a:t>+ Tính </a:t>
            </a:r>
            <a:r>
              <a:rPr sz="2800" dirty="0">
                <a:latin typeface="Times New Roman"/>
                <a:cs typeface="Times New Roman"/>
              </a:rPr>
              <a:t>phù </a:t>
            </a:r>
            <a:r>
              <a:rPr sz="2800" spc="-5" dirty="0">
                <a:latin typeface="Times New Roman"/>
                <a:cs typeface="Times New Roman"/>
              </a:rPr>
              <a:t>hợp </a:t>
            </a:r>
            <a:r>
              <a:rPr sz="2800" spc="-10" dirty="0">
                <a:latin typeface="Times New Roman"/>
                <a:cs typeface="Times New Roman"/>
              </a:rPr>
              <a:t>với </a:t>
            </a:r>
            <a:r>
              <a:rPr sz="2800" spc="-5" dirty="0">
                <a:latin typeface="Times New Roman"/>
                <a:cs typeface="Times New Roman"/>
              </a:rPr>
              <a:t>sự tiếp nhận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tạo được </a:t>
            </a:r>
            <a:r>
              <a:rPr sz="2800" spc="-10" dirty="0">
                <a:latin typeface="Times New Roman"/>
                <a:cs typeface="Times New Roman"/>
              </a:rPr>
              <a:t>sự </a:t>
            </a:r>
            <a:r>
              <a:rPr sz="2800" spc="-5" dirty="0">
                <a:latin typeface="Times New Roman"/>
                <a:cs typeface="Times New Roman"/>
              </a:rPr>
              <a:t>tin  tưởng của </a:t>
            </a:r>
            <a:r>
              <a:rPr sz="2800" dirty="0">
                <a:latin typeface="Times New Roman"/>
                <a:cs typeface="Times New Roman"/>
              </a:rPr>
              <a:t>đối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tượng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/>
          <p:nvPr/>
        </p:nvSpPr>
        <p:spPr>
          <a:xfrm>
            <a:off x="6019800" y="4343400"/>
            <a:ext cx="2993136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645377"/>
            <a:ext cx="8077200" cy="619720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97815">
              <a:lnSpc>
                <a:spcPct val="150000"/>
              </a:lnSpc>
              <a:spcBef>
                <a:spcPts val="88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3: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Thiết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kế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thông</a:t>
            </a:r>
            <a:r>
              <a:rPr sz="3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điệp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625"/>
              </a:spcBef>
            </a:pPr>
            <a:r>
              <a:rPr sz="2400" b="1" i="1" dirty="0">
                <a:latin typeface="Times New Roman"/>
                <a:cs typeface="Times New Roman"/>
              </a:rPr>
              <a:t>1 thông điệp phải bao gồm </a:t>
            </a:r>
            <a:r>
              <a:rPr sz="2400" b="1" i="1" spc="-5" dirty="0">
                <a:latin typeface="Times New Roman"/>
                <a:cs typeface="Times New Roman"/>
              </a:rPr>
              <a:t>những </a:t>
            </a:r>
            <a:r>
              <a:rPr sz="2400" b="1" i="1" dirty="0">
                <a:latin typeface="Times New Roman"/>
                <a:cs typeface="Times New Roman"/>
              </a:rPr>
              <a:t>yêu cầu</a:t>
            </a:r>
            <a:r>
              <a:rPr sz="2400" b="1" i="1" spc="-4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sau:</a:t>
            </a:r>
            <a:endParaRPr sz="24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8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Tác </a:t>
            </a:r>
            <a:r>
              <a:rPr sz="2400" dirty="0">
                <a:latin typeface="Times New Roman"/>
                <a:cs typeface="Times New Roman"/>
              </a:rPr>
              <a:t>động </a:t>
            </a:r>
            <a:r>
              <a:rPr sz="2400" spc="-5" dirty="0">
                <a:latin typeface="Times New Roman"/>
                <a:cs typeface="Times New Roman"/>
              </a:rPr>
              <a:t>mạnh </a:t>
            </a:r>
            <a:r>
              <a:rPr sz="2400" spc="-10" dirty="0">
                <a:latin typeface="Times New Roman"/>
                <a:cs typeface="Times New Roman"/>
              </a:rPr>
              <a:t>mẽ </a:t>
            </a:r>
            <a:r>
              <a:rPr sz="2400" dirty="0">
                <a:latin typeface="Times New Roman"/>
                <a:cs typeface="Times New Roman"/>
              </a:rPr>
              <a:t>vào </a:t>
            </a:r>
            <a:r>
              <a:rPr sz="2400" spc="-5" dirty="0">
                <a:latin typeface="Times New Roman"/>
                <a:cs typeface="Times New Roman"/>
              </a:rPr>
              <a:t>suy </a:t>
            </a:r>
            <a:r>
              <a:rPr sz="2400" dirty="0">
                <a:latin typeface="Times New Roman"/>
                <a:cs typeface="Times New Roman"/>
              </a:rPr>
              <a:t>nghĩ của khách hàng</a:t>
            </a:r>
          </a:p>
          <a:p>
            <a:pPr marL="355600" indent="-343535">
              <a:lnSpc>
                <a:spcPct val="150000"/>
              </a:lnSpc>
              <a:spcBef>
                <a:spcPts val="117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spc="-5" dirty="0">
                <a:latin typeface="Times New Roman"/>
                <a:cs typeface="Times New Roman"/>
              </a:rPr>
              <a:t>Đảm </a:t>
            </a:r>
            <a:r>
              <a:rPr sz="2400" dirty="0">
                <a:latin typeface="Times New Roman"/>
                <a:cs typeface="Times New Roman"/>
              </a:rPr>
              <a:t>bảo tính pháp lý của thông điệp quảng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cáo</a:t>
            </a:r>
          </a:p>
          <a:p>
            <a:pPr marL="355600" marR="5080" indent="-343535">
              <a:lnSpc>
                <a:spcPct val="150000"/>
              </a:lnSpc>
              <a:spcBef>
                <a:spcPts val="605"/>
              </a:spcBef>
              <a:buChar char="-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Thông điệp phải phù hợp với phong tục tập quán, văn hóa của  từng đối tượng khách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hàng</a:t>
            </a:r>
          </a:p>
          <a:p>
            <a:pPr marL="229870" marR="3220720" lvl="1" indent="-53340">
              <a:lnSpc>
                <a:spcPct val="150000"/>
              </a:lnSpc>
              <a:spcBef>
                <a:spcPts val="725"/>
              </a:spcBef>
              <a:buSzPct val="95454"/>
              <a:buFont typeface="Arial"/>
              <a:buChar char="•"/>
              <a:tabLst>
                <a:tab pos="276225" algn="l"/>
              </a:tabLst>
            </a:pPr>
            <a:r>
              <a:rPr sz="2200" spc="-5" dirty="0">
                <a:latin typeface="Times New Roman"/>
                <a:cs typeface="Times New Roman"/>
              </a:rPr>
              <a:t>Lưu ý </a:t>
            </a:r>
            <a:r>
              <a:rPr sz="2200" dirty="0">
                <a:latin typeface="Times New Roman"/>
                <a:cs typeface="Times New Roman"/>
              </a:rPr>
              <a:t>khi </a:t>
            </a:r>
            <a:r>
              <a:rPr sz="2200" spc="-5" dirty="0">
                <a:latin typeface="Times New Roman"/>
                <a:cs typeface="Times New Roman"/>
              </a:rPr>
              <a:t>thiết </a:t>
            </a:r>
            <a:r>
              <a:rPr sz="2200" dirty="0">
                <a:latin typeface="Times New Roman"/>
                <a:cs typeface="Times New Roman"/>
              </a:rPr>
              <a:t>kế </a:t>
            </a:r>
            <a:r>
              <a:rPr sz="2200" spc="-5" dirty="0">
                <a:latin typeface="Times New Roman"/>
                <a:cs typeface="Times New Roman"/>
              </a:rPr>
              <a:t>hình ảnh, biểu tượng </a:t>
            </a:r>
            <a:r>
              <a:rPr sz="2200" dirty="0">
                <a:latin typeface="Times New Roman"/>
                <a:cs typeface="Times New Roman"/>
              </a:rPr>
              <a:t>và  </a:t>
            </a:r>
            <a:r>
              <a:rPr sz="2200" spc="-5" dirty="0">
                <a:latin typeface="Times New Roman"/>
                <a:cs typeface="Times New Roman"/>
              </a:rPr>
              <a:t>ngôn từ sử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dụng</a:t>
            </a:r>
            <a:endParaRPr sz="2200" dirty="0">
              <a:latin typeface="Times New Roman"/>
              <a:cs typeface="Times New Roman"/>
            </a:endParaRPr>
          </a:p>
          <a:p>
            <a:pPr marL="229870" marR="2903220" lvl="1" indent="-53340">
              <a:lnSpc>
                <a:spcPct val="150000"/>
              </a:lnSpc>
              <a:spcBef>
                <a:spcPts val="600"/>
              </a:spcBef>
              <a:buSzPct val="95454"/>
              <a:buFont typeface="Arial"/>
              <a:buChar char="•"/>
              <a:tabLst>
                <a:tab pos="276225" algn="l"/>
              </a:tabLst>
            </a:pPr>
            <a:r>
              <a:rPr sz="2200" spc="-5" dirty="0">
                <a:latin typeface="Times New Roman"/>
                <a:cs typeface="Times New Roman"/>
              </a:rPr>
              <a:t>Thông điệp quảng cáo cần thể hiện “ tính </a:t>
            </a:r>
            <a:r>
              <a:rPr sz="2200" dirty="0">
                <a:latin typeface="Times New Roman"/>
                <a:cs typeface="Times New Roman"/>
              </a:rPr>
              <a:t>vui  nhộn”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707365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1" y="1302104"/>
            <a:ext cx="8152764" cy="4954270"/>
          </a:xfrm>
          <a:prstGeom prst="rect">
            <a:avLst/>
          </a:prstGeom>
        </p:spPr>
        <p:txBody>
          <a:bodyPr vert="horz" wrap="square" lIns="0" tIns="224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4: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Lựa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chọn kênh truyền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thông</a:t>
            </a:r>
            <a:endParaRPr sz="3000" dirty="0">
              <a:latin typeface="Times New Roman"/>
              <a:cs typeface="Times New Roman"/>
            </a:endParaRPr>
          </a:p>
          <a:p>
            <a:pPr marL="355600" marR="7620" indent="-343535">
              <a:lnSpc>
                <a:spcPct val="113999"/>
              </a:lnSpc>
              <a:spcBef>
                <a:spcPts val="955"/>
              </a:spcBef>
              <a:buFont typeface="Wingdings"/>
              <a:buChar char=""/>
              <a:tabLst>
                <a:tab pos="356235" algn="l"/>
              </a:tabLst>
            </a:pPr>
            <a:r>
              <a:rPr sz="2500" spc="-120" dirty="0">
                <a:latin typeface="Times New Roman"/>
                <a:cs typeface="Times New Roman"/>
              </a:rPr>
              <a:t>Việc </a:t>
            </a:r>
            <a:r>
              <a:rPr sz="2500" spc="-5" dirty="0">
                <a:latin typeface="Times New Roman"/>
                <a:cs typeface="Times New Roman"/>
              </a:rPr>
              <a:t>lựa </a:t>
            </a:r>
            <a:r>
              <a:rPr sz="2500" dirty="0">
                <a:latin typeface="Times New Roman"/>
                <a:cs typeface="Times New Roman"/>
              </a:rPr>
              <a:t>chọn </a:t>
            </a:r>
            <a:r>
              <a:rPr sz="2500" spc="-5" dirty="0">
                <a:latin typeface="Times New Roman"/>
                <a:cs typeface="Times New Roman"/>
              </a:rPr>
              <a:t>kênh </a:t>
            </a:r>
            <a:r>
              <a:rPr sz="2500" dirty="0">
                <a:latin typeface="Times New Roman"/>
                <a:cs typeface="Times New Roman"/>
              </a:rPr>
              <a:t>truyền thông sẽ </a:t>
            </a:r>
            <a:r>
              <a:rPr sz="2500" spc="-5" dirty="0">
                <a:latin typeface="Times New Roman"/>
                <a:cs typeface="Times New Roman"/>
              </a:rPr>
              <a:t>ảnh </a:t>
            </a:r>
            <a:r>
              <a:rPr sz="2500" dirty="0">
                <a:latin typeface="Times New Roman"/>
                <a:cs typeface="Times New Roman"/>
              </a:rPr>
              <a:t>hưởng </a:t>
            </a:r>
            <a:r>
              <a:rPr sz="2500" spc="-5" dirty="0">
                <a:latin typeface="Times New Roman"/>
                <a:cs typeface="Times New Roman"/>
              </a:rPr>
              <a:t>đến </a:t>
            </a:r>
            <a:r>
              <a:rPr sz="2500" dirty="0">
                <a:latin typeface="Times New Roman"/>
                <a:cs typeface="Times New Roman"/>
              </a:rPr>
              <a:t>hiệu  </a:t>
            </a:r>
            <a:r>
              <a:rPr sz="2500" spc="-5" dirty="0">
                <a:latin typeface="Times New Roman"/>
                <a:cs typeface="Times New Roman"/>
              </a:rPr>
              <a:t>quả hoạt động xúc tiến hỗn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hợp</a:t>
            </a:r>
            <a:endParaRPr sz="25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19"/>
              </a:spcBef>
              <a:buFont typeface="Wingdings"/>
              <a:buChar char=""/>
              <a:tabLst>
                <a:tab pos="356235" algn="l"/>
              </a:tabLst>
            </a:pPr>
            <a:r>
              <a:rPr sz="2500" spc="-10" dirty="0">
                <a:latin typeface="Times New Roman"/>
                <a:cs typeface="Times New Roman"/>
              </a:rPr>
              <a:t>Kênh </a:t>
            </a:r>
            <a:r>
              <a:rPr sz="2500" spc="-5" dirty="0">
                <a:latin typeface="Times New Roman"/>
                <a:cs typeface="Times New Roman"/>
              </a:rPr>
              <a:t>truyền thông của NH được chia thành 2</a:t>
            </a:r>
            <a:r>
              <a:rPr sz="2500" spc="1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loại:</a:t>
            </a:r>
            <a:endParaRPr sz="2500" dirty="0">
              <a:latin typeface="Times New Roman"/>
              <a:cs typeface="Times New Roman"/>
            </a:endParaRPr>
          </a:p>
          <a:p>
            <a:pPr marL="297815" marR="7620" algn="just">
              <a:lnSpc>
                <a:spcPct val="113999"/>
              </a:lnSpc>
              <a:spcBef>
                <a:spcPts val="605"/>
              </a:spcBef>
            </a:pPr>
            <a:r>
              <a:rPr sz="2500" spc="-5" dirty="0">
                <a:latin typeface="Times New Roman"/>
                <a:cs typeface="Times New Roman"/>
              </a:rPr>
              <a:t>- </a:t>
            </a:r>
            <a:r>
              <a:rPr sz="2500" b="1" dirty="0">
                <a:solidFill>
                  <a:srgbClr val="21218A"/>
                </a:solidFill>
                <a:latin typeface="Times New Roman"/>
                <a:cs typeface="Times New Roman"/>
              </a:rPr>
              <a:t>Kênh </a:t>
            </a:r>
            <a:r>
              <a:rPr sz="25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cá nhân</a:t>
            </a:r>
            <a:r>
              <a:rPr sz="2500" spc="-5" dirty="0">
                <a:latin typeface="Times New Roman"/>
                <a:cs typeface="Times New Roman"/>
              </a:rPr>
              <a:t>: được thực </a:t>
            </a:r>
            <a:r>
              <a:rPr sz="2500" dirty="0">
                <a:latin typeface="Times New Roman"/>
                <a:cs typeface="Times New Roman"/>
              </a:rPr>
              <a:t>hiện bởi </a:t>
            </a:r>
            <a:r>
              <a:rPr sz="2500" spc="-5" dirty="0">
                <a:latin typeface="Times New Roman"/>
                <a:cs typeface="Times New Roman"/>
              </a:rPr>
              <a:t>các </a:t>
            </a:r>
            <a:r>
              <a:rPr sz="2500" dirty="0">
                <a:latin typeface="Times New Roman"/>
                <a:cs typeface="Times New Roman"/>
              </a:rPr>
              <a:t>cá nhân </a:t>
            </a:r>
            <a:r>
              <a:rPr sz="2500" spc="-5" dirty="0">
                <a:latin typeface="Times New Roman"/>
                <a:cs typeface="Times New Roman"/>
              </a:rPr>
              <a:t>chuyển  tải </a:t>
            </a:r>
            <a:r>
              <a:rPr sz="2500" dirty="0">
                <a:latin typeface="Times New Roman"/>
                <a:cs typeface="Times New Roman"/>
              </a:rPr>
              <a:t>thông điệp, bao gồm nhân viên trực tiếp </a:t>
            </a:r>
            <a:r>
              <a:rPr sz="2500" spc="-5" dirty="0">
                <a:latin typeface="Times New Roman"/>
                <a:cs typeface="Times New Roman"/>
              </a:rPr>
              <a:t>giao dịch,  người thân trong gia đình, bạn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bè…</a:t>
            </a:r>
            <a:endParaRPr sz="2500" dirty="0">
              <a:latin typeface="Times New Roman"/>
              <a:cs typeface="Times New Roman"/>
            </a:endParaRPr>
          </a:p>
          <a:p>
            <a:pPr marL="297815" marR="5080" algn="just">
              <a:lnSpc>
                <a:spcPct val="113999"/>
              </a:lnSpc>
              <a:spcBef>
                <a:spcPts val="600"/>
              </a:spcBef>
            </a:pPr>
            <a:r>
              <a:rPr sz="2500" b="1" spc="-5" dirty="0">
                <a:solidFill>
                  <a:srgbClr val="21218A"/>
                </a:solidFill>
                <a:latin typeface="Times New Roman"/>
                <a:cs typeface="Times New Roman"/>
              </a:rPr>
              <a:t>- Kênh phi cá nhân</a:t>
            </a:r>
            <a:r>
              <a:rPr sz="2500" spc="-5" dirty="0">
                <a:latin typeface="Times New Roman"/>
                <a:cs typeface="Times New Roman"/>
              </a:rPr>
              <a:t>: </a:t>
            </a:r>
            <a:r>
              <a:rPr sz="2500" dirty="0">
                <a:latin typeface="Times New Roman"/>
                <a:cs typeface="Times New Roman"/>
              </a:rPr>
              <a:t>là kênh </a:t>
            </a:r>
            <a:r>
              <a:rPr sz="2500" spc="-5" dirty="0">
                <a:latin typeface="Times New Roman"/>
                <a:cs typeface="Times New Roman"/>
              </a:rPr>
              <a:t>được thực </a:t>
            </a:r>
            <a:r>
              <a:rPr sz="2500" dirty="0">
                <a:latin typeface="Times New Roman"/>
                <a:cs typeface="Times New Roman"/>
              </a:rPr>
              <a:t>hiện </a:t>
            </a:r>
            <a:r>
              <a:rPr sz="2500" spc="-5" dirty="0">
                <a:latin typeface="Times New Roman"/>
                <a:cs typeface="Times New Roman"/>
              </a:rPr>
              <a:t>qua các tổ  chức </a:t>
            </a:r>
            <a:r>
              <a:rPr sz="2500" dirty="0">
                <a:latin typeface="Times New Roman"/>
                <a:cs typeface="Times New Roman"/>
              </a:rPr>
              <a:t>như </a:t>
            </a:r>
            <a:r>
              <a:rPr sz="2500" spc="-5" dirty="0">
                <a:latin typeface="Times New Roman"/>
                <a:cs typeface="Times New Roman"/>
              </a:rPr>
              <a:t>các </a:t>
            </a:r>
            <a:r>
              <a:rPr sz="2500" dirty="0">
                <a:latin typeface="Times New Roman"/>
                <a:cs typeface="Times New Roman"/>
              </a:rPr>
              <a:t>cơ quan </a:t>
            </a:r>
            <a:r>
              <a:rPr sz="2500" spc="-5" dirty="0">
                <a:latin typeface="Times New Roman"/>
                <a:cs typeface="Times New Roman"/>
              </a:rPr>
              <a:t>phát </a:t>
            </a:r>
            <a:r>
              <a:rPr sz="2500" dirty="0">
                <a:latin typeface="Times New Roman"/>
                <a:cs typeface="Times New Roman"/>
              </a:rPr>
              <a:t>hành </a:t>
            </a:r>
            <a:r>
              <a:rPr sz="2500" spc="-5" dirty="0">
                <a:latin typeface="Times New Roman"/>
                <a:cs typeface="Times New Roman"/>
              </a:rPr>
              <a:t>ấn </a:t>
            </a:r>
            <a:r>
              <a:rPr sz="2500" dirty="0">
                <a:latin typeface="Times New Roman"/>
                <a:cs typeface="Times New Roman"/>
              </a:rPr>
              <a:t>phẩm, </a:t>
            </a:r>
            <a:r>
              <a:rPr sz="2500" spc="-5" dirty="0">
                <a:latin typeface="Times New Roman"/>
                <a:cs typeface="Times New Roman"/>
              </a:rPr>
              <a:t>các công </a:t>
            </a:r>
            <a:r>
              <a:rPr sz="2500" spc="5" dirty="0">
                <a:latin typeface="Times New Roman"/>
                <a:cs typeface="Times New Roman"/>
              </a:rPr>
              <a:t>ty  </a:t>
            </a:r>
            <a:r>
              <a:rPr sz="2500" spc="-5" dirty="0">
                <a:latin typeface="Times New Roman"/>
                <a:cs typeface="Times New Roman"/>
              </a:rPr>
              <a:t>quảng cáo, </a:t>
            </a:r>
            <a:r>
              <a:rPr sz="2500" spc="-10" dirty="0">
                <a:latin typeface="Times New Roman"/>
                <a:cs typeface="Times New Roman"/>
              </a:rPr>
              <a:t>các </a:t>
            </a:r>
            <a:r>
              <a:rPr sz="2500" spc="-5" dirty="0">
                <a:latin typeface="Times New Roman"/>
                <a:cs typeface="Times New Roman"/>
              </a:rPr>
              <a:t>cơ quan thông tin đại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chúng…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7374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612989"/>
            <a:ext cx="8533155" cy="46812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6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5: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Xác </a:t>
            </a:r>
            <a:r>
              <a:rPr sz="3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định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ngân</a:t>
            </a:r>
            <a:r>
              <a:rPr sz="3000" b="1" spc="-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sách</a:t>
            </a:r>
            <a:endParaRPr sz="300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20000"/>
              </a:lnSpc>
              <a:spcBef>
                <a:spcPts val="30"/>
              </a:spcBef>
              <a:buChar char="-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Hoạt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xúc tiến </a:t>
            </a:r>
            <a:r>
              <a:rPr sz="2800" dirty="0">
                <a:latin typeface="Times New Roman"/>
                <a:cs typeface="Times New Roman"/>
              </a:rPr>
              <a:t>hỗn </a:t>
            </a:r>
            <a:r>
              <a:rPr sz="2800" spc="-5" dirty="0">
                <a:latin typeface="Times New Roman"/>
                <a:cs typeface="Times New Roman"/>
              </a:rPr>
              <a:t>hợp chiếm chi </a:t>
            </a:r>
            <a:r>
              <a:rPr sz="2800" dirty="0">
                <a:latin typeface="Times New Roman"/>
                <a:cs typeface="Times New Roman"/>
              </a:rPr>
              <a:t>phí </a:t>
            </a:r>
            <a:r>
              <a:rPr sz="2800" spc="-10" dirty="0">
                <a:latin typeface="Times New Roman"/>
                <a:cs typeface="Times New Roman"/>
              </a:rPr>
              <a:t>cao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tổng số chi </a:t>
            </a:r>
            <a:r>
              <a:rPr sz="2800" dirty="0">
                <a:latin typeface="Times New Roman"/>
                <a:cs typeface="Times New Roman"/>
              </a:rPr>
              <a:t>phí </a:t>
            </a:r>
            <a:r>
              <a:rPr sz="2800" spc="-5" dirty="0">
                <a:latin typeface="Times New Roman"/>
                <a:cs typeface="Times New Roman"/>
              </a:rPr>
              <a:t>của hoạt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marketing ngân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hàng.</a:t>
            </a:r>
          </a:p>
          <a:p>
            <a:pPr marL="355600" marR="5080" indent="-342900" algn="just">
              <a:lnSpc>
                <a:spcPct val="120000"/>
              </a:lnSpc>
              <a:spcBef>
                <a:spcPts val="5"/>
              </a:spcBef>
              <a:buChar char="-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Mức </a:t>
            </a:r>
            <a:r>
              <a:rPr sz="2800" spc="-5" dirty="0">
                <a:latin typeface="Times New Roman"/>
                <a:cs typeface="Times New Roman"/>
              </a:rPr>
              <a:t>ngân </a:t>
            </a:r>
            <a:r>
              <a:rPr sz="2800" spc="-10" dirty="0">
                <a:latin typeface="Times New Roman"/>
                <a:cs typeface="Times New Roman"/>
              </a:rPr>
              <a:t>sách </a:t>
            </a:r>
            <a:r>
              <a:rPr sz="2800" spc="-5" dirty="0">
                <a:latin typeface="Times New Roman"/>
                <a:cs typeface="Times New Roman"/>
              </a:rPr>
              <a:t>khác nhau sẽ </a:t>
            </a:r>
            <a:r>
              <a:rPr sz="2800" dirty="0">
                <a:latin typeface="Times New Roman"/>
                <a:cs typeface="Times New Roman"/>
              </a:rPr>
              <a:t>quyết </a:t>
            </a:r>
            <a:r>
              <a:rPr sz="2800" spc="-5" dirty="0">
                <a:latin typeface="Times New Roman"/>
                <a:cs typeface="Times New Roman"/>
              </a:rPr>
              <a:t>định việc lựa </a:t>
            </a:r>
            <a:r>
              <a:rPr sz="2800" dirty="0">
                <a:latin typeface="Times New Roman"/>
                <a:cs typeface="Times New Roman"/>
              </a:rPr>
              <a:t>chọn  </a:t>
            </a:r>
            <a:r>
              <a:rPr sz="2800" spc="-5" dirty="0">
                <a:latin typeface="Times New Roman"/>
                <a:cs typeface="Times New Roman"/>
              </a:rPr>
              <a:t>kênh, hình thức tổ chức thực hiện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hiệu </a:t>
            </a:r>
            <a:r>
              <a:rPr sz="2800" dirty="0">
                <a:latin typeface="Times New Roman"/>
                <a:cs typeface="Times New Roman"/>
              </a:rPr>
              <a:t>quả </a:t>
            </a:r>
            <a:r>
              <a:rPr sz="2800" spc="-10" dirty="0">
                <a:latin typeface="Times New Roman"/>
                <a:cs typeface="Times New Roman"/>
              </a:rPr>
              <a:t>mang </a:t>
            </a:r>
            <a:r>
              <a:rPr sz="2800" spc="-5" dirty="0">
                <a:latin typeface="Times New Roman"/>
                <a:cs typeface="Times New Roman"/>
              </a:rPr>
              <a:t>lại  cũng khác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nhau</a:t>
            </a:r>
            <a:endParaRPr sz="2800" dirty="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20000"/>
              </a:lnSpc>
              <a:buChar char="-"/>
              <a:tabLst>
                <a:tab pos="355600" algn="l"/>
              </a:tabLst>
            </a:pPr>
            <a:r>
              <a:rPr sz="2800" dirty="0">
                <a:latin typeface="Times New Roman"/>
                <a:cs typeface="Times New Roman"/>
              </a:rPr>
              <a:t>Sử dụng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phương pháp sau: Tính theo tỷ trọng  doanh thu; </a:t>
            </a:r>
            <a:r>
              <a:rPr sz="2800" spc="-10" dirty="0">
                <a:latin typeface="Times New Roman"/>
                <a:cs typeface="Times New Roman"/>
              </a:rPr>
              <a:t>Cân </a:t>
            </a:r>
            <a:r>
              <a:rPr sz="2800" spc="-5" dirty="0">
                <a:latin typeface="Times New Roman"/>
                <a:cs typeface="Times New Roman"/>
              </a:rPr>
              <a:t>bằng cạnh tranh; Tính </a:t>
            </a:r>
            <a:r>
              <a:rPr sz="2800" spc="-10" dirty="0">
                <a:latin typeface="Times New Roman"/>
                <a:cs typeface="Times New Roman"/>
              </a:rPr>
              <a:t>căn </a:t>
            </a:r>
            <a:r>
              <a:rPr sz="2800" spc="-5" dirty="0">
                <a:latin typeface="Times New Roman"/>
                <a:cs typeface="Times New Roman"/>
              </a:rPr>
              <a:t>cứ vào </a:t>
            </a:r>
            <a:r>
              <a:rPr sz="2800" spc="-10" dirty="0">
                <a:latin typeface="Times New Roman"/>
                <a:cs typeface="Times New Roman"/>
              </a:rPr>
              <a:t>mục  </a:t>
            </a:r>
            <a:r>
              <a:rPr sz="2800" spc="-5" dirty="0">
                <a:latin typeface="Times New Roman"/>
                <a:cs typeface="Times New Roman"/>
              </a:rPr>
              <a:t>tiêu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nhiệm </a:t>
            </a:r>
            <a:r>
              <a:rPr sz="2800" dirty="0">
                <a:latin typeface="Times New Roman"/>
                <a:cs typeface="Times New Roman"/>
              </a:rPr>
              <a:t>vụ; </a:t>
            </a:r>
            <a:r>
              <a:rPr sz="2800" spc="-5" dirty="0">
                <a:latin typeface="Times New Roman"/>
                <a:cs typeface="Times New Roman"/>
              </a:rPr>
              <a:t>Tùy theo </a:t>
            </a:r>
            <a:r>
              <a:rPr sz="2800" dirty="0">
                <a:latin typeface="Times New Roman"/>
                <a:cs typeface="Times New Roman"/>
              </a:rPr>
              <a:t>khả </a:t>
            </a:r>
            <a:r>
              <a:rPr sz="2800" spc="-5" dirty="0">
                <a:latin typeface="Times New Roman"/>
                <a:cs typeface="Times New Roman"/>
              </a:rPr>
              <a:t>năng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NH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8898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557843"/>
            <a:ext cx="8304530" cy="450469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Bước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6: </a:t>
            </a:r>
            <a:r>
              <a:rPr sz="30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Đánh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giá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hiệu</a:t>
            </a:r>
            <a:r>
              <a:rPr sz="30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quả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spc="-10" dirty="0">
                <a:latin typeface="Times New Roman"/>
                <a:cs typeface="Times New Roman"/>
              </a:rPr>
              <a:t>Đánh </a:t>
            </a:r>
            <a:r>
              <a:rPr sz="2800" dirty="0">
                <a:latin typeface="Times New Roman"/>
                <a:cs typeface="Times New Roman"/>
              </a:rPr>
              <a:t>giá </a:t>
            </a:r>
            <a:r>
              <a:rPr sz="2800" spc="-5" dirty="0">
                <a:latin typeface="Times New Roman"/>
                <a:cs typeface="Times New Roman"/>
              </a:rPr>
              <a:t>theo những </a:t>
            </a:r>
            <a:r>
              <a:rPr sz="2800" dirty="0">
                <a:latin typeface="Times New Roman"/>
                <a:cs typeface="Times New Roman"/>
              </a:rPr>
              <a:t>nội dung </a:t>
            </a:r>
            <a:r>
              <a:rPr sz="2800" spc="-5" dirty="0">
                <a:latin typeface="Times New Roman"/>
                <a:cs typeface="Times New Roman"/>
              </a:rPr>
              <a:t>cụ </a:t>
            </a:r>
            <a:r>
              <a:rPr sz="2800" dirty="0">
                <a:latin typeface="Times New Roman"/>
                <a:cs typeface="Times New Roman"/>
              </a:rPr>
              <a:t>thể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sau: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20100"/>
              </a:lnSpc>
              <a:spcBef>
                <a:spcPts val="66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Tác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của hoạt động xúc tiến </a:t>
            </a:r>
            <a:r>
              <a:rPr sz="2800" dirty="0">
                <a:latin typeface="Times New Roman"/>
                <a:cs typeface="Times New Roman"/>
              </a:rPr>
              <a:t>hỗn </a:t>
            </a:r>
            <a:r>
              <a:rPr sz="2800" spc="-5" dirty="0">
                <a:latin typeface="Times New Roman"/>
                <a:cs typeface="Times New Roman"/>
              </a:rPr>
              <a:t>hợp đến doanh  số cho </a:t>
            </a:r>
            <a:r>
              <a:rPr sz="2800" spc="-20" dirty="0">
                <a:latin typeface="Times New Roman"/>
                <a:cs typeface="Times New Roman"/>
              </a:rPr>
              <a:t>vay, </a:t>
            </a:r>
            <a:r>
              <a:rPr sz="2800" spc="-5" dirty="0">
                <a:latin typeface="Times New Roman"/>
                <a:cs typeface="Times New Roman"/>
              </a:rPr>
              <a:t>doanh số </a:t>
            </a:r>
            <a:r>
              <a:rPr sz="2800" dirty="0">
                <a:latin typeface="Times New Roman"/>
                <a:cs typeface="Times New Roman"/>
              </a:rPr>
              <a:t>huy động, </a:t>
            </a:r>
            <a:r>
              <a:rPr sz="2800" spc="-10" dirty="0">
                <a:latin typeface="Times New Roman"/>
                <a:cs typeface="Times New Roman"/>
              </a:rPr>
              <a:t>DV </a:t>
            </a:r>
            <a:r>
              <a:rPr sz="2800" spc="-5" dirty="0">
                <a:latin typeface="Times New Roman"/>
                <a:cs typeface="Times New Roman"/>
              </a:rPr>
              <a:t>cung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ứng…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2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Tác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của </a:t>
            </a:r>
            <a:r>
              <a:rPr sz="2800" dirty="0">
                <a:latin typeface="Times New Roman"/>
                <a:cs typeface="Times New Roman"/>
              </a:rPr>
              <a:t>hoạt </a:t>
            </a:r>
            <a:r>
              <a:rPr sz="2800" spc="-145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xúc tiến </a:t>
            </a:r>
            <a:r>
              <a:rPr sz="2800" dirty="0">
                <a:latin typeface="Times New Roman"/>
                <a:cs typeface="Times New Roman"/>
              </a:rPr>
              <a:t>hỗn </a:t>
            </a:r>
            <a:r>
              <a:rPr sz="2800" spc="-5" dirty="0">
                <a:latin typeface="Times New Roman"/>
                <a:cs typeface="Times New Roman"/>
              </a:rPr>
              <a:t>hợp đến nhận  thức của </a:t>
            </a:r>
            <a:r>
              <a:rPr sz="2800" spc="-10" dirty="0">
                <a:latin typeface="Times New Roman"/>
                <a:cs typeface="Times New Roman"/>
              </a:rPr>
              <a:t>KH </a:t>
            </a:r>
            <a:r>
              <a:rPr sz="2800" dirty="0">
                <a:latin typeface="Times New Roman"/>
                <a:cs typeface="Times New Roman"/>
              </a:rPr>
              <a:t>về </a:t>
            </a:r>
            <a:r>
              <a:rPr sz="2800" spc="-5" dirty="0">
                <a:latin typeface="Times New Roman"/>
                <a:cs typeface="Times New Roman"/>
              </a:rPr>
              <a:t>hình ảnh </a:t>
            </a:r>
            <a:r>
              <a:rPr sz="2800" spc="-10" dirty="0">
                <a:latin typeface="Times New Roman"/>
                <a:cs typeface="Times New Roman"/>
              </a:rPr>
              <a:t>NH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SPDV</a:t>
            </a:r>
            <a:endParaRPr sz="2800" dirty="0">
              <a:latin typeface="Times New Roman"/>
              <a:cs typeface="Times New Roman"/>
            </a:endParaRPr>
          </a:p>
          <a:p>
            <a:pPr marL="355600" marR="6985" indent="-343535">
              <a:lnSpc>
                <a:spcPct val="12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Số </a:t>
            </a:r>
            <a:r>
              <a:rPr sz="2800" spc="-5" dirty="0">
                <a:latin typeface="Times New Roman"/>
                <a:cs typeface="Times New Roman"/>
              </a:rPr>
              <a:t>lượng khách hàng </a:t>
            </a:r>
            <a:r>
              <a:rPr sz="2800" spc="-10" dirty="0">
                <a:latin typeface="Times New Roman"/>
                <a:cs typeface="Times New Roman"/>
              </a:rPr>
              <a:t>mới, </a:t>
            </a:r>
            <a:r>
              <a:rPr sz="2800" spc="-5" dirty="0">
                <a:latin typeface="Times New Roman"/>
                <a:cs typeface="Times New Roman"/>
              </a:rPr>
              <a:t>khách hàng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thống  </a:t>
            </a:r>
            <a:r>
              <a:rPr sz="2800" dirty="0">
                <a:latin typeface="Times New Roman"/>
                <a:cs typeface="Times New Roman"/>
              </a:rPr>
              <a:t>duy </a:t>
            </a:r>
            <a:r>
              <a:rPr sz="2800" spc="-5" dirty="0">
                <a:latin typeface="Times New Roman"/>
                <a:cs typeface="Times New Roman"/>
              </a:rPr>
              <a:t>trì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giao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dịch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1042264"/>
            <a:ext cx="6852284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hình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xúc tiến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hỗn</a:t>
            </a:r>
            <a:r>
              <a:rPr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/>
          <p:nvPr/>
        </p:nvSpPr>
        <p:spPr>
          <a:xfrm>
            <a:off x="938783" y="2209800"/>
            <a:ext cx="1080770" cy="1407160"/>
          </a:xfrm>
          <a:custGeom>
            <a:avLst/>
            <a:gdLst/>
            <a:ahLst/>
            <a:cxnLst/>
            <a:rect l="l" t="t" r="r" b="b"/>
            <a:pathLst>
              <a:path w="1080770" h="1407160">
                <a:moveTo>
                  <a:pt x="540257" y="0"/>
                </a:moveTo>
                <a:lnTo>
                  <a:pt x="540257" y="351663"/>
                </a:lnTo>
                <a:lnTo>
                  <a:pt x="0" y="351663"/>
                </a:lnTo>
                <a:lnTo>
                  <a:pt x="0" y="1054989"/>
                </a:lnTo>
                <a:lnTo>
                  <a:pt x="540257" y="1054989"/>
                </a:lnTo>
                <a:lnTo>
                  <a:pt x="540257" y="1406652"/>
                </a:lnTo>
                <a:lnTo>
                  <a:pt x="1080516" y="703326"/>
                </a:lnTo>
                <a:lnTo>
                  <a:pt x="54025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9210" y="2581401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810000"/>
            <a:ext cx="1080770" cy="1407160"/>
          </a:xfrm>
          <a:custGeom>
            <a:avLst/>
            <a:gdLst/>
            <a:ahLst/>
            <a:cxnLst/>
            <a:rect l="l" t="t" r="r" b="b"/>
            <a:pathLst>
              <a:path w="1080770" h="1407160">
                <a:moveTo>
                  <a:pt x="540258" y="0"/>
                </a:moveTo>
                <a:lnTo>
                  <a:pt x="540258" y="351663"/>
                </a:lnTo>
                <a:lnTo>
                  <a:pt x="0" y="351663"/>
                </a:lnTo>
                <a:lnTo>
                  <a:pt x="0" y="1054989"/>
                </a:lnTo>
                <a:lnTo>
                  <a:pt x="540258" y="1054989"/>
                </a:lnTo>
                <a:lnTo>
                  <a:pt x="540258" y="1406652"/>
                </a:lnTo>
                <a:lnTo>
                  <a:pt x="1080516" y="703326"/>
                </a:lnTo>
                <a:lnTo>
                  <a:pt x="54025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5333" y="4181983"/>
            <a:ext cx="307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5183" y="2455164"/>
            <a:ext cx="4928870" cy="1143000"/>
          </a:xfrm>
          <a:custGeom>
            <a:avLst/>
            <a:gdLst/>
            <a:ahLst/>
            <a:cxnLst/>
            <a:rect l="l" t="t" r="r" b="b"/>
            <a:pathLst>
              <a:path w="4928870" h="1143000">
                <a:moveTo>
                  <a:pt x="4738116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4738116" y="1143000"/>
                </a:lnTo>
                <a:lnTo>
                  <a:pt x="4781778" y="1137965"/>
                </a:lnTo>
                <a:lnTo>
                  <a:pt x="4821869" y="1123627"/>
                </a:lnTo>
                <a:lnTo>
                  <a:pt x="4857241" y="1101132"/>
                </a:lnTo>
                <a:lnTo>
                  <a:pt x="4886748" y="1071625"/>
                </a:lnTo>
                <a:lnTo>
                  <a:pt x="4909243" y="1036253"/>
                </a:lnTo>
                <a:lnTo>
                  <a:pt x="4923581" y="996162"/>
                </a:lnTo>
                <a:lnTo>
                  <a:pt x="4928616" y="952500"/>
                </a:lnTo>
                <a:lnTo>
                  <a:pt x="4928616" y="190500"/>
                </a:lnTo>
                <a:lnTo>
                  <a:pt x="4923581" y="146837"/>
                </a:lnTo>
                <a:lnTo>
                  <a:pt x="4909243" y="106746"/>
                </a:lnTo>
                <a:lnTo>
                  <a:pt x="4886748" y="71374"/>
                </a:lnTo>
                <a:lnTo>
                  <a:pt x="4857241" y="41867"/>
                </a:lnTo>
                <a:lnTo>
                  <a:pt x="4821869" y="19372"/>
                </a:lnTo>
                <a:lnTo>
                  <a:pt x="4781778" y="5034"/>
                </a:lnTo>
                <a:lnTo>
                  <a:pt x="47381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5183" y="3962400"/>
            <a:ext cx="4928870" cy="1143000"/>
          </a:xfrm>
          <a:custGeom>
            <a:avLst/>
            <a:gdLst/>
            <a:ahLst/>
            <a:cxnLst/>
            <a:rect l="l" t="t" r="r" b="b"/>
            <a:pathLst>
              <a:path w="4928870" h="1143000">
                <a:moveTo>
                  <a:pt x="4738116" y="0"/>
                </a:moveTo>
                <a:lnTo>
                  <a:pt x="190500" y="0"/>
                </a:ln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0" y="952500"/>
                </a:lnTo>
                <a:lnTo>
                  <a:pt x="5034" y="996162"/>
                </a:lnTo>
                <a:lnTo>
                  <a:pt x="19372" y="1036253"/>
                </a:lnTo>
                <a:lnTo>
                  <a:pt x="41867" y="1071625"/>
                </a:lnTo>
                <a:lnTo>
                  <a:pt x="71374" y="1101132"/>
                </a:lnTo>
                <a:lnTo>
                  <a:pt x="106746" y="1123627"/>
                </a:lnTo>
                <a:lnTo>
                  <a:pt x="146837" y="1137965"/>
                </a:lnTo>
                <a:lnTo>
                  <a:pt x="190500" y="1143000"/>
                </a:lnTo>
                <a:lnTo>
                  <a:pt x="4738116" y="1143000"/>
                </a:lnTo>
                <a:lnTo>
                  <a:pt x="4781778" y="1137965"/>
                </a:lnTo>
                <a:lnTo>
                  <a:pt x="4821869" y="1123627"/>
                </a:lnTo>
                <a:lnTo>
                  <a:pt x="4857241" y="1101132"/>
                </a:lnTo>
                <a:lnTo>
                  <a:pt x="4886748" y="1071625"/>
                </a:lnTo>
                <a:lnTo>
                  <a:pt x="4909243" y="1036253"/>
                </a:lnTo>
                <a:lnTo>
                  <a:pt x="4923581" y="996162"/>
                </a:lnTo>
                <a:lnTo>
                  <a:pt x="4928616" y="952500"/>
                </a:lnTo>
                <a:lnTo>
                  <a:pt x="4928616" y="190500"/>
                </a:lnTo>
                <a:lnTo>
                  <a:pt x="4923581" y="146837"/>
                </a:lnTo>
                <a:lnTo>
                  <a:pt x="4909243" y="106746"/>
                </a:lnTo>
                <a:lnTo>
                  <a:pt x="4886748" y="71374"/>
                </a:lnTo>
                <a:lnTo>
                  <a:pt x="4857241" y="41867"/>
                </a:lnTo>
                <a:lnTo>
                  <a:pt x="4821869" y="19372"/>
                </a:lnTo>
                <a:lnTo>
                  <a:pt x="4781778" y="5034"/>
                </a:lnTo>
                <a:lnTo>
                  <a:pt x="47381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11829" y="2574162"/>
            <a:ext cx="38608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3485" marR="5080" indent="-120142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Các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hình thức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xúc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tiến 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hỗn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2354" y="4099940"/>
            <a:ext cx="44754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6925" marR="5080" indent="-78486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Đặc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điểm của các công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cụ  xúc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tiến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hỗn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hợp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661264"/>
            <a:ext cx="761365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/>
          <p:nvPr/>
        </p:nvSpPr>
        <p:spPr>
          <a:xfrm>
            <a:off x="914399" y="1524000"/>
            <a:ext cx="7388199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616814"/>
            <a:ext cx="67056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589354"/>
            <a:ext cx="8686800" cy="393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7.2.1 </a:t>
            </a:r>
            <a:r>
              <a:rPr sz="30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Quảng</a:t>
            </a:r>
            <a:r>
              <a:rPr sz="3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cáo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20000"/>
              </a:lnSpc>
              <a:spcBef>
                <a:spcPts val="1535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hoạt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sử dụng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phương tiện thông tin </a:t>
            </a:r>
            <a:r>
              <a:rPr sz="2800" spc="-5" dirty="0" err="1" smtClean="0">
                <a:latin typeface="Times New Roman"/>
                <a:cs typeface="Times New Roman"/>
              </a:rPr>
              <a:t>đại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chúng </a:t>
            </a:r>
            <a:r>
              <a:rPr sz="2800" dirty="0">
                <a:latin typeface="Times New Roman"/>
                <a:cs typeface="Times New Roman"/>
              </a:rPr>
              <a:t>để </a:t>
            </a:r>
            <a:r>
              <a:rPr sz="2800" spc="-5" dirty="0">
                <a:latin typeface="Times New Roman"/>
                <a:cs typeface="Times New Roman"/>
              </a:rPr>
              <a:t>giới thiệu </a:t>
            </a:r>
            <a:r>
              <a:rPr sz="2800" spc="-10" dirty="0">
                <a:latin typeface="Times New Roman"/>
                <a:cs typeface="Times New Roman"/>
              </a:rPr>
              <a:t>NH, </a:t>
            </a:r>
            <a:r>
              <a:rPr sz="2800" dirty="0">
                <a:latin typeface="Times New Roman"/>
                <a:cs typeface="Times New Roman"/>
              </a:rPr>
              <a:t>SPDV </a:t>
            </a:r>
            <a:r>
              <a:rPr sz="2800" spc="-5" dirty="0">
                <a:latin typeface="Times New Roman"/>
                <a:cs typeface="Times New Roman"/>
              </a:rPr>
              <a:t>của mình </a:t>
            </a:r>
            <a:r>
              <a:rPr sz="2800" spc="-5" dirty="0" err="1">
                <a:latin typeface="Times New Roman"/>
                <a:cs typeface="Times New Roman"/>
              </a:rPr>
              <a:t>cho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khách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hàng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1345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hình thức </a:t>
            </a:r>
            <a:r>
              <a:rPr sz="2800" dirty="0">
                <a:latin typeface="Times New Roman"/>
                <a:cs typeface="Times New Roman"/>
              </a:rPr>
              <a:t>truyền thông </a:t>
            </a:r>
            <a:r>
              <a:rPr sz="2800" spc="-5" dirty="0">
                <a:latin typeface="Times New Roman"/>
                <a:cs typeface="Times New Roman"/>
              </a:rPr>
              <a:t>phải </a:t>
            </a:r>
            <a:r>
              <a:rPr sz="2800" spc="-5" dirty="0" err="1">
                <a:latin typeface="Times New Roman"/>
                <a:cs typeface="Times New Roman"/>
              </a:rPr>
              <a:t>tra</a:t>
            </a:r>
            <a:r>
              <a:rPr sz="2800" spc="-5" dirty="0">
                <a:latin typeface="Times New Roman"/>
                <a:cs typeface="Times New Roman"/>
              </a:rPr>
              <a:t>̉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tiền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20000"/>
              </a:lnSpc>
              <a:spcBef>
                <a:spcPts val="67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Thực hiện qua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phương tiện </a:t>
            </a:r>
            <a:r>
              <a:rPr sz="2800" dirty="0" err="1">
                <a:latin typeface="Times New Roman"/>
                <a:cs typeface="Times New Roman"/>
              </a:rPr>
              <a:t>truyền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thông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như</a:t>
            </a:r>
            <a:r>
              <a:rPr sz="2800" spc="-5" dirty="0" smtClean="0">
                <a:latin typeface="Times New Roman"/>
                <a:cs typeface="Times New Roman"/>
              </a:rPr>
              <a:t> 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hình,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thanh, báo chí, phim ảnh, tờ  rơi, poster, quảng </a:t>
            </a:r>
            <a:r>
              <a:rPr sz="2800" spc="-10" dirty="0">
                <a:latin typeface="Times New Roman"/>
                <a:cs typeface="Times New Roman"/>
              </a:rPr>
              <a:t>cáo </a:t>
            </a:r>
            <a:r>
              <a:rPr sz="2800" spc="-5" dirty="0">
                <a:latin typeface="Times New Roman"/>
                <a:cs typeface="Times New Roman"/>
              </a:rPr>
              <a:t>ngoài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trời…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19411"/>
            <a:ext cx="4800600" cy="441305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28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sz="2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HUỐNG DẪN</a:t>
            </a:r>
            <a:r>
              <a:rPr sz="28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838200"/>
            <a:ext cx="8458200" cy="5643953"/>
          </a:xfrm>
          <a:prstGeom prst="rect">
            <a:avLst/>
          </a:prstGeom>
        </p:spPr>
        <p:txBody>
          <a:bodyPr vert="horz" wrap="square" lIns="0" tIns="27150" rIns="0" bIns="0" rtlCol="0">
            <a:spAutoFit/>
          </a:bodyPr>
          <a:lstStyle/>
          <a:p>
            <a:pPr marL="10860" marR="4344" algn="just" defTabSz="781903">
              <a:lnSpc>
                <a:spcPct val="113300"/>
              </a:lnSpc>
              <a:spcBef>
                <a:spcPts val="214"/>
              </a:spcBef>
            </a:pPr>
            <a:r>
              <a: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nổ </a:t>
            </a:r>
            <a:r>
              <a:rPr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</a:t>
            </a:r>
            <a:r>
              <a: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cáo ngành ngân hàng thương mại tại </a:t>
            </a:r>
            <a:r>
              <a:rPr b="1"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 </a:t>
            </a:r>
            <a:endParaRPr lang="en-US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 algn="just" defTabSz="781903">
              <a:lnSpc>
                <a:spcPct val="113300"/>
              </a:lnSpc>
              <a:spcBef>
                <a:spcPts val="214"/>
              </a:spcBef>
            </a:pPr>
            <a:r>
              <a:rPr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dạo gần đây,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rằng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là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 quảng cáo về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hàng,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ngân  hàng</a:t>
            </a:r>
            <a:r>
              <a:rPr spc="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spc="8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pc="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pc="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spc="9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khác,</a:t>
            </a:r>
            <a:r>
              <a:rPr spc="9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spc="8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spc="10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spc="10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trợ,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spc="10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spc="10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pc="9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show…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dùng có cảm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ngân hàng có nhiều tiền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thi  nhau xài khi có ngân</a:t>
            </a:r>
            <a:r>
              <a:rPr spc="2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sách.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 algn="just" defTabSz="781903">
              <a:lnSpc>
                <a:spcPct val="106700"/>
              </a:lnSpc>
              <a:spcBef>
                <a:spcPts val="252"/>
              </a:spcBef>
              <a:tabLst>
                <a:tab pos="798193" algn="l"/>
                <a:tab pos="1160909" algn="l"/>
                <a:tab pos="1766342" algn="l"/>
                <a:tab pos="2151320" algn="l"/>
                <a:tab pos="2952771" algn="l"/>
                <a:tab pos="3744449" algn="l"/>
                <a:tab pos="4407438" algn="l"/>
                <a:tab pos="4953684" algn="l"/>
                <a:tab pos="5558030" algn="l"/>
                <a:tab pos="6430070" algn="l"/>
                <a:tab pos="7011068" algn="l"/>
              </a:tabLst>
            </a:pP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yề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spc="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b="1" spc="-9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</a:t>
            </a:r>
            <a:r>
              <a:rPr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sz="1600" b="1" spc="-9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600" b="1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sz="1600"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thiếu chiến lược định vị thương hiệu </a:t>
            </a:r>
            <a:r>
              <a:rPr sz="1600"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(brand</a:t>
            </a:r>
            <a:r>
              <a:rPr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positioning)</a:t>
            </a:r>
            <a:endParaRPr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 algn="just" defTabSz="781903">
              <a:lnSpc>
                <a:spcPct val="106500"/>
              </a:lnSpc>
              <a:spcBef>
                <a:spcPts val="252"/>
              </a:spcBef>
            </a:pP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khẳng định trong trường hợp các ngân hàng thương mại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hiệu của mình thông qua các hoạt động truyền thông, tiếp thị 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ạt.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 algn="just" defTabSz="781903">
              <a:lnSpc>
                <a:spcPct val="106500"/>
              </a:lnSpc>
              <a:spcBef>
                <a:spcPts val="257"/>
              </a:spcBef>
            </a:pP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ngày nào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bạn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 TV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kiểm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xem, các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cáo </a:t>
            </a:r>
            <a:r>
              <a:rPr spc="-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và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chỉ mỗi một thông tin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hàng, ngoài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spc="-1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spc="4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vị nào rõ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ràng. Mà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ngân hàng là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kiệm, là tin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cậy,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đảm.</a:t>
            </a:r>
          </a:p>
          <a:p>
            <a:pPr marL="10860" marR="4344" algn="just" defTabSz="781903">
              <a:lnSpc>
                <a:spcPct val="106500"/>
              </a:lnSpc>
              <a:spcBef>
                <a:spcPts val="252"/>
              </a:spcBef>
            </a:pP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xem ngân hàng “ngoại” H.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thông, họ khẳng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 cấp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</a:t>
            </a:r>
            <a:r>
              <a:rPr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phương,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nhất quán trong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 từ </a:t>
            </a:r>
            <a:r>
              <a:rPr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đua xe xích 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thiện đến các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golf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tế tại Việt Nam.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 tạo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sự khác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biệt, một  đẳng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cũng như khẳng định người tiêu dùng Việt Nam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hội tiếp cận với dịch  vụ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hàng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họ.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thành</a:t>
            </a:r>
            <a:r>
              <a:rPr spc="1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công!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33584" algn="just" defTabSz="781903">
              <a:spcBef>
                <a:spcPts val="291"/>
              </a:spcBef>
            </a:pPr>
            <a:r>
              <a:rPr i="1" spc="-4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(Nguồn:</a:t>
            </a:r>
            <a:r>
              <a:rPr i="1" spc="5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i="1" spc="-4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http://www.saga.vn/TruyenthongvaPR/4797.saga)</a:t>
            </a:r>
            <a:endParaRPr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838200"/>
            <a:ext cx="8534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304800"/>
            <a:ext cx="6922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Tần suất </a:t>
            </a:r>
            <a:r>
              <a:rPr sz="2800" dirty="0">
                <a:latin typeface="Times New Roman"/>
                <a:cs typeface="Times New Roman"/>
              </a:rPr>
              <a:t>xuất </a:t>
            </a:r>
            <a:r>
              <a:rPr sz="2800" spc="-5" dirty="0">
                <a:latin typeface="Times New Roman"/>
                <a:cs typeface="Times New Roman"/>
              </a:rPr>
              <a:t>hiện của </a:t>
            </a:r>
            <a:r>
              <a:rPr sz="2800" spc="-10" dirty="0">
                <a:latin typeface="Times New Roman"/>
                <a:cs typeface="Times New Roman"/>
              </a:rPr>
              <a:t>các NH </a:t>
            </a:r>
            <a:r>
              <a:rPr sz="2800" spc="-5" dirty="0">
                <a:latin typeface="Times New Roman"/>
                <a:cs typeface="Times New Roman"/>
              </a:rPr>
              <a:t>trên </a:t>
            </a:r>
            <a:r>
              <a:rPr sz="2800" dirty="0">
                <a:latin typeface="Times New Roman"/>
                <a:cs typeface="Times New Roman"/>
              </a:rPr>
              <a:t>truyền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thông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6004" y="6271666"/>
            <a:ext cx="4343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Nguồn: </a:t>
            </a:r>
            <a:r>
              <a:rPr sz="2400" i="1" spc="-10" dirty="0">
                <a:latin typeface="Times New Roman"/>
                <a:cs typeface="Times New Roman"/>
              </a:rPr>
              <a:t>Marcomm </a:t>
            </a:r>
            <a:r>
              <a:rPr sz="2400" i="1" spc="-25" dirty="0">
                <a:latin typeface="Times New Roman"/>
                <a:cs typeface="Times New Roman"/>
              </a:rPr>
              <a:t>Việt </a:t>
            </a:r>
            <a:r>
              <a:rPr sz="2400" i="1" spc="-5" dirty="0">
                <a:latin typeface="Times New Roman"/>
                <a:cs typeface="Times New Roman"/>
              </a:rPr>
              <a:t>Nam</a:t>
            </a:r>
            <a:r>
              <a:rPr sz="2400" i="1" spc="-12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(2014)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103634"/>
            <a:ext cx="8381998" cy="678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73195">
              <a:lnSpc>
                <a:spcPct val="15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* Quảng cáo truyền </a:t>
            </a:r>
            <a:r>
              <a:rPr sz="2700" b="1" spc="-5" dirty="0" err="1">
                <a:latin typeface="Times New Roman"/>
                <a:cs typeface="Times New Roman"/>
              </a:rPr>
              <a:t>hình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endParaRPr lang="en-US" sz="2700" b="1" spc="-5" dirty="0" smtClean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12700" marR="3973195">
              <a:lnSpc>
                <a:spcPct val="150000"/>
              </a:lnSpc>
              <a:spcBef>
                <a:spcPts val="100"/>
              </a:spcBef>
            </a:pPr>
            <a:r>
              <a:rPr sz="2700" b="1" spc="-10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700" b="1" spc="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điểm: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46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Cung </a:t>
            </a:r>
            <a:r>
              <a:rPr sz="2700" spc="-10" dirty="0">
                <a:latin typeface="Times New Roman"/>
                <a:cs typeface="Times New Roman"/>
              </a:rPr>
              <a:t>cấp </a:t>
            </a:r>
            <a:r>
              <a:rPr sz="2700" dirty="0">
                <a:latin typeface="Times New Roman"/>
                <a:cs typeface="Times New Roman"/>
              </a:rPr>
              <a:t>thông </a:t>
            </a:r>
            <a:r>
              <a:rPr sz="2700" spc="-5" dirty="0">
                <a:latin typeface="Times New Roman"/>
                <a:cs typeface="Times New Roman"/>
              </a:rPr>
              <a:t>tin trên diện rộng, tần suất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cao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47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Có hình ảnh, âm thanh sống </a:t>
            </a:r>
            <a:r>
              <a:rPr sz="2700" dirty="0">
                <a:latin typeface="Times New Roman"/>
                <a:cs typeface="Times New Roman"/>
              </a:rPr>
              <a:t>động và </a:t>
            </a:r>
            <a:r>
              <a:rPr sz="2700" spc="-5" dirty="0">
                <a:latin typeface="Times New Roman"/>
                <a:cs typeface="Times New Roman"/>
              </a:rPr>
              <a:t>ấn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tượng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46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dirty="0">
                <a:latin typeface="Times New Roman"/>
                <a:cs typeface="Times New Roman"/>
              </a:rPr>
              <a:t>Thông </a:t>
            </a:r>
            <a:r>
              <a:rPr sz="2700" spc="-5" dirty="0">
                <a:latin typeface="Times New Roman"/>
                <a:cs typeface="Times New Roman"/>
              </a:rPr>
              <a:t>điệp </a:t>
            </a:r>
            <a:r>
              <a:rPr sz="2700" dirty="0">
                <a:latin typeface="Times New Roman"/>
                <a:cs typeface="Times New Roman"/>
              </a:rPr>
              <a:t>quảng </a:t>
            </a:r>
            <a:r>
              <a:rPr sz="2700" spc="-10" dirty="0">
                <a:latin typeface="Times New Roman"/>
                <a:cs typeface="Times New Roman"/>
              </a:rPr>
              <a:t>cáo có </a:t>
            </a:r>
            <a:r>
              <a:rPr sz="2700" spc="-5" dirty="0">
                <a:latin typeface="Times New Roman"/>
                <a:cs typeface="Times New Roman"/>
              </a:rPr>
              <a:t>thể được lặp lại </a:t>
            </a:r>
            <a:r>
              <a:rPr sz="2700" dirty="0">
                <a:latin typeface="Times New Roman"/>
                <a:cs typeface="Times New Roman"/>
              </a:rPr>
              <a:t>nhiều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lần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470"/>
              </a:spcBef>
            </a:pP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</a:t>
            </a:r>
            <a:r>
              <a:rPr sz="27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chế: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48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Chi </a:t>
            </a:r>
            <a:r>
              <a:rPr sz="2700" dirty="0">
                <a:latin typeface="Times New Roman"/>
                <a:cs typeface="Times New Roman"/>
              </a:rPr>
              <a:t>phí </a:t>
            </a:r>
            <a:r>
              <a:rPr sz="2700" spc="-5" dirty="0">
                <a:latin typeface="Times New Roman"/>
                <a:cs typeface="Times New Roman"/>
              </a:rPr>
              <a:t>tổng </a:t>
            </a:r>
            <a:r>
              <a:rPr sz="2700" dirty="0">
                <a:latin typeface="Times New Roman"/>
                <a:cs typeface="Times New Roman"/>
              </a:rPr>
              <a:t>thể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cao</a:t>
            </a:r>
            <a:endParaRPr sz="27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204"/>
              </a:spcBef>
              <a:buChar char="-"/>
              <a:tabLst>
                <a:tab pos="355600" algn="l"/>
                <a:tab pos="356235" algn="l"/>
                <a:tab pos="1492250" algn="l"/>
                <a:tab pos="2352040" algn="l"/>
                <a:tab pos="2954020" algn="l"/>
                <a:tab pos="3813810" algn="l"/>
                <a:tab pos="4504690" algn="l"/>
                <a:tab pos="5563870" algn="l"/>
                <a:tab pos="6179820" algn="l"/>
                <a:tab pos="7040880" algn="l"/>
              </a:tabLst>
            </a:pPr>
            <a:r>
              <a:rPr sz="2700" spc="-10" dirty="0">
                <a:latin typeface="Times New Roman"/>
                <a:cs typeface="Times New Roman"/>
              </a:rPr>
              <a:t>Khô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-5" dirty="0">
                <a:latin typeface="Times New Roman"/>
                <a:cs typeface="Times New Roman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chọn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lọc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k</a:t>
            </a:r>
            <a:r>
              <a:rPr sz="2700" dirty="0">
                <a:latin typeface="Times New Roman"/>
                <a:cs typeface="Times New Roman"/>
              </a:rPr>
              <a:t>h</a:t>
            </a:r>
            <a:r>
              <a:rPr sz="2700" spc="-5" dirty="0">
                <a:latin typeface="Times New Roman"/>
                <a:cs typeface="Times New Roman"/>
              </a:rPr>
              <a:t>án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giả,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không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lựa</a:t>
            </a:r>
            <a:r>
              <a:rPr sz="2700" dirty="0">
                <a:latin typeface="Times New Roman"/>
                <a:cs typeface="Times New Roman"/>
              </a:rPr>
              <a:t>	ch</a:t>
            </a:r>
            <a:r>
              <a:rPr sz="2700" spc="-5" dirty="0">
                <a:latin typeface="Times New Roman"/>
                <a:cs typeface="Times New Roman"/>
              </a:rPr>
              <a:t>ọn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được  khách hàng </a:t>
            </a:r>
            <a:r>
              <a:rPr sz="2700" spc="-10" dirty="0">
                <a:latin typeface="Times New Roman"/>
                <a:cs typeface="Times New Roman"/>
              </a:rPr>
              <a:t>mục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tiêu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26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Thời gian </a:t>
            </a:r>
            <a:r>
              <a:rPr sz="2700" dirty="0">
                <a:latin typeface="Times New Roman"/>
                <a:cs typeface="Times New Roman"/>
              </a:rPr>
              <a:t>quảng </a:t>
            </a:r>
            <a:r>
              <a:rPr sz="2700" spc="-10" dirty="0">
                <a:latin typeface="Times New Roman"/>
                <a:cs typeface="Times New Roman"/>
              </a:rPr>
              <a:t>cáo </a:t>
            </a:r>
            <a:r>
              <a:rPr sz="2700" spc="-5" dirty="0">
                <a:latin typeface="Times New Roman"/>
                <a:cs typeface="Times New Roman"/>
              </a:rPr>
              <a:t>ngắn</a:t>
            </a:r>
            <a:endParaRPr sz="2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2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76200"/>
            <a:ext cx="8382000" cy="6739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13680">
              <a:lnSpc>
                <a:spcPct val="15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* Báo, tạp</a:t>
            </a:r>
            <a:r>
              <a:rPr sz="2700" b="1" spc="-30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chí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endParaRPr lang="en-US" sz="2700" b="1" spc="-5" dirty="0" smtClean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12700" marR="5313680">
              <a:lnSpc>
                <a:spcPct val="150000"/>
              </a:lnSpc>
              <a:spcBef>
                <a:spcPts val="100"/>
              </a:spcBef>
            </a:pPr>
            <a:r>
              <a:rPr sz="2700" b="1" spc="-10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700" b="1"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điểm:</a:t>
            </a:r>
            <a:endParaRPr sz="2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6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Cung </a:t>
            </a:r>
            <a:r>
              <a:rPr sz="2700" spc="-10" dirty="0">
                <a:latin typeface="Times New Roman"/>
                <a:cs typeface="Times New Roman"/>
              </a:rPr>
              <a:t>cấp </a:t>
            </a:r>
            <a:r>
              <a:rPr sz="2700" spc="-5" dirty="0">
                <a:latin typeface="Times New Roman"/>
                <a:cs typeface="Times New Roman"/>
              </a:rPr>
              <a:t>được nhiều </a:t>
            </a:r>
            <a:r>
              <a:rPr sz="2700" dirty="0">
                <a:latin typeface="Times New Roman"/>
                <a:cs typeface="Times New Roman"/>
              </a:rPr>
              <a:t>thông </a:t>
            </a:r>
            <a:r>
              <a:rPr sz="2700" spc="-5" dirty="0">
                <a:latin typeface="Times New Roman"/>
                <a:cs typeface="Times New Roman"/>
              </a:rPr>
              <a:t>tin, chi </a:t>
            </a:r>
            <a:r>
              <a:rPr sz="2700" dirty="0">
                <a:latin typeface="Times New Roman"/>
                <a:cs typeface="Times New Roman"/>
              </a:rPr>
              <a:t>phí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thấp</a:t>
            </a:r>
            <a:endParaRPr sz="2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Tiếp </a:t>
            </a:r>
            <a:r>
              <a:rPr sz="2700" spc="-10" dirty="0">
                <a:latin typeface="Times New Roman"/>
                <a:cs typeface="Times New Roman"/>
              </a:rPr>
              <a:t>cận </a:t>
            </a:r>
            <a:r>
              <a:rPr sz="2700" spc="-5" dirty="0">
                <a:latin typeface="Times New Roman"/>
                <a:cs typeface="Times New Roman"/>
              </a:rPr>
              <a:t>được với </a:t>
            </a:r>
            <a:r>
              <a:rPr sz="2700" dirty="0">
                <a:latin typeface="Times New Roman"/>
                <a:cs typeface="Times New Roman"/>
              </a:rPr>
              <a:t>nhiều </a:t>
            </a:r>
            <a:r>
              <a:rPr sz="2700" spc="-5" dirty="0">
                <a:latin typeface="Times New Roman"/>
                <a:cs typeface="Times New Roman"/>
              </a:rPr>
              <a:t>KH </a:t>
            </a:r>
            <a:r>
              <a:rPr sz="2700" dirty="0">
                <a:latin typeface="Times New Roman"/>
                <a:cs typeface="Times New Roman"/>
              </a:rPr>
              <a:t>trong </a:t>
            </a:r>
            <a:r>
              <a:rPr sz="2700" spc="-5" dirty="0">
                <a:latin typeface="Times New Roman"/>
                <a:cs typeface="Times New Roman"/>
              </a:rPr>
              <a:t>thời gian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ngắn</a:t>
            </a: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Phạm </a:t>
            </a:r>
            <a:r>
              <a:rPr sz="2700" dirty="0">
                <a:latin typeface="Times New Roman"/>
                <a:cs typeface="Times New Roman"/>
              </a:rPr>
              <a:t>vị </a:t>
            </a:r>
            <a:r>
              <a:rPr sz="2700" spc="-5" dirty="0">
                <a:latin typeface="Times New Roman"/>
                <a:cs typeface="Times New Roman"/>
              </a:rPr>
              <a:t>quảng </a:t>
            </a:r>
            <a:r>
              <a:rPr sz="2700" spc="-10" dirty="0">
                <a:latin typeface="Times New Roman"/>
                <a:cs typeface="Times New Roman"/>
              </a:rPr>
              <a:t>cáo </a:t>
            </a:r>
            <a:r>
              <a:rPr sz="2700" dirty="0">
                <a:latin typeface="Times New Roman"/>
                <a:cs typeface="Times New Roman"/>
              </a:rPr>
              <a:t>rộng, </a:t>
            </a:r>
            <a:r>
              <a:rPr sz="2700" spc="-5" dirty="0">
                <a:latin typeface="Times New Roman"/>
                <a:cs typeface="Times New Roman"/>
              </a:rPr>
              <a:t>định được thời gian</a:t>
            </a:r>
            <a:endParaRPr sz="2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Có </a:t>
            </a:r>
            <a:r>
              <a:rPr sz="2700" dirty="0">
                <a:latin typeface="Times New Roman"/>
                <a:cs typeface="Times New Roman"/>
              </a:rPr>
              <a:t>thể </a:t>
            </a:r>
            <a:r>
              <a:rPr sz="2700" spc="-5" dirty="0">
                <a:latin typeface="Times New Roman"/>
                <a:cs typeface="Times New Roman"/>
              </a:rPr>
              <a:t>lưu trữ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được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 chế:</a:t>
            </a:r>
            <a:endParaRPr sz="2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10" dirty="0">
                <a:latin typeface="Times New Roman"/>
                <a:cs typeface="Times New Roman"/>
              </a:rPr>
              <a:t>Độc </a:t>
            </a:r>
            <a:r>
              <a:rPr sz="2700" dirty="0">
                <a:latin typeface="Times New Roman"/>
                <a:cs typeface="Times New Roman"/>
              </a:rPr>
              <a:t>giả </a:t>
            </a:r>
            <a:r>
              <a:rPr sz="2700" spc="-5" dirty="0">
                <a:latin typeface="Times New Roman"/>
                <a:cs typeface="Times New Roman"/>
              </a:rPr>
              <a:t>có giới hạn, tuổi </a:t>
            </a:r>
            <a:r>
              <a:rPr sz="2700" dirty="0">
                <a:latin typeface="Times New Roman"/>
                <a:cs typeface="Times New Roman"/>
              </a:rPr>
              <a:t>thọ</a:t>
            </a:r>
            <a:r>
              <a:rPr sz="2700" spc="-5" dirty="0">
                <a:latin typeface="Times New Roman"/>
                <a:cs typeface="Times New Roman"/>
              </a:rPr>
              <a:t> ngắn</a:t>
            </a:r>
            <a:endParaRPr sz="27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65"/>
              </a:spcBef>
              <a:buChar char="-"/>
              <a:tabLst>
                <a:tab pos="354965" algn="l"/>
                <a:tab pos="355600" algn="l"/>
              </a:tabLst>
            </a:pPr>
            <a:r>
              <a:rPr sz="2700" spc="-5" dirty="0">
                <a:latin typeface="Times New Roman"/>
                <a:cs typeface="Times New Roman"/>
              </a:rPr>
              <a:t>Chỉ tác </a:t>
            </a:r>
            <a:r>
              <a:rPr sz="2700" dirty="0">
                <a:latin typeface="Times New Roman"/>
                <a:cs typeface="Times New Roman"/>
              </a:rPr>
              <a:t>động </a:t>
            </a:r>
            <a:r>
              <a:rPr sz="2700" spc="-5" dirty="0">
                <a:latin typeface="Times New Roman"/>
                <a:cs typeface="Times New Roman"/>
              </a:rPr>
              <a:t>đến </a:t>
            </a:r>
            <a:r>
              <a:rPr sz="2700" dirty="0">
                <a:latin typeface="Times New Roman"/>
                <a:cs typeface="Times New Roman"/>
              </a:rPr>
              <a:t>thị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giác</a:t>
            </a:r>
            <a:endParaRPr sz="2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84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0"/>
            <a:ext cx="8077200" cy="681417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80"/>
              </a:spcBef>
            </a:pPr>
            <a:r>
              <a:rPr sz="2700" b="1" spc="-5" dirty="0">
                <a:latin typeface="Times New Roman"/>
                <a:cs typeface="Times New Roman"/>
              </a:rPr>
              <a:t>* </a:t>
            </a:r>
            <a:r>
              <a:rPr sz="2700" b="1" spc="-35" dirty="0">
                <a:latin typeface="Times New Roman"/>
                <a:cs typeface="Times New Roman"/>
              </a:rPr>
              <a:t>Truyền </a:t>
            </a:r>
            <a:r>
              <a:rPr sz="2700" b="1" dirty="0">
                <a:latin typeface="Times New Roman"/>
                <a:cs typeface="Times New Roman"/>
              </a:rPr>
              <a:t>thanh: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85"/>
              </a:spcBef>
            </a:pPr>
            <a:r>
              <a:rPr sz="27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7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điểm:</a:t>
            </a:r>
            <a:endParaRPr sz="27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Char char="-"/>
              <a:tabLst>
                <a:tab pos="355600" algn="l"/>
                <a:tab pos="356235" algn="l"/>
                <a:tab pos="1009015" algn="l"/>
                <a:tab pos="1605280" algn="l"/>
                <a:tab pos="2445385" algn="l"/>
                <a:tab pos="3020060" algn="l"/>
                <a:tab pos="3733165" algn="l"/>
                <a:tab pos="4453890" algn="l"/>
                <a:tab pos="5149215" algn="l"/>
                <a:tab pos="6002655" algn="l"/>
                <a:tab pos="6477000" algn="l"/>
                <a:tab pos="7152005" algn="l"/>
              </a:tabLst>
            </a:pPr>
            <a:r>
              <a:rPr sz="2700" spc="-5" dirty="0">
                <a:latin typeface="Times New Roman"/>
                <a:cs typeface="Times New Roman"/>
              </a:rPr>
              <a:t>Chi	</a:t>
            </a:r>
            <a:r>
              <a:rPr sz="2700" dirty="0">
                <a:latin typeface="Times New Roman"/>
                <a:cs typeface="Times New Roman"/>
              </a:rPr>
              <a:t>ph</a:t>
            </a:r>
            <a:r>
              <a:rPr sz="2700" spc="-5" dirty="0">
                <a:latin typeface="Times New Roman"/>
                <a:cs typeface="Times New Roman"/>
              </a:rPr>
              <a:t>í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th</a:t>
            </a:r>
            <a:r>
              <a:rPr sz="2700" spc="-15" dirty="0">
                <a:latin typeface="Times New Roman"/>
                <a:cs typeface="Times New Roman"/>
              </a:rPr>
              <a:t>ấ</a:t>
            </a:r>
            <a:r>
              <a:rPr sz="2700" spc="-5" dirty="0">
                <a:latin typeface="Times New Roman"/>
                <a:cs typeface="Times New Roman"/>
              </a:rPr>
              <a:t>p,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tần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0" dirty="0">
                <a:latin typeface="Times New Roman"/>
                <a:cs typeface="Times New Roman"/>
              </a:rPr>
              <a:t>s</a:t>
            </a:r>
            <a:r>
              <a:rPr sz="2700" dirty="0">
                <a:latin typeface="Times New Roman"/>
                <a:cs typeface="Times New Roman"/>
              </a:rPr>
              <a:t>u</a:t>
            </a:r>
            <a:r>
              <a:rPr sz="2700" spc="-5" dirty="0">
                <a:latin typeface="Times New Roman"/>
                <a:cs typeface="Times New Roman"/>
              </a:rPr>
              <a:t>ất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10" dirty="0">
                <a:latin typeface="Times New Roman"/>
                <a:cs typeface="Times New Roman"/>
              </a:rPr>
              <a:t>ca</a:t>
            </a:r>
            <a:r>
              <a:rPr sz="2700" spc="-5" dirty="0">
                <a:latin typeface="Times New Roman"/>
                <a:cs typeface="Times New Roman"/>
              </a:rPr>
              <a:t>o,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li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-5" dirty="0">
                <a:latin typeface="Times New Roman"/>
                <a:cs typeface="Times New Roman"/>
              </a:rPr>
              <a:t>h</a:t>
            </a:r>
            <a:r>
              <a:rPr sz="2700" dirty="0">
                <a:latin typeface="Times New Roman"/>
                <a:cs typeface="Times New Roman"/>
              </a:rPr>
              <a:t>	đ</a:t>
            </a:r>
            <a:r>
              <a:rPr sz="2700" spc="-5" dirty="0">
                <a:latin typeface="Times New Roman"/>
                <a:cs typeface="Times New Roman"/>
              </a:rPr>
              <a:t>ộ</a:t>
            </a:r>
            <a:r>
              <a:rPr sz="2700" dirty="0">
                <a:latin typeface="Times New Roman"/>
                <a:cs typeface="Times New Roman"/>
              </a:rPr>
              <a:t>n</a:t>
            </a:r>
            <a:r>
              <a:rPr sz="2700" spc="-5" dirty="0">
                <a:latin typeface="Times New Roman"/>
                <a:cs typeface="Times New Roman"/>
              </a:rPr>
              <a:t>g</a:t>
            </a:r>
            <a:r>
              <a:rPr sz="2700" dirty="0">
                <a:latin typeface="Times New Roman"/>
                <a:cs typeface="Times New Roman"/>
              </a:rPr>
              <a:t>	v</a:t>
            </a:r>
            <a:r>
              <a:rPr sz="2700" spc="-5" dirty="0">
                <a:latin typeface="Times New Roman"/>
                <a:cs typeface="Times New Roman"/>
              </a:rPr>
              <a:t>ề</a:t>
            </a:r>
            <a:r>
              <a:rPr sz="2700" dirty="0">
                <a:latin typeface="Times New Roman"/>
                <a:cs typeface="Times New Roman"/>
              </a:rPr>
              <a:t>	kh</a:t>
            </a:r>
            <a:r>
              <a:rPr sz="2700" spc="-5" dirty="0">
                <a:latin typeface="Times New Roman"/>
                <a:cs typeface="Times New Roman"/>
              </a:rPr>
              <a:t>u</a:t>
            </a:r>
            <a:r>
              <a:rPr sz="2700" dirty="0"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Times New Roman"/>
                <a:cs typeface="Times New Roman"/>
              </a:rPr>
              <a:t>vực  </a:t>
            </a:r>
            <a:r>
              <a:rPr sz="2700" dirty="0">
                <a:latin typeface="Times New Roman"/>
                <a:cs typeface="Times New Roman"/>
              </a:rPr>
              <a:t>địa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lý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Phạm </a:t>
            </a:r>
            <a:r>
              <a:rPr sz="2700" dirty="0">
                <a:latin typeface="Times New Roman"/>
                <a:cs typeface="Times New Roman"/>
              </a:rPr>
              <a:t>vi phủ </a:t>
            </a:r>
            <a:r>
              <a:rPr sz="2700" spc="-5" dirty="0">
                <a:latin typeface="Times New Roman"/>
                <a:cs typeface="Times New Roman"/>
              </a:rPr>
              <a:t>sóng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rộng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70"/>
              </a:spcBef>
            </a:pP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</a:t>
            </a:r>
            <a:r>
              <a:rPr sz="27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chế: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8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Chỉ tác động qua thính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giác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10" dirty="0">
                <a:latin typeface="Times New Roman"/>
                <a:cs typeface="Times New Roman"/>
              </a:rPr>
              <a:t>Ghi </a:t>
            </a:r>
            <a:r>
              <a:rPr sz="2700" dirty="0">
                <a:latin typeface="Times New Roman"/>
                <a:cs typeface="Times New Roman"/>
              </a:rPr>
              <a:t>nhớ </a:t>
            </a:r>
            <a:r>
              <a:rPr sz="2700" spc="-5" dirty="0">
                <a:latin typeface="Times New Roman"/>
                <a:cs typeface="Times New Roman"/>
              </a:rPr>
              <a:t>thấp </a:t>
            </a:r>
            <a:r>
              <a:rPr sz="2700" dirty="0">
                <a:latin typeface="Times New Roman"/>
                <a:cs typeface="Times New Roman"/>
              </a:rPr>
              <a:t>và khó </a:t>
            </a:r>
            <a:r>
              <a:rPr sz="2700" spc="-5" dirty="0">
                <a:latin typeface="Times New Roman"/>
                <a:cs typeface="Times New Roman"/>
              </a:rPr>
              <a:t>gây được sự chú ý của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KH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Không lưu trữ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được</a:t>
            </a:r>
            <a:endParaRPr sz="2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34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725" y="487234"/>
            <a:ext cx="6773732" cy="502860"/>
          </a:xfrm>
          <a:prstGeom prst="rect">
            <a:avLst/>
          </a:prstGeom>
        </p:spPr>
        <p:txBody>
          <a:bodyPr vert="horz" wrap="square" lIns="0" tIns="10317" rIns="0" bIns="0" rtlCol="0" anchor="ctr">
            <a:spAutoFit/>
          </a:bodyPr>
          <a:lstStyle/>
          <a:p>
            <a:pPr marL="10860">
              <a:lnSpc>
                <a:spcPct val="100000"/>
              </a:lnSpc>
              <a:spcBef>
                <a:spcPts val="81"/>
              </a:spcBef>
            </a:pP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</a:t>
            </a:r>
            <a:r>
              <a:rPr sz="3200" spc="-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</a:p>
        </p:txBody>
      </p:sp>
      <p:sp>
        <p:nvSpPr>
          <p:cNvPr id="3" name="object 3"/>
          <p:cNvSpPr/>
          <p:nvPr/>
        </p:nvSpPr>
        <p:spPr>
          <a:xfrm>
            <a:off x="1509639" y="3686705"/>
            <a:ext cx="6567561" cy="1418695"/>
          </a:xfrm>
          <a:custGeom>
            <a:avLst/>
            <a:gdLst/>
            <a:ahLst/>
            <a:cxnLst/>
            <a:rect l="l" t="t" r="r" b="b"/>
            <a:pathLst>
              <a:path w="7010400" h="762000">
                <a:moveTo>
                  <a:pt x="127254" y="0"/>
                </a:moveTo>
                <a:lnTo>
                  <a:pt x="77795" y="10025"/>
                </a:lnTo>
                <a:lnTo>
                  <a:pt x="37337" y="37338"/>
                </a:lnTo>
                <a:lnTo>
                  <a:pt x="10025" y="77795"/>
                </a:lnTo>
                <a:lnTo>
                  <a:pt x="0" y="127254"/>
                </a:lnTo>
                <a:lnTo>
                  <a:pt x="0" y="634746"/>
                </a:lnTo>
                <a:lnTo>
                  <a:pt x="10025" y="684204"/>
                </a:lnTo>
                <a:lnTo>
                  <a:pt x="37337" y="724662"/>
                </a:lnTo>
                <a:lnTo>
                  <a:pt x="77795" y="751974"/>
                </a:lnTo>
                <a:lnTo>
                  <a:pt x="127254" y="762000"/>
                </a:lnTo>
                <a:lnTo>
                  <a:pt x="6883133" y="762000"/>
                </a:lnTo>
                <a:lnTo>
                  <a:pt x="6932591" y="751974"/>
                </a:lnTo>
                <a:lnTo>
                  <a:pt x="6973049" y="724662"/>
                </a:lnTo>
                <a:lnTo>
                  <a:pt x="7000362" y="684204"/>
                </a:lnTo>
                <a:lnTo>
                  <a:pt x="7010387" y="634745"/>
                </a:lnTo>
                <a:lnTo>
                  <a:pt x="7010387" y="127253"/>
                </a:lnTo>
                <a:lnTo>
                  <a:pt x="7000362" y="77795"/>
                </a:lnTo>
                <a:lnTo>
                  <a:pt x="6973049" y="37337"/>
                </a:lnTo>
                <a:lnTo>
                  <a:pt x="6932591" y="10025"/>
                </a:lnTo>
                <a:lnTo>
                  <a:pt x="6883133" y="0"/>
                </a:lnTo>
                <a:lnTo>
                  <a:pt x="127254" y="0"/>
                </a:lnTo>
                <a:close/>
              </a:path>
            </a:pathLst>
          </a:custGeom>
          <a:ln w="9525">
            <a:solidFill>
              <a:srgbClr val="800000"/>
            </a:solidFill>
            <a:prstDash val="sysDashDot"/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1722922" y="3722759"/>
            <a:ext cx="6201878" cy="129631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R="4344" indent="11113" algn="just">
              <a:lnSpc>
                <a:spcPct val="115799"/>
              </a:lnSpc>
              <a:spcBef>
                <a:spcPts val="86"/>
              </a:spcBef>
            </a:pP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spc="-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quảng cáo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ngân hàng,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spc="-1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-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ngân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sz="2400" b="1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tâm nhất hiện</a:t>
            </a:r>
            <a:r>
              <a:rPr sz="2400" spc="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nay?</a:t>
            </a:r>
          </a:p>
        </p:txBody>
      </p:sp>
      <p:sp>
        <p:nvSpPr>
          <p:cNvPr id="5" name="object 5"/>
          <p:cNvSpPr/>
          <p:nvPr/>
        </p:nvSpPr>
        <p:spPr>
          <a:xfrm>
            <a:off x="2438400" y="1026148"/>
            <a:ext cx="4572000" cy="2654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33100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11686"/>
            <a:ext cx="65532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1" y="1405443"/>
            <a:ext cx="8154034" cy="3844258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7.2.2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Giao dịch cá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20000"/>
              </a:lnSpc>
              <a:spcBef>
                <a:spcPts val="335"/>
              </a:spcBef>
              <a:buChar char="-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Giao </a:t>
            </a:r>
            <a:r>
              <a:rPr sz="2800" spc="-5" dirty="0">
                <a:latin typeface="Times New Roman"/>
                <a:cs typeface="Times New Roman"/>
              </a:rPr>
              <a:t>dịch cá nhân là </a:t>
            </a: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spc="-5" dirty="0">
                <a:latin typeface="Times New Roman"/>
                <a:cs typeface="Times New Roman"/>
              </a:rPr>
              <a:t>giao dịch trực </a:t>
            </a:r>
            <a:r>
              <a:rPr sz="2800" spc="-5" dirty="0" err="1">
                <a:latin typeface="Times New Roman"/>
                <a:cs typeface="Times New Roman"/>
              </a:rPr>
              <a:t>tiếp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được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thực hiện </a:t>
            </a:r>
            <a:r>
              <a:rPr sz="2800" spc="-10" dirty="0">
                <a:latin typeface="Times New Roman"/>
                <a:cs typeface="Times New Roman"/>
              </a:rPr>
              <a:t>giữa </a:t>
            </a:r>
            <a:r>
              <a:rPr sz="2800" dirty="0">
                <a:latin typeface="Times New Roman"/>
                <a:cs typeface="Times New Roman"/>
              </a:rPr>
              <a:t>nhân </a:t>
            </a:r>
            <a:r>
              <a:rPr sz="2800" spc="-5" dirty="0">
                <a:latin typeface="Times New Roman"/>
                <a:cs typeface="Times New Roman"/>
              </a:rPr>
              <a:t>viên ngân hàng </a:t>
            </a:r>
            <a:r>
              <a:rPr sz="2800" dirty="0" err="1">
                <a:latin typeface="Times New Roman"/>
                <a:cs typeface="Times New Roman"/>
              </a:rPr>
              <a:t>và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khách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 thông qua </a:t>
            </a:r>
            <a:r>
              <a:rPr sz="2800" dirty="0">
                <a:latin typeface="Times New Roman"/>
                <a:cs typeface="Times New Roman"/>
              </a:rPr>
              <a:t>đối </a:t>
            </a:r>
            <a:r>
              <a:rPr sz="2800" spc="-5" dirty="0">
                <a:latin typeface="Times New Roman"/>
                <a:cs typeface="Times New Roman"/>
              </a:rPr>
              <a:t>thoại trực tiếp hay điện  thoại…</a:t>
            </a:r>
            <a:endParaRPr sz="2800" dirty="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20000"/>
              </a:lnSpc>
              <a:spcBef>
                <a:spcPts val="675"/>
              </a:spcBef>
              <a:buChar char="-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Giao </a:t>
            </a:r>
            <a:r>
              <a:rPr sz="2800" spc="-5" dirty="0">
                <a:latin typeface="Times New Roman"/>
                <a:cs typeface="Times New Roman"/>
              </a:rPr>
              <a:t>dịch tốt sẽ mang lại lợi ích cho khách </a:t>
            </a:r>
            <a:r>
              <a:rPr sz="2800" spc="-5" dirty="0" err="1">
                <a:latin typeface="Times New Roman"/>
                <a:cs typeface="Times New Roman"/>
              </a:rPr>
              <a:t>hàng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và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ngân </a:t>
            </a:r>
            <a:r>
              <a:rPr sz="2800" spc="-5" dirty="0">
                <a:latin typeface="Times New Roman"/>
                <a:cs typeface="Times New Roman"/>
              </a:rPr>
              <a:t>hàng, quá </a:t>
            </a:r>
            <a:r>
              <a:rPr sz="2800" dirty="0">
                <a:latin typeface="Times New Roman"/>
                <a:cs typeface="Times New Roman"/>
              </a:rPr>
              <a:t>trình </a:t>
            </a:r>
            <a:r>
              <a:rPr sz="2800" spc="-5" dirty="0">
                <a:latin typeface="Times New Roman"/>
                <a:cs typeface="Times New Roman"/>
              </a:rPr>
              <a:t>giao dịch </a:t>
            </a:r>
            <a:r>
              <a:rPr sz="2800" spc="-10" dirty="0">
                <a:latin typeface="Times New Roman"/>
                <a:cs typeface="Times New Roman"/>
              </a:rPr>
              <a:t>cần </a:t>
            </a:r>
            <a:r>
              <a:rPr sz="2800" spc="-5" dirty="0">
                <a:latin typeface="Times New Roman"/>
                <a:cs typeface="Times New Roman"/>
              </a:rPr>
              <a:t>đảm bảo đạt  được </a:t>
            </a: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spc="-10" dirty="0">
                <a:latin typeface="Times New Roman"/>
                <a:cs typeface="Times New Roman"/>
              </a:rPr>
              <a:t>mục </a:t>
            </a:r>
            <a:r>
              <a:rPr sz="2800" spc="-5" dirty="0">
                <a:latin typeface="Times New Roman"/>
                <a:cs typeface="Times New Roman"/>
              </a:rPr>
              <a:t>tiêu </a:t>
            </a:r>
            <a:r>
              <a:rPr sz="2800" spc="-5" dirty="0" err="1">
                <a:latin typeface="Times New Roman"/>
                <a:cs typeface="Times New Roman"/>
              </a:rPr>
              <a:t>đặt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ra</a:t>
            </a:r>
            <a:r>
              <a:rPr lang="en-US" sz="2800" spc="-5" dirty="0" err="1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0"/>
            <a:ext cx="8534400" cy="6479338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85"/>
              </a:spcBef>
            </a:pPr>
            <a:r>
              <a:rPr sz="2700" b="1" spc="-5" dirty="0">
                <a:latin typeface="Times New Roman"/>
                <a:cs typeface="Times New Roman"/>
              </a:rPr>
              <a:t>* Giao dịch </a:t>
            </a:r>
            <a:r>
              <a:rPr sz="2700" b="1" spc="-10" dirty="0">
                <a:latin typeface="Times New Roman"/>
                <a:cs typeface="Times New Roman"/>
              </a:rPr>
              <a:t>cá</a:t>
            </a:r>
            <a:r>
              <a:rPr sz="2700" b="1" spc="10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nhân</a:t>
            </a:r>
            <a:r>
              <a:rPr sz="2700" spc="-5" dirty="0"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27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700" b="1" spc="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điểm:</a:t>
            </a:r>
            <a:endParaRPr sz="27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Char char="-"/>
              <a:tabLst>
                <a:tab pos="355600" algn="l"/>
                <a:tab pos="356235" algn="l"/>
                <a:tab pos="1123315" algn="l"/>
                <a:tab pos="1989455" algn="l"/>
                <a:tab pos="2717800" algn="l"/>
                <a:tab pos="3347720" algn="l"/>
                <a:tab pos="4333875" algn="l"/>
                <a:tab pos="4883785" algn="l"/>
                <a:tab pos="5237480" algn="l"/>
                <a:tab pos="6271260" algn="l"/>
                <a:tab pos="6781800" algn="l"/>
                <a:tab pos="7292340" algn="l"/>
              </a:tabLst>
            </a:pPr>
            <a:r>
              <a:rPr sz="2700" spc="-5" dirty="0" smtClean="0">
                <a:latin typeface="Times New Roman"/>
                <a:cs typeface="Times New Roman"/>
              </a:rPr>
              <a:t>Cho</a:t>
            </a:r>
            <a:r>
              <a:rPr lang="en-US"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p</a:t>
            </a:r>
            <a:r>
              <a:rPr sz="2700" dirty="0" err="1" smtClean="0">
                <a:latin typeface="Times New Roman"/>
                <a:cs typeface="Times New Roman"/>
              </a:rPr>
              <a:t>h</a:t>
            </a:r>
            <a:r>
              <a:rPr sz="2700" spc="-5" dirty="0" err="1" smtClean="0">
                <a:latin typeface="Times New Roman"/>
                <a:cs typeface="Times New Roman"/>
              </a:rPr>
              <a:t>ép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trao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dirty="0" err="1" smtClean="0">
                <a:latin typeface="Times New Roman"/>
                <a:cs typeface="Times New Roman"/>
              </a:rPr>
              <a:t>đổ</a:t>
            </a:r>
            <a:r>
              <a:rPr sz="2700" spc="-5" dirty="0" err="1" smtClean="0">
                <a:latin typeface="Times New Roman"/>
                <a:cs typeface="Times New Roman"/>
              </a:rPr>
              <a:t>i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t</a:t>
            </a:r>
            <a:r>
              <a:rPr sz="2700" dirty="0" err="1" smtClean="0">
                <a:latin typeface="Times New Roman"/>
                <a:cs typeface="Times New Roman"/>
              </a:rPr>
              <a:t>h</a:t>
            </a:r>
            <a:r>
              <a:rPr sz="2700" spc="-5" dirty="0" err="1" smtClean="0">
                <a:latin typeface="Times New Roman"/>
                <a:cs typeface="Times New Roman"/>
              </a:rPr>
              <a:t>ông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Times New Roman"/>
                <a:cs typeface="Times New Roman"/>
              </a:rPr>
              <a:t>tin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Times New Roman"/>
                <a:cs typeface="Times New Roman"/>
              </a:rPr>
              <a:t>2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chiề</a:t>
            </a:r>
            <a:r>
              <a:rPr sz="2700" dirty="0" err="1" smtClean="0">
                <a:latin typeface="Times New Roman"/>
                <a:cs typeface="Times New Roman"/>
              </a:rPr>
              <a:t>u</a:t>
            </a:r>
            <a:r>
              <a:rPr sz="2700" spc="-5" dirty="0" smtClean="0">
                <a:latin typeface="Times New Roman"/>
                <a:cs typeface="Times New Roman"/>
              </a:rPr>
              <a:t>,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dirty="0" err="1" smtClean="0">
                <a:latin typeface="Times New Roman"/>
                <a:cs typeface="Times New Roman"/>
              </a:rPr>
              <a:t>v</a:t>
            </a:r>
            <a:r>
              <a:rPr sz="2700" spc="-5" dirty="0" err="1" smtClean="0">
                <a:latin typeface="Times New Roman"/>
                <a:cs typeface="Times New Roman"/>
              </a:rPr>
              <a:t>à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Times New Roman"/>
                <a:cs typeface="Times New Roman"/>
              </a:rPr>
              <a:t>c</a:t>
            </a:r>
            <a:r>
              <a:rPr sz="2700" spc="-5" dirty="0" smtClean="0">
                <a:latin typeface="Times New Roman"/>
                <a:cs typeface="Times New Roman"/>
              </a:rPr>
              <a:t>ó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n</a:t>
            </a:r>
            <a:r>
              <a:rPr sz="2700" dirty="0" err="1" smtClean="0">
                <a:latin typeface="Times New Roman"/>
                <a:cs typeface="Times New Roman"/>
              </a:rPr>
              <a:t>g</a:t>
            </a:r>
            <a:r>
              <a:rPr sz="2700" spc="-5" dirty="0" err="1" smtClean="0">
                <a:latin typeface="Times New Roman"/>
                <a:cs typeface="Times New Roman"/>
              </a:rPr>
              <a:t>ay</a:t>
            </a:r>
            <a:r>
              <a:rPr lang="en-US" sz="2700" spc="-5" dirty="0" smtClean="0">
                <a:latin typeface="Times New Roman"/>
                <a:cs typeface="Times New Roman"/>
              </a:rPr>
              <a:t> </a:t>
            </a:r>
            <a:r>
              <a:rPr sz="2700" dirty="0" err="1" smtClean="0">
                <a:latin typeface="Times New Roman"/>
                <a:cs typeface="Times New Roman"/>
              </a:rPr>
              <a:t>thông</a:t>
            </a:r>
            <a:r>
              <a:rPr sz="2700" dirty="0" smtClean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tin </a:t>
            </a:r>
            <a:r>
              <a:rPr sz="2700" dirty="0" err="1">
                <a:latin typeface="Times New Roman"/>
                <a:cs typeface="Times New Roman"/>
              </a:rPr>
              <a:t>phản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hồi</a:t>
            </a:r>
            <a:r>
              <a:rPr lang="en-US" sz="2700" spc="-5" dirty="0" smtClean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Có </a:t>
            </a:r>
            <a:r>
              <a:rPr sz="2700" dirty="0">
                <a:latin typeface="Times New Roman"/>
                <a:cs typeface="Times New Roman"/>
              </a:rPr>
              <a:t>thể </a:t>
            </a:r>
            <a:r>
              <a:rPr sz="2700" spc="-5" dirty="0">
                <a:latin typeface="Times New Roman"/>
                <a:cs typeface="Times New Roman"/>
              </a:rPr>
              <a:t>tác </a:t>
            </a:r>
            <a:r>
              <a:rPr sz="2700" dirty="0">
                <a:latin typeface="Times New Roman"/>
                <a:cs typeface="Times New Roman"/>
              </a:rPr>
              <a:t>động </a:t>
            </a:r>
            <a:r>
              <a:rPr sz="2700" spc="-5" dirty="0">
                <a:latin typeface="Times New Roman"/>
                <a:cs typeface="Times New Roman"/>
              </a:rPr>
              <a:t>trực tiếp đến hành </a:t>
            </a:r>
            <a:r>
              <a:rPr sz="2700" dirty="0">
                <a:latin typeface="Times New Roman"/>
                <a:cs typeface="Times New Roman"/>
              </a:rPr>
              <a:t>vi sử </a:t>
            </a:r>
            <a:r>
              <a:rPr sz="2700" dirty="0" err="1">
                <a:latin typeface="Times New Roman"/>
                <a:cs typeface="Times New Roman"/>
              </a:rPr>
              <a:t>dụng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Times New Roman"/>
                <a:cs typeface="Times New Roman"/>
              </a:rPr>
              <a:t>SPDV</a:t>
            </a:r>
            <a:r>
              <a:rPr lang="en-US" sz="2700" spc="-10" dirty="0" smtClean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65"/>
              </a:spcBef>
            </a:pP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</a:t>
            </a:r>
            <a:r>
              <a:rPr sz="27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7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chế:</a:t>
            </a:r>
            <a:endParaRPr sz="2700" dirty="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50000"/>
              </a:lnSpc>
              <a:spcBef>
                <a:spcPts val="615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5" dirty="0">
                <a:latin typeface="Times New Roman"/>
                <a:cs typeface="Times New Roman"/>
              </a:rPr>
              <a:t>Chi </a:t>
            </a:r>
            <a:r>
              <a:rPr sz="2700" dirty="0">
                <a:latin typeface="Times New Roman"/>
                <a:cs typeface="Times New Roman"/>
              </a:rPr>
              <a:t>phí </a:t>
            </a:r>
            <a:r>
              <a:rPr sz="2700" spc="-10" dirty="0">
                <a:latin typeface="Times New Roman"/>
                <a:cs typeface="Times New Roman"/>
              </a:rPr>
              <a:t>cho </a:t>
            </a:r>
            <a:r>
              <a:rPr sz="2700" spc="-5" dirty="0">
                <a:latin typeface="Times New Roman"/>
                <a:cs typeface="Times New Roman"/>
              </a:rPr>
              <a:t>1 lần tiếp xúc là </a:t>
            </a:r>
            <a:r>
              <a:rPr sz="2700" dirty="0">
                <a:latin typeface="Times New Roman"/>
                <a:cs typeface="Times New Roman"/>
              </a:rPr>
              <a:t>khá </a:t>
            </a:r>
            <a:r>
              <a:rPr sz="2700" spc="-10" dirty="0">
                <a:latin typeface="Times New Roman"/>
                <a:cs typeface="Times New Roman"/>
              </a:rPr>
              <a:t>cao, </a:t>
            </a:r>
            <a:r>
              <a:rPr sz="2700" dirty="0">
                <a:latin typeface="Times New Roman"/>
                <a:cs typeface="Times New Roman"/>
              </a:rPr>
              <a:t>số </a:t>
            </a:r>
            <a:r>
              <a:rPr sz="2700" spc="-5" dirty="0">
                <a:latin typeface="Times New Roman"/>
                <a:cs typeface="Times New Roman"/>
              </a:rPr>
              <a:t>lượng khách  hàng tiếp xúc là </a:t>
            </a:r>
            <a:r>
              <a:rPr sz="2700" dirty="0" err="1">
                <a:latin typeface="Times New Roman"/>
                <a:cs typeface="Times New Roman"/>
              </a:rPr>
              <a:t>không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spc="-5" dirty="0" err="1" smtClean="0">
                <a:latin typeface="Times New Roman"/>
                <a:cs typeface="Times New Roman"/>
              </a:rPr>
              <a:t>nhiều</a:t>
            </a:r>
            <a:r>
              <a:rPr lang="en-US" sz="2700" spc="-5" dirty="0" smtClean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0"/>
              </a:spcBef>
              <a:buChar char="-"/>
              <a:tabLst>
                <a:tab pos="355600" algn="l"/>
                <a:tab pos="356235" algn="l"/>
              </a:tabLst>
            </a:pPr>
            <a:r>
              <a:rPr sz="2700" spc="-10" dirty="0">
                <a:latin typeface="Times New Roman"/>
                <a:cs typeface="Times New Roman"/>
              </a:rPr>
              <a:t>Các </a:t>
            </a:r>
            <a:r>
              <a:rPr sz="2700" spc="-5" dirty="0">
                <a:latin typeface="Times New Roman"/>
                <a:cs typeface="Times New Roman"/>
              </a:rPr>
              <a:t>đại diện bán hàng có </a:t>
            </a:r>
            <a:r>
              <a:rPr sz="2700" dirty="0">
                <a:latin typeface="Times New Roman"/>
                <a:cs typeface="Times New Roman"/>
              </a:rPr>
              <a:t>thể </a:t>
            </a:r>
            <a:r>
              <a:rPr sz="2700" spc="-5" dirty="0">
                <a:latin typeface="Times New Roman"/>
                <a:cs typeface="Times New Roman"/>
              </a:rPr>
              <a:t>làm ảnh hưởng </a:t>
            </a:r>
            <a:r>
              <a:rPr sz="2700" spc="-5" dirty="0" err="1">
                <a:latin typeface="Times New Roman"/>
                <a:cs typeface="Times New Roman"/>
              </a:rPr>
              <a:t>đến</a:t>
            </a:r>
            <a:r>
              <a:rPr sz="2700" spc="55" dirty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Times New Roman"/>
                <a:cs typeface="Times New Roman"/>
              </a:rPr>
              <a:t>NH</a:t>
            </a:r>
            <a:r>
              <a:rPr lang="en-US" sz="2700" spc="-10" dirty="0" smtClean="0">
                <a:latin typeface="Times New Roman"/>
                <a:cs typeface="Times New Roman"/>
              </a:rPr>
              <a:t>.</a:t>
            </a:r>
            <a:endParaRPr sz="27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28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0"/>
            <a:ext cx="8534400" cy="4984057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185"/>
              </a:spcBef>
            </a:pPr>
            <a:r>
              <a:rPr lang="en-US" sz="3600" b="1" spc="-5" dirty="0" smtClean="0">
                <a:latin typeface="Times New Roman"/>
                <a:cs typeface="Times New Roman"/>
              </a:rPr>
              <a:t>CÂU HỎI</a:t>
            </a:r>
          </a:p>
          <a:p>
            <a:pPr marL="12700">
              <a:lnSpc>
                <a:spcPct val="150000"/>
              </a:lnSpc>
              <a:spcBef>
                <a:spcPts val="1185"/>
              </a:spcBef>
            </a:pPr>
            <a:r>
              <a:rPr sz="2800" b="1" i="1" spc="-5" dirty="0" err="1" smtClean="0">
                <a:latin typeface="Times New Roman"/>
                <a:cs typeface="Times New Roman"/>
              </a:rPr>
              <a:t>Giao</a:t>
            </a:r>
            <a:r>
              <a:rPr sz="2800" b="1" i="1" spc="-5" dirty="0" smtClean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dịch </a:t>
            </a:r>
            <a:r>
              <a:rPr sz="2800" b="1" i="1" spc="-10" dirty="0">
                <a:latin typeface="Times New Roman"/>
                <a:cs typeface="Times New Roman"/>
              </a:rPr>
              <a:t>cá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 err="1" smtClean="0">
                <a:latin typeface="Times New Roman"/>
                <a:cs typeface="Times New Roman"/>
              </a:rPr>
              <a:t>nhân</a:t>
            </a:r>
            <a:r>
              <a:rPr lang="en-US" sz="2800" i="1" spc="-5" dirty="0">
                <a:latin typeface="Times New Roman"/>
                <a:cs typeface="Times New Roman"/>
              </a:rPr>
              <a:t> </a:t>
            </a:r>
            <a:r>
              <a:rPr lang="en-US" sz="2800" i="1" spc="-5" dirty="0" err="1" smtClean="0">
                <a:latin typeface="Times New Roman"/>
                <a:cs typeface="Times New Roman"/>
              </a:rPr>
              <a:t>tốt</a:t>
            </a:r>
            <a:r>
              <a:rPr lang="en-US" sz="2800" i="1" spc="-5" dirty="0" smtClean="0">
                <a:latin typeface="Times New Roman"/>
                <a:cs typeface="Times New Roman"/>
              </a:rPr>
              <a:t> </a:t>
            </a:r>
            <a:r>
              <a:rPr lang="en-US" sz="2800" i="1" spc="-5" dirty="0" err="1" smtClean="0">
                <a:latin typeface="Times New Roman"/>
                <a:cs typeface="Times New Roman"/>
              </a:rPr>
              <a:t>hơn</a:t>
            </a:r>
            <a:r>
              <a:rPr lang="en-US" sz="2800" i="1" spc="-5" dirty="0" smtClean="0">
                <a:latin typeface="Times New Roman"/>
                <a:cs typeface="Times New Roman"/>
              </a:rPr>
              <a:t> </a:t>
            </a:r>
            <a:r>
              <a:rPr lang="en-US" sz="2800" i="1" spc="-5" dirty="0" err="1" smtClean="0">
                <a:latin typeface="Times New Roman"/>
                <a:cs typeface="Times New Roman"/>
              </a:rPr>
              <a:t>quảng</a:t>
            </a:r>
            <a:r>
              <a:rPr lang="en-US" sz="2800" i="1" spc="-5" dirty="0" smtClean="0">
                <a:latin typeface="Times New Roman"/>
                <a:cs typeface="Times New Roman"/>
              </a:rPr>
              <a:t> </a:t>
            </a:r>
            <a:r>
              <a:rPr lang="en-US" sz="2800" i="1" spc="-5" dirty="0" err="1" smtClean="0">
                <a:latin typeface="Times New Roman"/>
                <a:cs typeface="Times New Roman"/>
              </a:rPr>
              <a:t>cáo</a:t>
            </a:r>
            <a:r>
              <a:rPr lang="en-US" sz="2800" i="1" spc="-5" dirty="0" smtClean="0">
                <a:latin typeface="Times New Roman"/>
                <a:cs typeface="Times New Roman"/>
              </a:rPr>
              <a:t> </a:t>
            </a:r>
            <a:r>
              <a:rPr lang="en-US" sz="2800" i="1" spc="-5" dirty="0" err="1" smtClean="0">
                <a:latin typeface="Times New Roman"/>
                <a:cs typeface="Times New Roman"/>
              </a:rPr>
              <a:t>khi</a:t>
            </a:r>
            <a:r>
              <a:rPr lang="en-US" sz="2800" i="1" spc="-5" dirty="0" smtClean="0">
                <a:latin typeface="Times New Roman"/>
                <a:cs typeface="Times New Roman"/>
              </a:rPr>
              <a:t>:</a:t>
            </a:r>
          </a:p>
          <a:p>
            <a:pPr marL="527050" indent="-19050">
              <a:lnSpc>
                <a:spcPct val="150000"/>
              </a:lnSpc>
              <a:spcBef>
                <a:spcPts val="1185"/>
              </a:spcBef>
              <a:buFont typeface="+mj-lt"/>
              <a:buAutoNum type="alphaLcParenR"/>
            </a:pP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Thị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trường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mục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tiêu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lớn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và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trải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rộng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527050" indent="-19050">
              <a:lnSpc>
                <a:spcPct val="150000"/>
              </a:lnSpc>
              <a:spcBef>
                <a:spcPts val="1185"/>
              </a:spcBef>
              <a:buFont typeface="+mj-lt"/>
              <a:buAutoNum type="alphaLcParenR"/>
            </a:pP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Ngân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hàng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có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rất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nhiều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khách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hàng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tiềm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năng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527050" indent="-19050">
              <a:lnSpc>
                <a:spcPct val="150000"/>
              </a:lnSpc>
              <a:spcBef>
                <a:spcPts val="1185"/>
              </a:spcBef>
              <a:buFont typeface="+mj-lt"/>
              <a:buAutoNum type="alphaLcParenR"/>
            </a:pP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Các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thông</a:t>
            </a:r>
            <a:r>
              <a:rPr lang="en-US" sz="2800" spc="-5" dirty="0" smtClean="0">
                <a:latin typeface="Times New Roman"/>
                <a:cs typeface="Times New Roman"/>
              </a:rPr>
              <a:t> tin </a:t>
            </a:r>
            <a:r>
              <a:rPr lang="en-US" sz="2800" spc="-5" dirty="0" err="1" smtClean="0">
                <a:latin typeface="Times New Roman"/>
                <a:cs typeface="Times New Roman"/>
              </a:rPr>
              <a:t>phản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hồi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ngay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lập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tức</a:t>
            </a:r>
            <a:endParaRPr lang="en-US" sz="2800" spc="-5" dirty="0" smtClean="0">
              <a:latin typeface="Times New Roman"/>
              <a:cs typeface="Times New Roman"/>
            </a:endParaRPr>
          </a:p>
          <a:p>
            <a:pPr marL="527050" indent="-19050">
              <a:lnSpc>
                <a:spcPct val="150000"/>
              </a:lnSpc>
              <a:spcBef>
                <a:spcPts val="1185"/>
              </a:spcBef>
              <a:buFont typeface="+mj-lt"/>
              <a:buAutoNum type="alphaLcParenR"/>
            </a:pP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Muốn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giảm</a:t>
            </a:r>
            <a:r>
              <a:rPr lang="en-US" sz="2800" spc="-5" dirty="0" smtClean="0">
                <a:latin typeface="Times New Roman"/>
                <a:cs typeface="Times New Roman"/>
              </a:rPr>
              <a:t> chi </a:t>
            </a:r>
            <a:r>
              <a:rPr lang="en-US" sz="2800" spc="-5" dirty="0" err="1" smtClean="0">
                <a:latin typeface="Times New Roman"/>
                <a:cs typeface="Times New Roman"/>
              </a:rPr>
              <a:t>phí</a:t>
            </a:r>
            <a:r>
              <a:rPr lang="en-US" sz="2800" spc="-5" dirty="0" smtClean="0">
                <a:latin typeface="Times New Roman"/>
                <a:cs typeface="Times New Roman"/>
              </a:rPr>
              <a:t> Marketing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1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93014"/>
            <a:ext cx="67056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253393"/>
            <a:ext cx="8839200" cy="4615751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7.2.3 Quan hệ công</a:t>
            </a:r>
            <a:r>
              <a:rPr sz="3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chúng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20000"/>
              </a:lnSpc>
              <a:spcBef>
                <a:spcPts val="334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dirty="0">
                <a:latin typeface="Times New Roman"/>
                <a:cs typeface="Times New Roman"/>
              </a:rPr>
              <a:t>hoạt động </a:t>
            </a:r>
            <a:r>
              <a:rPr sz="2800" spc="-5" dirty="0">
                <a:latin typeface="Times New Roman"/>
                <a:cs typeface="Times New Roman"/>
              </a:rPr>
              <a:t>truyền thông gián tiếp của </a:t>
            </a:r>
            <a:r>
              <a:rPr sz="2800" spc="-10" dirty="0">
                <a:latin typeface="Times New Roman"/>
                <a:cs typeface="Times New Roman"/>
              </a:rPr>
              <a:t>NH  </a:t>
            </a:r>
            <a:r>
              <a:rPr sz="2800" spc="-5" dirty="0">
                <a:latin typeface="Times New Roman"/>
                <a:cs typeface="Times New Roman"/>
              </a:rPr>
              <a:t>nhằm tạo dựng </a:t>
            </a:r>
            <a:r>
              <a:rPr sz="2800" dirty="0">
                <a:latin typeface="Times New Roman"/>
                <a:cs typeface="Times New Roman"/>
              </a:rPr>
              <a:t>và duy </a:t>
            </a:r>
            <a:r>
              <a:rPr sz="2800" spc="-5" dirty="0">
                <a:latin typeface="Times New Roman"/>
                <a:cs typeface="Times New Roman"/>
              </a:rPr>
              <a:t>trì sự hiểu biết rộng rãi  </a:t>
            </a:r>
            <a:r>
              <a:rPr sz="2800" dirty="0">
                <a:latin typeface="Times New Roman"/>
                <a:cs typeface="Times New Roman"/>
              </a:rPr>
              <a:t>trong xã hội về </a:t>
            </a:r>
            <a:r>
              <a:rPr sz="2800" spc="-5" dirty="0">
                <a:latin typeface="Times New Roman"/>
                <a:cs typeface="Times New Roman"/>
              </a:rPr>
              <a:t>ngân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marR="5715" indent="-343535" algn="just">
              <a:lnSpc>
                <a:spcPct val="120000"/>
              </a:lnSpc>
              <a:spcBef>
                <a:spcPts val="670"/>
              </a:spcBef>
              <a:buChar char="-"/>
              <a:tabLst>
                <a:tab pos="356235" algn="l"/>
              </a:tabLst>
            </a:pPr>
            <a:r>
              <a:rPr sz="2800" spc="-25" dirty="0">
                <a:latin typeface="Times New Roman"/>
                <a:cs typeface="Times New Roman"/>
              </a:rPr>
              <a:t>Tuyên </a:t>
            </a:r>
            <a:r>
              <a:rPr sz="2800" spc="-5" dirty="0">
                <a:latin typeface="Times New Roman"/>
                <a:cs typeface="Times New Roman"/>
              </a:rPr>
              <a:t>truyền là 1 dạng đặc biệt của quan </a:t>
            </a:r>
            <a:r>
              <a:rPr sz="2800" dirty="0">
                <a:latin typeface="Times New Roman"/>
                <a:cs typeface="Times New Roman"/>
              </a:rPr>
              <a:t>hệ </a:t>
            </a:r>
            <a:r>
              <a:rPr sz="2800" spc="-5" dirty="0" err="1">
                <a:latin typeface="Times New Roman"/>
                <a:cs typeface="Times New Roman"/>
              </a:rPr>
              <a:t>công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chúng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1345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Nôi dung </a:t>
            </a:r>
            <a:r>
              <a:rPr sz="2800" dirty="0">
                <a:latin typeface="Times New Roman"/>
                <a:cs typeface="Times New Roman"/>
              </a:rPr>
              <a:t>tuyên truyền gồm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có:</a:t>
            </a:r>
            <a:endParaRPr sz="2800" dirty="0">
              <a:latin typeface="Times New Roman"/>
              <a:cs typeface="Times New Roman"/>
            </a:endParaRPr>
          </a:p>
          <a:p>
            <a:pPr marL="672465" lvl="1" indent="-317500" algn="just">
              <a:lnSpc>
                <a:spcPct val="100000"/>
              </a:lnSpc>
              <a:spcBef>
                <a:spcPts val="1350"/>
              </a:spcBef>
              <a:buSzPct val="96428"/>
              <a:buFont typeface="Wingdings"/>
              <a:buChar char=""/>
              <a:tabLst>
                <a:tab pos="673100" algn="l"/>
              </a:tabLst>
            </a:pPr>
            <a:r>
              <a:rPr sz="2800" spc="-25" dirty="0">
                <a:latin typeface="Times New Roman"/>
                <a:cs typeface="Times New Roman"/>
              </a:rPr>
              <a:t>Tuyên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SPDV</a:t>
            </a:r>
            <a:endParaRPr sz="2800" dirty="0">
              <a:latin typeface="Times New Roman"/>
              <a:cs typeface="Times New Roman"/>
            </a:endParaRPr>
          </a:p>
          <a:p>
            <a:pPr marL="672465" lvl="1" indent="-317500" algn="just">
              <a:lnSpc>
                <a:spcPct val="100000"/>
              </a:lnSpc>
              <a:spcBef>
                <a:spcPts val="1340"/>
              </a:spcBef>
              <a:buSzPct val="96428"/>
              <a:buFont typeface="Wingdings"/>
              <a:buChar char=""/>
              <a:tabLst>
                <a:tab pos="673100" algn="l"/>
              </a:tabLst>
            </a:pPr>
            <a:r>
              <a:rPr sz="2800" spc="-5" dirty="0">
                <a:latin typeface="Times New Roman"/>
                <a:cs typeface="Times New Roman"/>
              </a:rPr>
              <a:t>Tuyên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hợp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tác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"/>
            <a:ext cx="8686800" cy="6608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180"/>
              </a:spcBef>
            </a:pPr>
            <a:r>
              <a:rPr sz="2800" b="1" spc="-5" dirty="0">
                <a:latin typeface="Times New Roman"/>
                <a:cs typeface="Times New Roman"/>
              </a:rPr>
              <a:t>* Quan </a:t>
            </a:r>
            <a:r>
              <a:rPr sz="2800" b="1" dirty="0">
                <a:latin typeface="Times New Roman"/>
                <a:cs typeface="Times New Roman"/>
              </a:rPr>
              <a:t>hệ </a:t>
            </a:r>
            <a:r>
              <a:rPr sz="2800" b="1" spc="-5" dirty="0">
                <a:latin typeface="Times New Roman"/>
                <a:cs typeface="Times New Roman"/>
              </a:rPr>
              <a:t>công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145" dirty="0">
                <a:latin typeface="Times New Roman"/>
                <a:cs typeface="Times New Roman"/>
              </a:rPr>
              <a:t>chúng</a:t>
            </a:r>
            <a:r>
              <a:rPr sz="2800" spc="-145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85"/>
              </a:spcBef>
            </a:pPr>
            <a:r>
              <a:rPr sz="28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800" b="1" spc="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điểm: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Thông tin </a:t>
            </a:r>
            <a:r>
              <a:rPr sz="2800" dirty="0">
                <a:latin typeface="Times New Roman"/>
                <a:cs typeface="Times New Roman"/>
              </a:rPr>
              <a:t>trung </a:t>
            </a:r>
            <a:r>
              <a:rPr sz="2800" spc="-5" dirty="0">
                <a:latin typeface="Times New Roman"/>
                <a:cs typeface="Times New Roman"/>
              </a:rPr>
              <a:t>thực, tạo hình ảnh đẹp của NH, sản  </a:t>
            </a:r>
            <a:r>
              <a:rPr sz="2800" dirty="0">
                <a:latin typeface="Times New Roman"/>
                <a:cs typeface="Times New Roman"/>
              </a:rPr>
              <a:t>phẩm </a:t>
            </a:r>
            <a:r>
              <a:rPr sz="2800" spc="-5" dirty="0">
                <a:latin typeface="Times New Roman"/>
                <a:cs typeface="Times New Roman"/>
              </a:rPr>
              <a:t>tốt đối với xã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hội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Phù </a:t>
            </a:r>
            <a:r>
              <a:rPr sz="2800" spc="-5" dirty="0">
                <a:latin typeface="Times New Roman"/>
                <a:cs typeface="Times New Roman"/>
              </a:rPr>
              <a:t>hợp với những khách hàng </a:t>
            </a:r>
            <a:r>
              <a:rPr sz="2800" dirty="0">
                <a:latin typeface="Times New Roman"/>
                <a:cs typeface="Times New Roman"/>
              </a:rPr>
              <a:t>dị </a:t>
            </a:r>
            <a:r>
              <a:rPr sz="2800" spc="-5" dirty="0">
                <a:latin typeface="Times New Roman"/>
                <a:cs typeface="Times New Roman"/>
              </a:rPr>
              <a:t>ứng với quảng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cáo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70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</a:t>
            </a:r>
            <a:r>
              <a:rPr sz="2800"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chế: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50000"/>
              </a:lnSpc>
              <a:spcBef>
                <a:spcPts val="108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Chi phí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cao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000"/>
              </a:lnSpc>
              <a:spcBef>
                <a:spcPts val="600"/>
              </a:spcBef>
              <a:buChar char="-"/>
              <a:tabLst>
                <a:tab pos="355600" algn="l"/>
                <a:tab pos="356235" algn="l"/>
                <a:tab pos="884555" algn="l"/>
                <a:tab pos="1704339" algn="l"/>
                <a:tab pos="2352040" algn="l"/>
                <a:tab pos="3192145" algn="l"/>
                <a:tab pos="3760470" algn="l"/>
                <a:tab pos="4824730" algn="l"/>
                <a:tab pos="5659755" algn="l"/>
                <a:tab pos="6249670" algn="l"/>
                <a:tab pos="7571105" algn="l"/>
              </a:tabLst>
            </a:pP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ổ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chức</a:t>
            </a:r>
            <a:r>
              <a:rPr sz="2800" dirty="0">
                <a:latin typeface="Times New Roman"/>
                <a:cs typeface="Times New Roman"/>
              </a:rPr>
              <a:t>	kh</a:t>
            </a:r>
            <a:r>
              <a:rPr sz="2800" spc="-5" dirty="0">
                <a:latin typeface="Times New Roman"/>
                <a:cs typeface="Times New Roman"/>
              </a:rPr>
              <a:t>á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ức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tạp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(t</a:t>
            </a:r>
            <a:r>
              <a:rPr sz="2800" spc="5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ô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đ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ệp,</a:t>
            </a:r>
            <a:r>
              <a:rPr sz="2800" dirty="0">
                <a:latin typeface="Times New Roman"/>
                <a:cs typeface="Times New Roman"/>
              </a:rPr>
              <a:t>	n</a:t>
            </a:r>
            <a:r>
              <a:rPr sz="2800" spc="-5" dirty="0">
                <a:latin typeface="Times New Roman"/>
                <a:cs typeface="Times New Roman"/>
              </a:rPr>
              <a:t>ội</a:t>
            </a:r>
            <a:r>
              <a:rPr sz="2800" dirty="0">
                <a:latin typeface="Times New Roman"/>
                <a:cs typeface="Times New Roman"/>
              </a:rPr>
              <a:t>	dung</a:t>
            </a:r>
            <a:r>
              <a:rPr sz="2800" spc="-5" dirty="0">
                <a:latin typeface="Times New Roman"/>
                <a:cs typeface="Times New Roman"/>
              </a:rPr>
              <a:t>…)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Times New Roman"/>
                <a:cs typeface="Times New Roman"/>
              </a:rPr>
              <a:t>và  </a:t>
            </a:r>
            <a:r>
              <a:rPr sz="2800" dirty="0">
                <a:latin typeface="Times New Roman"/>
                <a:cs typeface="Times New Roman"/>
              </a:rPr>
              <a:t>đòi hỏi </a:t>
            </a:r>
            <a:r>
              <a:rPr sz="2800" spc="-5" dirty="0">
                <a:latin typeface="Times New Roman"/>
                <a:cs typeface="Times New Roman"/>
              </a:rPr>
              <a:t>tính chuyên nghiệp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cao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132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548" y="560585"/>
            <a:ext cx="2709534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pc="-9" dirty="0"/>
              <a:t>TÌNH </a:t>
            </a:r>
            <a:r>
              <a:rPr spc="-4" dirty="0"/>
              <a:t>HUỐNG DẪN</a:t>
            </a:r>
            <a:r>
              <a:rPr spc="-38" dirty="0"/>
              <a:t> </a:t>
            </a:r>
            <a:r>
              <a:rPr spc="-4" dirty="0"/>
              <a:t>NHẬP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308665"/>
            <a:ext cx="8153400" cy="4055221"/>
          </a:xfrm>
          <a:custGeom>
            <a:avLst/>
            <a:gdLst/>
            <a:ahLst/>
            <a:cxnLst/>
            <a:rect l="l" t="t" r="r" b="b"/>
            <a:pathLst>
              <a:path w="8153400" h="1943100">
                <a:moveTo>
                  <a:pt x="323849" y="0"/>
                </a:moveTo>
                <a:lnTo>
                  <a:pt x="275945" y="3506"/>
                </a:lnTo>
                <a:lnTo>
                  <a:pt x="230240" y="13694"/>
                </a:lnTo>
                <a:lnTo>
                  <a:pt x="187231" y="30064"/>
                </a:lnTo>
                <a:lnTo>
                  <a:pt x="147416" y="52120"/>
                </a:lnTo>
                <a:lnTo>
                  <a:pt x="111294" y="79363"/>
                </a:lnTo>
                <a:lnTo>
                  <a:pt x="79363" y="111294"/>
                </a:lnTo>
                <a:lnTo>
                  <a:pt x="52120" y="147416"/>
                </a:lnTo>
                <a:lnTo>
                  <a:pt x="30064" y="187231"/>
                </a:lnTo>
                <a:lnTo>
                  <a:pt x="13694" y="230240"/>
                </a:lnTo>
                <a:lnTo>
                  <a:pt x="3506" y="275945"/>
                </a:lnTo>
                <a:lnTo>
                  <a:pt x="0" y="323850"/>
                </a:lnTo>
                <a:lnTo>
                  <a:pt x="0" y="1619250"/>
                </a:lnTo>
                <a:lnTo>
                  <a:pt x="3506" y="1667154"/>
                </a:lnTo>
                <a:lnTo>
                  <a:pt x="13694" y="1712859"/>
                </a:lnTo>
                <a:lnTo>
                  <a:pt x="30064" y="1755868"/>
                </a:lnTo>
                <a:lnTo>
                  <a:pt x="52120" y="1795683"/>
                </a:lnTo>
                <a:lnTo>
                  <a:pt x="79363" y="1831805"/>
                </a:lnTo>
                <a:lnTo>
                  <a:pt x="111294" y="1863736"/>
                </a:lnTo>
                <a:lnTo>
                  <a:pt x="147416" y="1890979"/>
                </a:lnTo>
                <a:lnTo>
                  <a:pt x="187231" y="1913035"/>
                </a:lnTo>
                <a:lnTo>
                  <a:pt x="230240" y="1929405"/>
                </a:lnTo>
                <a:lnTo>
                  <a:pt x="275945" y="1939593"/>
                </a:lnTo>
                <a:lnTo>
                  <a:pt x="323850" y="1943100"/>
                </a:lnTo>
                <a:lnTo>
                  <a:pt x="7829537" y="1943100"/>
                </a:lnTo>
                <a:lnTo>
                  <a:pt x="7877441" y="1939593"/>
                </a:lnTo>
                <a:lnTo>
                  <a:pt x="7923147" y="1929405"/>
                </a:lnTo>
                <a:lnTo>
                  <a:pt x="7966156" y="1913035"/>
                </a:lnTo>
                <a:lnTo>
                  <a:pt x="8005970" y="1890979"/>
                </a:lnTo>
                <a:lnTo>
                  <a:pt x="8042092" y="1863736"/>
                </a:lnTo>
                <a:lnTo>
                  <a:pt x="8074024" y="1831805"/>
                </a:lnTo>
                <a:lnTo>
                  <a:pt x="8101266" y="1795683"/>
                </a:lnTo>
                <a:lnTo>
                  <a:pt x="8123322" y="1755868"/>
                </a:lnTo>
                <a:lnTo>
                  <a:pt x="8139693" y="1712859"/>
                </a:lnTo>
                <a:lnTo>
                  <a:pt x="8149880" y="1667154"/>
                </a:lnTo>
                <a:lnTo>
                  <a:pt x="8153387" y="1619250"/>
                </a:lnTo>
                <a:lnTo>
                  <a:pt x="8153387" y="323850"/>
                </a:lnTo>
                <a:lnTo>
                  <a:pt x="8149880" y="275945"/>
                </a:lnTo>
                <a:lnTo>
                  <a:pt x="8139693" y="230240"/>
                </a:lnTo>
                <a:lnTo>
                  <a:pt x="8123322" y="187231"/>
                </a:lnTo>
                <a:lnTo>
                  <a:pt x="8101266" y="147416"/>
                </a:lnTo>
                <a:lnTo>
                  <a:pt x="8074024" y="111294"/>
                </a:lnTo>
                <a:lnTo>
                  <a:pt x="8042092" y="79363"/>
                </a:lnTo>
                <a:lnTo>
                  <a:pt x="8005970" y="52120"/>
                </a:lnTo>
                <a:lnTo>
                  <a:pt x="7966156" y="30064"/>
                </a:lnTo>
                <a:lnTo>
                  <a:pt x="7923147" y="13694"/>
                </a:lnTo>
                <a:lnTo>
                  <a:pt x="7877441" y="3506"/>
                </a:lnTo>
                <a:lnTo>
                  <a:pt x="7829537" y="0"/>
                </a:lnTo>
                <a:lnTo>
                  <a:pt x="323849" y="0"/>
                </a:lnTo>
                <a:close/>
              </a:path>
            </a:pathLst>
          </a:custGeom>
          <a:ln w="9525">
            <a:solidFill>
              <a:srgbClr val="810C15"/>
            </a:solidFill>
            <a:prstDash val="sysDashDot"/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548" y="1295400"/>
            <a:ext cx="7956252" cy="4068487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4074" marR="4887" indent="-293214" algn="just" defTabSz="781903">
              <a:lnSpc>
                <a:spcPct val="150000"/>
              </a:lnSpc>
              <a:spcBef>
                <a:spcPts val="86"/>
              </a:spcBef>
              <a:buFontTx/>
              <a:buAutoNum type="arabicPeriod"/>
              <a:tabLst>
                <a:tab pos="303531" algn="l"/>
                <a:tab pos="304074" algn="l"/>
              </a:tabLst>
            </a:pP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 cáo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thông, truyền hình đối với các NHTM có được </a:t>
            </a:r>
            <a:r>
              <a:rPr sz="2400" spc="-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trong những chiến lược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marketing?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074" indent="-293757" algn="just" defTabSz="781903">
              <a:lnSpc>
                <a:spcPct val="150000"/>
              </a:lnSpc>
              <a:spcBef>
                <a:spcPts val="718"/>
              </a:spcBef>
              <a:buFontTx/>
              <a:buAutoNum type="arabicPeriod"/>
              <a:tabLst>
                <a:tab pos="304074" algn="l"/>
                <a:tab pos="304617" algn="l"/>
              </a:tabLst>
            </a:pP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sz="2400" spc="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sz="2400" spc="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2400" spc="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spc="16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sz="2400" spc="1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cáo,</a:t>
            </a:r>
            <a:r>
              <a:rPr sz="2400" spc="16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sz="2400" spc="1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trợ,</a:t>
            </a:r>
            <a:r>
              <a:rPr sz="2400" spc="1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sz="2400" spc="1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sz="2400" spc="1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2400" spc="17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sz="2400" spc="18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PR)</a:t>
            </a:r>
            <a:r>
              <a:rPr lang="en-US" sz="2400" spc="-4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càng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các NHTM tận dụng triệt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để?</a:t>
            </a:r>
          </a:p>
          <a:p>
            <a:pPr marL="304074" indent="-293757" algn="just" defTabSz="781903">
              <a:lnSpc>
                <a:spcPct val="150000"/>
              </a:lnSpc>
              <a:spcBef>
                <a:spcPts val="718"/>
              </a:spcBef>
              <a:buFontTx/>
              <a:buAutoNum type="arabicPeriod" startAt="3"/>
              <a:tabLst>
                <a:tab pos="304074" algn="l"/>
                <a:tab pos="304617" algn="l"/>
              </a:tabLst>
            </a:pP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sao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tuyên truyền của NHTM đạt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quả?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40880" y="6042349"/>
            <a:ext cx="231315" cy="37885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32579" defTabSz="781903">
              <a:spcBef>
                <a:spcPts val="81"/>
              </a:spcBef>
            </a:pPr>
            <a:fld id="{81D60167-4931-47E6-BA6A-407CBD079E47}" type="slidenum">
              <a:rPr sz="1197" spc="-4" dirty="0">
                <a:solidFill>
                  <a:srgbClr val="810B14"/>
                </a:solidFill>
                <a:latin typeface="Tahoma"/>
                <a:cs typeface="Tahoma"/>
              </a:rPr>
              <a:pPr marL="32579" defTabSz="781903">
                <a:spcBef>
                  <a:spcPts val="81"/>
                </a:spcBef>
              </a:pPr>
              <a:t>3</a:t>
            </a:fld>
            <a:endParaRPr sz="1197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6149" y="2514600"/>
            <a:ext cx="645749" cy="93374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defTabSz="781903">
              <a:spcBef>
                <a:spcPts val="81"/>
              </a:spcBef>
            </a:pPr>
            <a:r>
              <a:rPr sz="6000" spc="-4" dirty="0">
                <a:solidFill>
                  <a:srgbClr val="810B14"/>
                </a:solidFill>
                <a:latin typeface="Wingdings"/>
                <a:cs typeface="Wingdings"/>
              </a:rPr>
              <a:t></a:t>
            </a:r>
            <a:endParaRPr sz="6000" dirty="0">
              <a:solidFill>
                <a:prstClr val="black"/>
              </a:solidFill>
              <a:latin typeface="Wingdings"/>
              <a:cs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157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769214"/>
            <a:ext cx="66294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405443"/>
            <a:ext cx="8839200" cy="46755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7.2.3 Tuyên</a:t>
            </a:r>
            <a:r>
              <a:rPr sz="3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truyền</a:t>
            </a:r>
            <a:endParaRPr sz="30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  <a:spcBef>
                <a:spcPts val="335"/>
              </a:spcBef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hoạt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tuyên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giúp xây dựng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nâng  </a:t>
            </a:r>
            <a:r>
              <a:rPr sz="2800" spc="-10" dirty="0">
                <a:latin typeface="Times New Roman"/>
                <a:cs typeface="Times New Roman"/>
              </a:rPr>
              <a:t>cao </a:t>
            </a:r>
            <a:r>
              <a:rPr sz="2800" spc="-5" dirty="0">
                <a:latin typeface="Times New Roman"/>
                <a:cs typeface="Times New Roman"/>
              </a:rPr>
              <a:t>hình ảnh ngân hàng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như: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34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bài diễn </a:t>
            </a:r>
            <a:r>
              <a:rPr sz="2800" dirty="0">
                <a:latin typeface="Times New Roman"/>
                <a:cs typeface="Times New Roman"/>
              </a:rPr>
              <a:t>thuyết </a:t>
            </a:r>
            <a:r>
              <a:rPr sz="2800" spc="-5" dirty="0">
                <a:latin typeface="Times New Roman"/>
                <a:cs typeface="Times New Roman"/>
              </a:rPr>
              <a:t>của lãnh đạo </a:t>
            </a:r>
            <a:r>
              <a:rPr sz="2800" dirty="0">
                <a:latin typeface="Times New Roman"/>
                <a:cs typeface="Times New Roman"/>
              </a:rPr>
              <a:t>ngân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34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Hội </a:t>
            </a:r>
            <a:r>
              <a:rPr sz="2800" spc="-5" dirty="0">
                <a:latin typeface="Times New Roman"/>
                <a:cs typeface="Times New Roman"/>
              </a:rPr>
              <a:t>thảo chuyên </a:t>
            </a:r>
            <a:r>
              <a:rPr sz="2800" dirty="0">
                <a:latin typeface="Times New Roman"/>
                <a:cs typeface="Times New Roman"/>
              </a:rPr>
              <a:t>đề</a:t>
            </a:r>
          </a:p>
          <a:p>
            <a:pPr marL="355600" indent="-343535">
              <a:lnSpc>
                <a:spcPct val="100000"/>
              </a:lnSpc>
              <a:spcBef>
                <a:spcPts val="134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Tham </a:t>
            </a:r>
            <a:r>
              <a:rPr sz="2800" dirty="0">
                <a:latin typeface="Times New Roman"/>
                <a:cs typeface="Times New Roman"/>
              </a:rPr>
              <a:t>gia hoạt động </a:t>
            </a:r>
            <a:r>
              <a:rPr sz="2800" spc="-5" dirty="0">
                <a:latin typeface="Times New Roman"/>
                <a:cs typeface="Times New Roman"/>
              </a:rPr>
              <a:t>từ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thiện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34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Đăng </a:t>
            </a:r>
            <a:r>
              <a:rPr sz="2800" spc="-5" dirty="0">
                <a:latin typeface="Times New Roman"/>
                <a:cs typeface="Times New Roman"/>
              </a:rPr>
              <a:t>bài viết trên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tạp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chí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34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ấn phẩm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khác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45414"/>
            <a:ext cx="685800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336546"/>
            <a:ext cx="8228329" cy="4116896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92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7.2.4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Hoạt động khuyến</a:t>
            </a:r>
            <a:r>
              <a:rPr sz="3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mãi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14300"/>
              </a:lnSpc>
              <a:spcBef>
                <a:spcPts val="121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biện pháp tác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tức </a:t>
            </a:r>
            <a:r>
              <a:rPr sz="2800" dirty="0">
                <a:latin typeface="Times New Roman"/>
                <a:cs typeface="Times New Roman"/>
              </a:rPr>
              <a:t>thì, </a:t>
            </a:r>
            <a:r>
              <a:rPr sz="2800" spc="-5" dirty="0">
                <a:latin typeface="Times New Roman"/>
                <a:cs typeface="Times New Roman"/>
              </a:rPr>
              <a:t>ngắn hạn </a:t>
            </a:r>
            <a:r>
              <a:rPr sz="2800" dirty="0">
                <a:latin typeface="Times New Roman"/>
                <a:cs typeface="Times New Roman"/>
              </a:rPr>
              <a:t>để  </a:t>
            </a:r>
            <a:r>
              <a:rPr sz="2800" spc="-5" dirty="0">
                <a:latin typeface="Times New Roman"/>
                <a:cs typeface="Times New Roman"/>
              </a:rPr>
              <a:t>khuyến khích việc </a:t>
            </a:r>
            <a:r>
              <a:rPr sz="2800" spc="-10" dirty="0">
                <a:latin typeface="Times New Roman"/>
                <a:cs typeface="Times New Roman"/>
              </a:rPr>
              <a:t>mua sản </a:t>
            </a:r>
            <a:r>
              <a:rPr sz="2800" spc="-5" dirty="0">
                <a:latin typeface="Times New Roman"/>
                <a:cs typeface="Times New Roman"/>
              </a:rPr>
              <a:t>phẩm hay dịch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vụ.</a:t>
            </a:r>
          </a:p>
          <a:p>
            <a:pPr marL="355600" marR="5080" indent="-343535" algn="just">
              <a:lnSpc>
                <a:spcPct val="113900"/>
              </a:lnSpc>
              <a:spcBef>
                <a:spcPts val="1205"/>
              </a:spcBef>
              <a:buChar char="-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Tác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trực tiếp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tích cực </a:t>
            </a:r>
            <a:r>
              <a:rPr sz="2800" dirty="0">
                <a:latin typeface="Times New Roman"/>
                <a:cs typeface="Times New Roman"/>
              </a:rPr>
              <a:t>tới </a:t>
            </a:r>
            <a:r>
              <a:rPr sz="2800" spc="-5" dirty="0">
                <a:latin typeface="Times New Roman"/>
                <a:cs typeface="Times New Roman"/>
              </a:rPr>
              <a:t>việc tăng </a:t>
            </a:r>
            <a:r>
              <a:rPr sz="2800" spc="-5" dirty="0" err="1">
                <a:latin typeface="Times New Roman"/>
                <a:cs typeface="Times New Roman"/>
              </a:rPr>
              <a:t>doanh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sô</a:t>
            </a:r>
            <a:r>
              <a:rPr sz="2800" spc="-5" dirty="0" smtClean="0">
                <a:latin typeface="Times New Roman"/>
                <a:cs typeface="Times New Roman"/>
              </a:rPr>
              <a:t>́ </a:t>
            </a:r>
            <a:r>
              <a:rPr sz="2800" spc="-5" dirty="0">
                <a:latin typeface="Times New Roman"/>
                <a:cs typeface="Times New Roman"/>
              </a:rPr>
              <a:t>bằng những lợi ích vật chất </a:t>
            </a:r>
            <a:r>
              <a:rPr sz="2800" dirty="0">
                <a:latin typeface="Times New Roman"/>
                <a:cs typeface="Times New Roman"/>
              </a:rPr>
              <a:t>bổ </a:t>
            </a:r>
            <a:r>
              <a:rPr sz="2800" spc="-5" dirty="0">
                <a:latin typeface="Times New Roman"/>
                <a:cs typeface="Times New Roman"/>
              </a:rPr>
              <a:t>sung cho </a:t>
            </a:r>
            <a:r>
              <a:rPr sz="2800" spc="-5" dirty="0" err="1">
                <a:latin typeface="Times New Roman"/>
                <a:cs typeface="Times New Roman"/>
              </a:rPr>
              <a:t>người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 err="1" smtClean="0">
                <a:latin typeface="Times New Roman"/>
                <a:cs typeface="Times New Roman"/>
              </a:rPr>
              <a:t>mua</a:t>
            </a:r>
            <a:r>
              <a:rPr lang="en-US" sz="2800" spc="-1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14300"/>
              </a:lnSpc>
              <a:spcBef>
                <a:spcPts val="1190"/>
              </a:spcBef>
              <a:buChar char="-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hoạt </a:t>
            </a:r>
            <a:r>
              <a:rPr sz="2800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khuyến </a:t>
            </a:r>
            <a:r>
              <a:rPr sz="2800" spc="-10" dirty="0">
                <a:latin typeface="Times New Roman"/>
                <a:cs typeface="Times New Roman"/>
              </a:rPr>
              <a:t>mại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dirty="0">
                <a:latin typeface="Times New Roman"/>
                <a:cs typeface="Times New Roman"/>
              </a:rPr>
              <a:t>hỗ trợ hoạt </a:t>
            </a:r>
            <a:r>
              <a:rPr sz="2800" dirty="0" err="1">
                <a:latin typeface="Times New Roman"/>
                <a:cs typeface="Times New Roman"/>
              </a:rPr>
              <a:t>động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quảng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cáo </a:t>
            </a:r>
            <a:r>
              <a:rPr sz="2800" spc="-5" dirty="0">
                <a:latin typeface="Times New Roman"/>
                <a:cs typeface="Times New Roman"/>
              </a:rPr>
              <a:t>nhằm phát </a:t>
            </a:r>
            <a:r>
              <a:rPr sz="2800" dirty="0">
                <a:latin typeface="Times New Roman"/>
                <a:cs typeface="Times New Roman"/>
              </a:rPr>
              <a:t>huy </a:t>
            </a:r>
            <a:r>
              <a:rPr sz="2800" spc="-5" dirty="0" err="1">
                <a:latin typeface="Times New Roman"/>
                <a:cs typeface="Times New Roman"/>
              </a:rPr>
              <a:t>hiệu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quả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743" y="304800"/>
            <a:ext cx="8915400" cy="583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1765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* Khuyến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 err="1">
                <a:latin typeface="Times New Roman"/>
                <a:cs typeface="Times New Roman"/>
              </a:rPr>
              <a:t>mãi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endParaRPr lang="en-US" sz="2800" b="1" spc="-5" dirty="0" smtClean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12700" marR="5231765">
              <a:lnSpc>
                <a:spcPct val="150000"/>
              </a:lnSpc>
              <a:spcBef>
                <a:spcPts val="100"/>
              </a:spcBef>
            </a:pPr>
            <a:r>
              <a:rPr sz="2800" b="1" spc="-10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Ưu</a:t>
            </a:r>
            <a:r>
              <a:rPr sz="2800" b="1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điểm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50000"/>
              </a:lnSpc>
              <a:spcBef>
                <a:spcPts val="60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Thu </a:t>
            </a:r>
            <a:r>
              <a:rPr sz="2800" dirty="0">
                <a:latin typeface="Times New Roman"/>
                <a:cs typeface="Times New Roman"/>
              </a:rPr>
              <a:t>hút chú </a:t>
            </a:r>
            <a:r>
              <a:rPr sz="2800" spc="-5" dirty="0">
                <a:latin typeface="Times New Roman"/>
                <a:cs typeface="Times New Roman"/>
              </a:rPr>
              <a:t>ý KH </a:t>
            </a:r>
            <a:r>
              <a:rPr sz="2800" dirty="0">
                <a:latin typeface="Times New Roman"/>
                <a:cs typeface="Times New Roman"/>
              </a:rPr>
              <a:t>để quyết </a:t>
            </a:r>
            <a:r>
              <a:rPr sz="2800" spc="-5" dirty="0">
                <a:latin typeface="Times New Roman"/>
                <a:cs typeface="Times New Roman"/>
              </a:rPr>
              <a:t>định </a:t>
            </a:r>
            <a:r>
              <a:rPr sz="2800" spc="-10" dirty="0">
                <a:latin typeface="Times New Roman"/>
                <a:cs typeface="Times New Roman"/>
              </a:rPr>
              <a:t>mua </a:t>
            </a:r>
            <a:r>
              <a:rPr sz="2800" spc="-5" dirty="0">
                <a:latin typeface="Times New Roman"/>
                <a:cs typeface="Times New Roman"/>
              </a:rPr>
              <a:t>hàng, </a:t>
            </a:r>
            <a:r>
              <a:rPr sz="2800" spc="-5" dirty="0" err="1">
                <a:latin typeface="Times New Roman"/>
                <a:cs typeface="Times New Roman"/>
              </a:rPr>
              <a:t>hấp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dẫn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người </a:t>
            </a:r>
            <a:r>
              <a:rPr sz="2800" spc="-10" dirty="0">
                <a:latin typeface="Times New Roman"/>
                <a:cs typeface="Times New Roman"/>
              </a:rPr>
              <a:t>mua một cách cụ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thể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Doanh </a:t>
            </a:r>
            <a:r>
              <a:rPr sz="2800" spc="-5" dirty="0">
                <a:latin typeface="Times New Roman"/>
                <a:cs typeface="Times New Roman"/>
              </a:rPr>
              <a:t>số có </a:t>
            </a:r>
            <a:r>
              <a:rPr sz="2800" dirty="0">
                <a:latin typeface="Times New Roman"/>
                <a:cs typeface="Times New Roman"/>
              </a:rPr>
              <a:t>thể </a:t>
            </a:r>
            <a:r>
              <a:rPr sz="2800" spc="-5" dirty="0">
                <a:latin typeface="Times New Roman"/>
                <a:cs typeface="Times New Roman"/>
              </a:rPr>
              <a:t>tăng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thời gian ngắn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1070"/>
              </a:spcBef>
            </a:pPr>
            <a:r>
              <a:rPr sz="28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Hạn chế: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8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Áp </a:t>
            </a:r>
            <a:r>
              <a:rPr sz="2800" dirty="0">
                <a:latin typeface="Times New Roman"/>
                <a:cs typeface="Times New Roman"/>
              </a:rPr>
              <a:t>dụng trong </a:t>
            </a:r>
            <a:r>
              <a:rPr sz="2800" spc="-5" dirty="0">
                <a:latin typeface="Times New Roman"/>
                <a:cs typeface="Times New Roman"/>
              </a:rPr>
              <a:t>thời gian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ngắn</a:t>
            </a:r>
            <a:endParaRPr sz="2800" dirty="0">
              <a:latin typeface="Times New Roman"/>
              <a:cs typeface="Times New Roman"/>
            </a:endParaRPr>
          </a:p>
          <a:p>
            <a:pPr marL="354965" indent="-342900">
              <a:lnSpc>
                <a:spcPct val="150000"/>
              </a:lnSpc>
              <a:spcBef>
                <a:spcPts val="1070"/>
              </a:spcBef>
              <a:buChar char="-"/>
              <a:tabLst>
                <a:tab pos="354965" algn="l"/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Làm </a:t>
            </a:r>
            <a:r>
              <a:rPr sz="2800" dirty="0">
                <a:latin typeface="Times New Roman"/>
                <a:cs typeface="Times New Roman"/>
              </a:rPr>
              <a:t>không đúng </a:t>
            </a:r>
            <a:r>
              <a:rPr sz="2800" spc="-10" dirty="0">
                <a:latin typeface="Times New Roman"/>
                <a:cs typeface="Times New Roman"/>
              </a:rPr>
              <a:t>cách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phản tác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dụng</a:t>
            </a:r>
          </a:p>
        </p:txBody>
      </p:sp>
    </p:spTree>
    <p:extLst>
      <p:ext uri="{BB962C8B-B14F-4D97-AF65-F5344CB8AC3E}">
        <p14:creationId xmlns:p14="http://schemas.microsoft.com/office/powerpoint/2010/main" val="2517557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68351"/>
            <a:ext cx="8074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7.2 Các hình thức xúc </a:t>
            </a:r>
            <a:r>
              <a:rPr sz="4000" b="1" dirty="0">
                <a:latin typeface="Times New Roman"/>
                <a:cs typeface="Times New Roman"/>
              </a:rPr>
              <a:t>tiến </a:t>
            </a:r>
            <a:r>
              <a:rPr sz="4000" b="1" spc="-5" dirty="0">
                <a:latin typeface="Times New Roman"/>
                <a:cs typeface="Times New Roman"/>
              </a:rPr>
              <a:t>hỗn</a:t>
            </a:r>
            <a:r>
              <a:rPr sz="4000" b="1" spc="25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hợp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882141"/>
            <a:ext cx="482726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7.2.4 </a:t>
            </a:r>
            <a:r>
              <a:rPr sz="3000" b="1" spc="-5" dirty="0">
                <a:latin typeface="Times New Roman"/>
                <a:cs typeface="Times New Roman"/>
              </a:rPr>
              <a:t>Hoạt động khuyến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mãi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409700"/>
            <a:ext cx="8382000" cy="5222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7.2 Các hình thức xúc tiến hỗn</a:t>
            </a:r>
            <a:r>
              <a:rPr spc="60" dirty="0"/>
              <a:t> </a:t>
            </a:r>
            <a:r>
              <a:rPr spc="-5" dirty="0"/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434140"/>
            <a:ext cx="45961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7.2.4 </a:t>
            </a:r>
            <a:r>
              <a:rPr sz="3000" b="1" spc="-5" dirty="0">
                <a:latin typeface="Times New Roman"/>
                <a:cs typeface="Times New Roman"/>
              </a:rPr>
              <a:t>Hoạt động khuyến</a:t>
            </a:r>
            <a:r>
              <a:rPr sz="3000" b="1" spc="-6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mãi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497" y="2361819"/>
            <a:ext cx="5139080" cy="3623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80804" y="2514777"/>
            <a:ext cx="6239954" cy="410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5000" y="2372867"/>
            <a:ext cx="6923531" cy="37307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585064"/>
            <a:ext cx="761365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134533"/>
            <a:ext cx="8839200" cy="519620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71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7.2.5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Marketing trực</a:t>
            </a:r>
            <a:r>
              <a:rPr sz="3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tiếp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13900"/>
              </a:lnSpc>
              <a:spcBef>
                <a:spcPts val="1035"/>
              </a:spcBef>
              <a:buChar char="-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Marketing </a:t>
            </a:r>
            <a:r>
              <a:rPr sz="2800" spc="-5" dirty="0">
                <a:latin typeface="Times New Roman"/>
                <a:cs typeface="Times New Roman"/>
              </a:rPr>
              <a:t>trực tiếp là việc </a:t>
            </a:r>
            <a:r>
              <a:rPr sz="2800" spc="-10" dirty="0">
                <a:latin typeface="Times New Roman"/>
                <a:cs typeface="Times New Roman"/>
              </a:rPr>
              <a:t>sử </a:t>
            </a:r>
            <a:r>
              <a:rPr sz="2800" dirty="0">
                <a:latin typeface="Times New Roman"/>
                <a:cs typeface="Times New Roman"/>
              </a:rPr>
              <a:t>dụng </a:t>
            </a:r>
            <a:r>
              <a:rPr sz="2800" spc="-10" dirty="0">
                <a:latin typeface="Times New Roman"/>
                <a:cs typeface="Times New Roman"/>
              </a:rPr>
              <a:t>hệ </a:t>
            </a:r>
            <a:r>
              <a:rPr sz="2800" spc="-5" dirty="0">
                <a:latin typeface="Times New Roman"/>
                <a:cs typeface="Times New Roman"/>
              </a:rPr>
              <a:t>thống </a:t>
            </a:r>
            <a:r>
              <a:rPr sz="2800" spc="-10" dirty="0">
                <a:latin typeface="Times New Roman"/>
                <a:cs typeface="Times New Roman"/>
              </a:rPr>
              <a:t>các  </a:t>
            </a:r>
            <a:r>
              <a:rPr sz="2800" spc="-5" dirty="0">
                <a:latin typeface="Times New Roman"/>
                <a:cs typeface="Times New Roman"/>
              </a:rPr>
              <a:t>phương tiện nhằm thiết lập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15" dirty="0">
                <a:latin typeface="Times New Roman"/>
                <a:cs typeface="Times New Roman"/>
              </a:rPr>
              <a:t>mở </a:t>
            </a:r>
            <a:r>
              <a:rPr sz="2800" spc="-5" dirty="0">
                <a:latin typeface="Times New Roman"/>
                <a:cs typeface="Times New Roman"/>
              </a:rPr>
              <a:t>rộng việc đối  thoại, giao tiếp giữa </a:t>
            </a:r>
            <a:r>
              <a:rPr sz="2800" spc="-10" dirty="0">
                <a:latin typeface="Times New Roman"/>
                <a:cs typeface="Times New Roman"/>
              </a:rPr>
              <a:t>KH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10" dirty="0">
                <a:latin typeface="Times New Roman"/>
                <a:cs typeface="Times New Roman"/>
              </a:rPr>
              <a:t>NH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470"/>
              </a:spcBef>
              <a:buChar char="-"/>
              <a:tabLst>
                <a:tab pos="355600" algn="l"/>
              </a:tabLst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Ưu điểm</a:t>
            </a:r>
            <a:r>
              <a:rPr sz="2800" spc="-5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Gia tăng cơ </a:t>
            </a:r>
            <a:r>
              <a:rPr sz="2800" dirty="0">
                <a:latin typeface="Times New Roman"/>
                <a:cs typeface="Times New Roman"/>
              </a:rPr>
              <a:t>hội </a:t>
            </a:r>
            <a:r>
              <a:rPr sz="2800" spc="-5" dirty="0">
                <a:latin typeface="Times New Roman"/>
                <a:cs typeface="Times New Roman"/>
              </a:rPr>
              <a:t>giao tiếp giữa </a:t>
            </a:r>
            <a:r>
              <a:rPr sz="2800" spc="-10" dirty="0">
                <a:latin typeface="Times New Roman"/>
                <a:cs typeface="Times New Roman"/>
              </a:rPr>
              <a:t>KH </a:t>
            </a:r>
            <a:r>
              <a:rPr sz="2800" dirty="0">
                <a:latin typeface="Times New Roman"/>
                <a:cs typeface="Times New Roman"/>
              </a:rPr>
              <a:t>và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NH</a:t>
            </a:r>
            <a:endParaRPr sz="2800" dirty="0">
              <a:latin typeface="Times New Roman"/>
              <a:cs typeface="Times New Roman"/>
            </a:endParaRPr>
          </a:p>
          <a:p>
            <a:pPr marL="355600" marR="5715" indent="-343535">
              <a:lnSpc>
                <a:spcPts val="3829"/>
              </a:lnSpc>
              <a:spcBef>
                <a:spcPts val="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Giúp KH nhận được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tin từ NH </a:t>
            </a:r>
            <a:r>
              <a:rPr sz="2800" dirty="0">
                <a:latin typeface="Times New Roman"/>
                <a:cs typeface="Times New Roman"/>
              </a:rPr>
              <a:t>nhanh </a:t>
            </a:r>
            <a:r>
              <a:rPr sz="2800" spc="-5" dirty="0">
                <a:latin typeface="Times New Roman"/>
                <a:cs typeface="Times New Roman"/>
              </a:rPr>
              <a:t>chóng,  đầy </a:t>
            </a:r>
            <a:r>
              <a:rPr sz="2800" dirty="0">
                <a:latin typeface="Times New Roman"/>
                <a:cs typeface="Times New Roman"/>
              </a:rPr>
              <a:t>đủ, </a:t>
            </a:r>
            <a:r>
              <a:rPr sz="2800" spc="-5" dirty="0">
                <a:latin typeface="Times New Roman"/>
                <a:cs typeface="Times New Roman"/>
              </a:rPr>
              <a:t>cụ thể, chính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xác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Giảm chi </a:t>
            </a:r>
            <a:r>
              <a:rPr sz="2800" dirty="0">
                <a:latin typeface="Times New Roman"/>
                <a:cs typeface="Times New Roman"/>
              </a:rPr>
              <a:t>phí quảng </a:t>
            </a:r>
            <a:r>
              <a:rPr sz="2800" spc="-5" dirty="0">
                <a:latin typeface="Times New Roman"/>
                <a:cs typeface="Times New Roman"/>
              </a:rPr>
              <a:t>cáo, hạn chế sự theo </a:t>
            </a:r>
            <a:r>
              <a:rPr sz="2800" dirty="0">
                <a:latin typeface="Times New Roman"/>
                <a:cs typeface="Times New Roman"/>
              </a:rPr>
              <a:t>dõi </a:t>
            </a:r>
            <a:r>
              <a:rPr sz="2800" spc="-5" dirty="0">
                <a:latin typeface="Times New Roman"/>
                <a:cs typeface="Times New Roman"/>
              </a:rPr>
              <a:t>của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đối</a:t>
            </a:r>
            <a:endParaRPr sz="28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470"/>
              </a:spcBef>
            </a:pPr>
            <a:r>
              <a:rPr sz="2800" dirty="0">
                <a:latin typeface="Times New Roman"/>
                <a:cs typeface="Times New Roman"/>
              </a:rPr>
              <a:t>thủ </a:t>
            </a:r>
            <a:r>
              <a:rPr sz="2800" spc="-5" dirty="0">
                <a:latin typeface="Times New Roman"/>
                <a:cs typeface="Times New Roman"/>
              </a:rPr>
              <a:t>cạnh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tranh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508864"/>
            <a:ext cx="761365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114911"/>
            <a:ext cx="8075930" cy="4927600"/>
          </a:xfrm>
          <a:prstGeom prst="rect">
            <a:avLst/>
          </a:prstGeom>
        </p:spPr>
        <p:txBody>
          <a:bodyPr vert="horz" wrap="square" lIns="0" tIns="2368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64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7.2.5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Marketing trực</a:t>
            </a:r>
            <a:r>
              <a:rPr sz="30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tiếp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hình thức thực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hiện: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Gửi </a:t>
            </a:r>
            <a:r>
              <a:rPr sz="2800" spc="-5" dirty="0">
                <a:latin typeface="Times New Roman"/>
                <a:cs typeface="Times New Roman"/>
              </a:rPr>
              <a:t>thư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tờ rơi đến từng khách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Điện </a:t>
            </a:r>
            <a:r>
              <a:rPr sz="2800" dirty="0">
                <a:latin typeface="Times New Roman"/>
                <a:cs typeface="Times New Roman"/>
              </a:rPr>
              <a:t>thoại </a:t>
            </a:r>
            <a:r>
              <a:rPr sz="2800" spc="-5" dirty="0">
                <a:latin typeface="Times New Roman"/>
                <a:cs typeface="Times New Roman"/>
              </a:rPr>
              <a:t>tới khách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Tư vấn</a:t>
            </a:r>
            <a:r>
              <a:rPr sz="2800" dirty="0">
                <a:latin typeface="Times New Roman"/>
                <a:cs typeface="Times New Roman"/>
              </a:rPr>
              <a:t> online</a:t>
            </a:r>
          </a:p>
          <a:p>
            <a:pPr marL="355600" marR="5080" indent="-343535">
              <a:lnSpc>
                <a:spcPct val="120000"/>
              </a:lnSpc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Giải </a:t>
            </a:r>
            <a:r>
              <a:rPr sz="2800" spc="-5" dirty="0">
                <a:latin typeface="Times New Roman"/>
                <a:cs typeface="Times New Roman"/>
              </a:rPr>
              <a:t>đáp trên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thanh,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hình,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spc="-5" dirty="0">
                <a:latin typeface="Times New Roman"/>
                <a:cs typeface="Times New Roman"/>
              </a:rPr>
              <a:t>tạp chí  chuyên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ngành</a:t>
            </a: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Hội </a:t>
            </a:r>
            <a:r>
              <a:rPr sz="2800" dirty="0">
                <a:latin typeface="Times New Roman"/>
                <a:cs typeface="Times New Roman"/>
              </a:rPr>
              <a:t>nghị </a:t>
            </a:r>
            <a:r>
              <a:rPr sz="2800" spc="-5" dirty="0">
                <a:latin typeface="Times New Roman"/>
                <a:cs typeface="Times New Roman"/>
              </a:rPr>
              <a:t>khách hàng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Hội </a:t>
            </a:r>
            <a:r>
              <a:rPr sz="2800" spc="-5" dirty="0">
                <a:latin typeface="Times New Roman"/>
                <a:cs typeface="Times New Roman"/>
              </a:rPr>
              <a:t>chợ việc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làm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0"/>
            <a:ext cx="8534400" cy="5630387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CÂU HỎI</a:t>
            </a:r>
          </a:p>
          <a:p>
            <a:pPr marL="12700" marR="0" lvl="0" indent="0" algn="l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Đâu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không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phải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là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phương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pháp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Marketing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trực</a:t>
            </a:r>
            <a:r>
              <a:rPr lang="en-US" sz="2800" b="1" i="1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i="1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tiếp</a:t>
            </a:r>
            <a:r>
              <a:rPr kumimoji="0" lang="en-US" sz="28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:</a:t>
            </a:r>
          </a:p>
          <a:p>
            <a:pPr marL="527050" marR="0" lvl="0" indent="-19050" algn="l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Phát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tờ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rơi</a:t>
            </a:r>
            <a:endParaRPr kumimoji="0" lang="en-US" sz="2800" b="0" i="0" u="none" strike="noStrike" kern="1200" cap="none" spc="-5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050" marR="0" lvl="0" indent="-19050" algn="l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n-US"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Giải</a:t>
            </a:r>
            <a:r>
              <a:rPr lang="en-US" sz="28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đáp</a:t>
            </a:r>
            <a:r>
              <a:rPr lang="en-US" sz="28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trên</a:t>
            </a:r>
            <a:r>
              <a:rPr lang="en-US" sz="28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truyền</a:t>
            </a:r>
            <a:r>
              <a:rPr lang="en-US" sz="2800" spc="-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hình</a:t>
            </a:r>
            <a:endParaRPr lang="en-US" sz="2800" spc="-5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27050" marR="0" lvl="0" indent="-19050" algn="l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-5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Hội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nghị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khách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hàng</a:t>
            </a:r>
            <a:endParaRPr kumimoji="0" lang="en-US" sz="2800" b="0" i="0" u="none" strike="noStrike" kern="1200" cap="none" spc="-5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27050" marR="0" lvl="0" indent="-19050" algn="l" defTabSz="914400" rtl="0" eaLnBrk="1" fontAlgn="auto" latinLnBrk="0" hangingPunct="1">
              <a:lnSpc>
                <a:spcPct val="15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Báo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cáo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thường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niên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của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khách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hàng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dịch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ra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nhiều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thứ</a:t>
            </a:r>
            <a:r>
              <a:rPr kumimoji="0" lang="en-US" sz="2800" b="0" i="0" u="none" strike="noStrike" kern="1200" cap="none" spc="-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tiếng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6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454" y="508864"/>
            <a:ext cx="761365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Các hình thức xúc tiến hỗn</a:t>
            </a:r>
            <a:r>
              <a:rPr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148460"/>
            <a:ext cx="8763000" cy="4913076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7.2.6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Hoạt động tài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trợ</a:t>
            </a: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Hoạt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động tài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trợ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tốt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sẽ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đạt được các mục</a:t>
            </a:r>
            <a:r>
              <a:rPr sz="30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tiêu:</a:t>
            </a:r>
            <a:endParaRPr sz="3000" dirty="0">
              <a:latin typeface="Times New Roman"/>
              <a:cs typeface="Times New Roman"/>
            </a:endParaRPr>
          </a:p>
          <a:p>
            <a:pPr marL="355600" marR="6350" indent="-343535">
              <a:lnSpc>
                <a:spcPct val="113900"/>
              </a:lnSpc>
              <a:spcBef>
                <a:spcPts val="1030"/>
              </a:spcBef>
              <a:buChar char="-"/>
              <a:tabLst>
                <a:tab pos="355600" algn="l"/>
                <a:tab pos="356235" algn="l"/>
                <a:tab pos="1257935" algn="l"/>
                <a:tab pos="2323465" algn="l"/>
                <a:tab pos="2826385" algn="l"/>
                <a:tab pos="3609340" algn="l"/>
                <a:tab pos="4315460" algn="l"/>
                <a:tab pos="4978400" algn="l"/>
                <a:tab pos="6000115" algn="l"/>
                <a:tab pos="6862445" algn="l"/>
                <a:tab pos="7369809" algn="l"/>
              </a:tabLst>
            </a:pP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5" dirty="0">
                <a:latin typeface="Times New Roman"/>
                <a:cs typeface="Times New Roman"/>
              </a:rPr>
              <a:t>ă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</a:t>
            </a:r>
            <a:r>
              <a:rPr sz="2800" spc="-15" dirty="0">
                <a:latin typeface="Times New Roman"/>
                <a:cs typeface="Times New Roman"/>
              </a:rPr>
              <a:t>ư</a:t>
            </a:r>
            <a:r>
              <a:rPr sz="2800" spc="-5" dirty="0">
                <a:latin typeface="Times New Roman"/>
                <a:cs typeface="Times New Roman"/>
              </a:rPr>
              <a:t>ờng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sự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hiê</a:t>
            </a:r>
            <a:r>
              <a:rPr sz="2800" spc="-10" dirty="0">
                <a:latin typeface="Times New Roman"/>
                <a:cs typeface="Times New Roman"/>
              </a:rPr>
              <a:t>̉</a:t>
            </a:r>
            <a:r>
              <a:rPr sz="2800" spc="-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ết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của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á</a:t>
            </a:r>
            <a:r>
              <a:rPr sz="2800" spc="-20" dirty="0">
                <a:latin typeface="Times New Roman"/>
                <a:cs typeface="Times New Roman"/>
              </a:rPr>
              <a:t>c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</a:t>
            </a:r>
            <a:r>
              <a:rPr sz="2800" spc="-20" dirty="0">
                <a:latin typeface="Times New Roman"/>
                <a:cs typeface="Times New Roman"/>
              </a:rPr>
              <a:t>à</a:t>
            </a:r>
            <a:r>
              <a:rPr sz="2800" spc="-5" dirty="0">
                <a:latin typeface="Times New Roman"/>
                <a:cs typeface="Times New Roman"/>
              </a:rPr>
              <a:t>ng</a:t>
            </a:r>
            <a:r>
              <a:rPr sz="2800" dirty="0">
                <a:latin typeface="Times New Roman"/>
                <a:cs typeface="Times New Roman"/>
              </a:rPr>
              <a:t>	v</a:t>
            </a:r>
            <a:r>
              <a:rPr sz="2800" spc="-5" dirty="0">
                <a:latin typeface="Times New Roman"/>
                <a:cs typeface="Times New Roman"/>
              </a:rPr>
              <a:t>ề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25" dirty="0">
                <a:latin typeface="Times New Roman"/>
                <a:cs typeface="Times New Roman"/>
              </a:rPr>
              <a:t>â</a:t>
            </a:r>
            <a:r>
              <a:rPr sz="2800" spc="-5" dirty="0">
                <a:latin typeface="Times New Roman"/>
                <a:cs typeface="Times New Roman"/>
              </a:rPr>
              <a:t>n  hàng và </a:t>
            </a:r>
            <a:r>
              <a:rPr sz="2800" dirty="0">
                <a:latin typeface="Times New Roman"/>
                <a:cs typeface="Times New Roman"/>
              </a:rPr>
              <a:t>những </a:t>
            </a:r>
            <a:r>
              <a:rPr sz="2800" spc="-5" dirty="0">
                <a:latin typeface="Times New Roman"/>
                <a:cs typeface="Times New Roman"/>
              </a:rPr>
              <a:t>đổi </a:t>
            </a:r>
            <a:r>
              <a:rPr sz="2800" spc="-10" dirty="0">
                <a:latin typeface="Times New Roman"/>
                <a:cs typeface="Times New Roman"/>
              </a:rPr>
              <a:t>mới </a:t>
            </a:r>
            <a:r>
              <a:rPr sz="2800" spc="-5" dirty="0">
                <a:latin typeface="Times New Roman"/>
                <a:cs typeface="Times New Roman"/>
              </a:rPr>
              <a:t>của </a:t>
            </a:r>
            <a:r>
              <a:rPr sz="2800" dirty="0">
                <a:latin typeface="Times New Roman"/>
                <a:cs typeface="Times New Roman"/>
              </a:rPr>
              <a:t>ngân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13900"/>
              </a:lnSpc>
              <a:spcBef>
                <a:spcPts val="1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Thu </a:t>
            </a:r>
            <a:r>
              <a:rPr sz="2800" dirty="0">
                <a:latin typeface="Times New Roman"/>
                <a:cs typeface="Times New Roman"/>
              </a:rPr>
              <a:t>hút </a:t>
            </a:r>
            <a:r>
              <a:rPr sz="2800" spc="-5" dirty="0">
                <a:latin typeface="Times New Roman"/>
                <a:cs typeface="Times New Roman"/>
              </a:rPr>
              <a:t>sự chú ý của </a:t>
            </a: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dirty="0">
                <a:latin typeface="Times New Roman"/>
                <a:cs typeface="Times New Roman"/>
              </a:rPr>
              <a:t>phương </a:t>
            </a:r>
            <a:r>
              <a:rPr sz="2800" spc="-5" dirty="0">
                <a:latin typeface="Times New Roman"/>
                <a:cs typeface="Times New Roman"/>
              </a:rPr>
              <a:t>tiện thông tin </a:t>
            </a:r>
            <a:r>
              <a:rPr sz="2800" dirty="0">
                <a:latin typeface="Times New Roman"/>
                <a:cs typeface="Times New Roman"/>
              </a:rPr>
              <a:t>đại  </a:t>
            </a:r>
            <a:r>
              <a:rPr sz="2800" spc="-5" dirty="0">
                <a:latin typeface="Times New Roman"/>
                <a:cs typeface="Times New Roman"/>
              </a:rPr>
              <a:t>chúng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65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Tăng cường </a:t>
            </a:r>
            <a:r>
              <a:rPr sz="2800" spc="-10" dirty="0">
                <a:latin typeface="Times New Roman"/>
                <a:cs typeface="Times New Roman"/>
              </a:rPr>
              <a:t>các mối </a:t>
            </a:r>
            <a:r>
              <a:rPr sz="2800" dirty="0">
                <a:latin typeface="Times New Roman"/>
                <a:cs typeface="Times New Roman"/>
              </a:rPr>
              <a:t>quan </a:t>
            </a:r>
            <a:r>
              <a:rPr sz="2800" spc="-5" dirty="0">
                <a:latin typeface="Times New Roman"/>
                <a:cs typeface="Times New Roman"/>
              </a:rPr>
              <a:t>hệ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cộng đồng xã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hội</a:t>
            </a:r>
            <a:endParaRPr sz="2800" dirty="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47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Tăng cường </a:t>
            </a:r>
            <a:r>
              <a:rPr sz="2800" dirty="0">
                <a:latin typeface="Times New Roman"/>
                <a:cs typeface="Times New Roman"/>
              </a:rPr>
              <a:t>uy </a:t>
            </a:r>
            <a:r>
              <a:rPr sz="2800" spc="-5" dirty="0">
                <a:latin typeface="Times New Roman"/>
                <a:cs typeface="Times New Roman"/>
              </a:rPr>
              <a:t>tín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hình ảnh của ngân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hàng</a:t>
            </a:r>
            <a:endParaRPr sz="2800" dirty="0">
              <a:latin typeface="Times New Roman"/>
              <a:cs typeface="Times New Roman"/>
            </a:endParaRPr>
          </a:p>
          <a:p>
            <a:pPr marL="355600" marR="6985" indent="-343535">
              <a:lnSpc>
                <a:spcPts val="3840"/>
              </a:lnSpc>
              <a:spcBef>
                <a:spcPts val="200"/>
              </a:spcBef>
              <a:buChar char="-"/>
              <a:tabLst>
                <a:tab pos="355600" algn="l"/>
                <a:tab pos="356235" algn="l"/>
                <a:tab pos="1109980" algn="l"/>
                <a:tab pos="1745614" algn="l"/>
                <a:tab pos="2618740" algn="l"/>
                <a:tab pos="3154045" algn="l"/>
                <a:tab pos="3848735" algn="l"/>
                <a:tab pos="4720590" algn="l"/>
                <a:tab pos="5682615" algn="l"/>
                <a:tab pos="6496685" algn="l"/>
                <a:tab pos="7368540" algn="l"/>
              </a:tabLst>
            </a:pPr>
            <a:r>
              <a:rPr sz="2800" spc="-5" dirty="0">
                <a:latin typeface="Times New Roman"/>
                <a:cs typeface="Times New Roman"/>
              </a:rPr>
              <a:t>Thu	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út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ân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tài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cho</a:t>
            </a:r>
            <a:r>
              <a:rPr sz="2800" dirty="0">
                <a:latin typeface="Times New Roman"/>
                <a:cs typeface="Times New Roman"/>
              </a:rPr>
              <a:t>	ng</a:t>
            </a:r>
            <a:r>
              <a:rPr sz="2800" spc="-5" dirty="0">
                <a:latin typeface="Times New Roman"/>
                <a:cs typeface="Times New Roman"/>
              </a:rPr>
              <a:t>ân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hàn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giúp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ân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hàng  </a:t>
            </a:r>
            <a:r>
              <a:rPr sz="2800" dirty="0">
                <a:latin typeface="Times New Roman"/>
                <a:cs typeface="Times New Roman"/>
              </a:rPr>
              <a:t>tuyển </a:t>
            </a:r>
            <a:r>
              <a:rPr sz="2800" spc="-5" dirty="0">
                <a:latin typeface="Times New Roman"/>
                <a:cs typeface="Times New Roman"/>
              </a:rPr>
              <a:t>dụng </a:t>
            </a:r>
            <a:r>
              <a:rPr sz="2800" dirty="0">
                <a:latin typeface="Times New Roman"/>
                <a:cs typeface="Times New Roman"/>
              </a:rPr>
              <a:t>nhân </a:t>
            </a:r>
            <a:r>
              <a:rPr sz="2800" spc="-5" dirty="0">
                <a:latin typeface="Times New Roman"/>
                <a:cs typeface="Times New Roman"/>
              </a:rPr>
              <a:t>viên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tốt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5454" y="397510"/>
            <a:ext cx="76136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7.2 Các hình thức xúc tiến hỗn</a:t>
            </a:r>
            <a:r>
              <a:rPr sz="4000" b="1" spc="6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hợp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39341"/>
            <a:ext cx="3707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imes New Roman"/>
                <a:cs typeface="Times New Roman"/>
              </a:rPr>
              <a:t>7.2.6 </a:t>
            </a:r>
            <a:r>
              <a:rPr sz="3000" b="1" spc="-5" dirty="0">
                <a:latin typeface="Times New Roman"/>
                <a:cs typeface="Times New Roman"/>
              </a:rPr>
              <a:t>Hoạt động tài</a:t>
            </a:r>
            <a:r>
              <a:rPr sz="3000" b="1" spc="-4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Times New Roman"/>
                <a:cs typeface="Times New Roman"/>
              </a:rPr>
              <a:t>trợ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2057400"/>
            <a:ext cx="6096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1828800"/>
            <a:ext cx="6230111" cy="452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783565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/>
          <p:nvPr/>
        </p:nvSpPr>
        <p:spPr>
          <a:xfrm>
            <a:off x="1775460" y="2057400"/>
            <a:ext cx="1004569" cy="1109980"/>
          </a:xfrm>
          <a:custGeom>
            <a:avLst/>
            <a:gdLst/>
            <a:ahLst/>
            <a:cxnLst/>
            <a:rect l="l" t="t" r="r" b="b"/>
            <a:pathLst>
              <a:path w="1004569" h="1109980">
                <a:moveTo>
                  <a:pt x="803401" y="0"/>
                </a:moveTo>
                <a:lnTo>
                  <a:pt x="0" y="0"/>
                </a:lnTo>
                <a:lnTo>
                  <a:pt x="0" y="1109472"/>
                </a:lnTo>
                <a:lnTo>
                  <a:pt x="803401" y="1109472"/>
                </a:lnTo>
                <a:lnTo>
                  <a:pt x="1004315" y="554736"/>
                </a:lnTo>
                <a:lnTo>
                  <a:pt x="803401" y="0"/>
                </a:lnTo>
                <a:close/>
              </a:path>
            </a:pathLst>
          </a:custGeom>
          <a:solidFill>
            <a:srgbClr val="C03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3395471"/>
            <a:ext cx="1004569" cy="1108075"/>
          </a:xfrm>
          <a:custGeom>
            <a:avLst/>
            <a:gdLst/>
            <a:ahLst/>
            <a:cxnLst/>
            <a:rect l="l" t="t" r="r" b="b"/>
            <a:pathLst>
              <a:path w="1004569" h="1108075">
                <a:moveTo>
                  <a:pt x="803401" y="0"/>
                </a:moveTo>
                <a:lnTo>
                  <a:pt x="0" y="0"/>
                </a:lnTo>
                <a:lnTo>
                  <a:pt x="0" y="1107947"/>
                </a:lnTo>
                <a:lnTo>
                  <a:pt x="803401" y="1107947"/>
                </a:lnTo>
                <a:lnTo>
                  <a:pt x="1004316" y="553973"/>
                </a:lnTo>
                <a:lnTo>
                  <a:pt x="80340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69364" y="4794503"/>
            <a:ext cx="1005840" cy="1109980"/>
          </a:xfrm>
          <a:custGeom>
            <a:avLst/>
            <a:gdLst/>
            <a:ahLst/>
            <a:cxnLst/>
            <a:rect l="l" t="t" r="r" b="b"/>
            <a:pathLst>
              <a:path w="1005839" h="1109979">
                <a:moveTo>
                  <a:pt x="804672" y="0"/>
                </a:moveTo>
                <a:lnTo>
                  <a:pt x="0" y="0"/>
                </a:lnTo>
                <a:lnTo>
                  <a:pt x="0" y="1109472"/>
                </a:lnTo>
                <a:lnTo>
                  <a:pt x="804672" y="1109472"/>
                </a:lnTo>
                <a:lnTo>
                  <a:pt x="1005840" y="554736"/>
                </a:lnTo>
                <a:lnTo>
                  <a:pt x="804672" y="0"/>
                </a:lnTo>
                <a:close/>
              </a:path>
            </a:pathLst>
          </a:custGeom>
          <a:solidFill>
            <a:srgbClr val="2980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05941" y="2175257"/>
            <a:ext cx="6085659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645" marR="833119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KHÁI </a:t>
            </a:r>
            <a:r>
              <a:rPr sz="2800" b="1" spc="-5" dirty="0">
                <a:solidFill>
                  <a:srgbClr val="475455"/>
                </a:solidFill>
                <a:latin typeface="Times New Roman"/>
                <a:cs typeface="Times New Roman"/>
              </a:rPr>
              <a:t>NIỆM VỀ XÚC</a:t>
            </a:r>
            <a:r>
              <a:rPr sz="2800" b="1" spc="-145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45" dirty="0" smtClean="0">
                <a:solidFill>
                  <a:srgbClr val="475455"/>
                </a:solidFill>
                <a:latin typeface="Times New Roman"/>
                <a:cs typeface="Times New Roman"/>
              </a:rPr>
              <a:t>T</a:t>
            </a:r>
            <a:r>
              <a:rPr sz="2800" b="1" dirty="0" smtClean="0">
                <a:solidFill>
                  <a:srgbClr val="475455"/>
                </a:solidFill>
                <a:latin typeface="Times New Roman"/>
                <a:cs typeface="Times New Roman"/>
              </a:rPr>
              <a:t>IẾN  </a:t>
            </a: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HỖN</a:t>
            </a:r>
            <a:r>
              <a:rPr sz="2800" b="1" spc="-25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HỢP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475455"/>
                </a:solidFill>
                <a:latin typeface="Times New Roman"/>
                <a:cs typeface="Times New Roman"/>
              </a:rPr>
              <a:t>ĐẶC ĐIỂM, </a:t>
            </a:r>
            <a:r>
              <a:rPr sz="2800" b="1" spc="-110" dirty="0">
                <a:solidFill>
                  <a:srgbClr val="475455"/>
                </a:solidFill>
                <a:latin typeface="Times New Roman"/>
                <a:cs typeface="Times New Roman"/>
              </a:rPr>
              <a:t>VAI </a:t>
            </a:r>
            <a:r>
              <a:rPr sz="2800" b="1" spc="-5" dirty="0">
                <a:solidFill>
                  <a:srgbClr val="475455"/>
                </a:solidFill>
                <a:latin typeface="Times New Roman"/>
                <a:cs typeface="Times New Roman"/>
              </a:rPr>
              <a:t>TRÒ CỦA</a:t>
            </a:r>
            <a:r>
              <a:rPr sz="2800" b="1" spc="-95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475455"/>
                </a:solidFill>
                <a:latin typeface="Times New Roman"/>
                <a:cs typeface="Times New Roman"/>
              </a:rPr>
              <a:t>HOẠT  ĐỘNG XÚC </a:t>
            </a: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TIẾN HỖN</a:t>
            </a:r>
            <a:r>
              <a:rPr sz="2800" b="1" spc="-10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HỢP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27940" marR="1281430" algn="ctr">
              <a:lnSpc>
                <a:spcPct val="100000"/>
              </a:lnSpc>
              <a:spcBef>
                <a:spcPts val="2115"/>
              </a:spcBef>
            </a:pP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TIẾN </a:t>
            </a:r>
            <a:r>
              <a:rPr sz="2800" b="1" spc="-5" dirty="0">
                <a:solidFill>
                  <a:srgbClr val="475455"/>
                </a:solidFill>
                <a:latin typeface="Times New Roman"/>
                <a:cs typeface="Times New Roman"/>
              </a:rPr>
              <a:t>TRÌNH XÚC</a:t>
            </a:r>
            <a:r>
              <a:rPr sz="2800" b="1" spc="-110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dirty="0" smtClean="0">
                <a:solidFill>
                  <a:srgbClr val="475455"/>
                </a:solidFill>
                <a:latin typeface="Times New Roman"/>
                <a:cs typeface="Times New Roman"/>
              </a:rPr>
              <a:t>TIẾN</a:t>
            </a:r>
            <a:r>
              <a:rPr lang="en-US"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dirty="0" smtClean="0">
                <a:solidFill>
                  <a:srgbClr val="475455"/>
                </a:solidFill>
                <a:latin typeface="Times New Roman"/>
                <a:cs typeface="Times New Roman"/>
              </a:rPr>
              <a:t>HỖN</a:t>
            </a:r>
            <a:r>
              <a:rPr sz="2800" b="1" spc="-25" dirty="0" smtClean="0">
                <a:solidFill>
                  <a:srgbClr val="475455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475455"/>
                </a:solidFill>
                <a:latin typeface="Times New Roman"/>
                <a:cs typeface="Times New Roman"/>
              </a:rPr>
              <a:t>HỢP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21764" y="4989576"/>
            <a:ext cx="657225" cy="638810"/>
          </a:xfrm>
          <a:custGeom>
            <a:avLst/>
            <a:gdLst/>
            <a:ahLst/>
            <a:cxnLst/>
            <a:rect l="l" t="t" r="r" b="b"/>
            <a:pathLst>
              <a:path w="657225" h="638810">
                <a:moveTo>
                  <a:pt x="238887" y="159638"/>
                </a:moveTo>
                <a:lnTo>
                  <a:pt x="190737" y="164018"/>
                </a:lnTo>
                <a:lnTo>
                  <a:pt x="145893" y="176579"/>
                </a:lnTo>
                <a:lnTo>
                  <a:pt x="105314" y="196453"/>
                </a:lnTo>
                <a:lnTo>
                  <a:pt x="69961" y="222773"/>
                </a:lnTo>
                <a:lnTo>
                  <a:pt x="40793" y="254671"/>
                </a:lnTo>
                <a:lnTo>
                  <a:pt x="18770" y="291280"/>
                </a:lnTo>
                <a:lnTo>
                  <a:pt x="4852" y="331731"/>
                </a:lnTo>
                <a:lnTo>
                  <a:pt x="0" y="375158"/>
                </a:lnTo>
                <a:lnTo>
                  <a:pt x="5133" y="419699"/>
                </a:lnTo>
                <a:lnTo>
                  <a:pt x="19827" y="461073"/>
                </a:lnTo>
                <a:lnTo>
                  <a:pt x="43023" y="498351"/>
                </a:lnTo>
                <a:lnTo>
                  <a:pt x="73660" y="530606"/>
                </a:lnTo>
                <a:lnTo>
                  <a:pt x="44831" y="638556"/>
                </a:lnTo>
                <a:lnTo>
                  <a:pt x="173433" y="585724"/>
                </a:lnTo>
                <a:lnTo>
                  <a:pt x="89916" y="585724"/>
                </a:lnTo>
                <a:lnTo>
                  <a:pt x="102362" y="539369"/>
                </a:lnTo>
                <a:lnTo>
                  <a:pt x="65635" y="477510"/>
                </a:lnTo>
                <a:lnTo>
                  <a:pt x="46005" y="445817"/>
                </a:lnTo>
                <a:lnTo>
                  <a:pt x="33948" y="411434"/>
                </a:lnTo>
                <a:lnTo>
                  <a:pt x="29844" y="375158"/>
                </a:lnTo>
                <a:lnTo>
                  <a:pt x="35373" y="333114"/>
                </a:lnTo>
                <a:lnTo>
                  <a:pt x="51115" y="294485"/>
                </a:lnTo>
                <a:lnTo>
                  <a:pt x="75811" y="260384"/>
                </a:lnTo>
                <a:lnTo>
                  <a:pt x="108198" y="231924"/>
                </a:lnTo>
                <a:lnTo>
                  <a:pt x="147014" y="210217"/>
                </a:lnTo>
                <a:lnTo>
                  <a:pt x="190998" y="196376"/>
                </a:lnTo>
                <a:lnTo>
                  <a:pt x="238887" y="191516"/>
                </a:lnTo>
                <a:lnTo>
                  <a:pt x="362287" y="191516"/>
                </a:lnTo>
                <a:lnTo>
                  <a:pt x="331807" y="176579"/>
                </a:lnTo>
                <a:lnTo>
                  <a:pt x="286994" y="164018"/>
                </a:lnTo>
                <a:lnTo>
                  <a:pt x="238887" y="159638"/>
                </a:lnTo>
                <a:close/>
              </a:path>
              <a:path w="657225" h="638810">
                <a:moveTo>
                  <a:pt x="296742" y="583565"/>
                </a:moveTo>
                <a:lnTo>
                  <a:pt x="178688" y="583565"/>
                </a:lnTo>
                <a:lnTo>
                  <a:pt x="193309" y="586551"/>
                </a:lnTo>
                <a:lnTo>
                  <a:pt x="208216" y="588787"/>
                </a:lnTo>
                <a:lnTo>
                  <a:pt x="223408" y="590190"/>
                </a:lnTo>
                <a:lnTo>
                  <a:pt x="238887" y="590677"/>
                </a:lnTo>
                <a:lnTo>
                  <a:pt x="286994" y="586297"/>
                </a:lnTo>
                <a:lnTo>
                  <a:pt x="296742" y="583565"/>
                </a:lnTo>
                <a:close/>
              </a:path>
              <a:path w="657225" h="638810">
                <a:moveTo>
                  <a:pt x="180848" y="551561"/>
                </a:moveTo>
                <a:lnTo>
                  <a:pt x="175006" y="551561"/>
                </a:lnTo>
                <a:lnTo>
                  <a:pt x="171450" y="552323"/>
                </a:lnTo>
                <a:lnTo>
                  <a:pt x="167547" y="553862"/>
                </a:lnTo>
                <a:lnTo>
                  <a:pt x="89916" y="585724"/>
                </a:lnTo>
                <a:lnTo>
                  <a:pt x="173433" y="585724"/>
                </a:lnTo>
                <a:lnTo>
                  <a:pt x="178688" y="583565"/>
                </a:lnTo>
                <a:lnTo>
                  <a:pt x="296742" y="583565"/>
                </a:lnTo>
                <a:lnTo>
                  <a:pt x="331807" y="573736"/>
                </a:lnTo>
                <a:lnTo>
                  <a:pt x="362546" y="558673"/>
                </a:lnTo>
                <a:lnTo>
                  <a:pt x="238887" y="558673"/>
                </a:lnTo>
                <a:lnTo>
                  <a:pt x="225633" y="558288"/>
                </a:lnTo>
                <a:lnTo>
                  <a:pt x="212201" y="557117"/>
                </a:lnTo>
                <a:lnTo>
                  <a:pt x="198649" y="555136"/>
                </a:lnTo>
                <a:lnTo>
                  <a:pt x="185038" y="552323"/>
                </a:lnTo>
                <a:lnTo>
                  <a:pt x="183006" y="551815"/>
                </a:lnTo>
                <a:lnTo>
                  <a:pt x="180848" y="551561"/>
                </a:lnTo>
                <a:close/>
              </a:path>
              <a:path w="657225" h="638810">
                <a:moveTo>
                  <a:pt x="362287" y="191516"/>
                </a:moveTo>
                <a:lnTo>
                  <a:pt x="238887" y="191516"/>
                </a:lnTo>
                <a:lnTo>
                  <a:pt x="286728" y="196376"/>
                </a:lnTo>
                <a:lnTo>
                  <a:pt x="330678" y="210217"/>
                </a:lnTo>
                <a:lnTo>
                  <a:pt x="369472" y="231924"/>
                </a:lnTo>
                <a:lnTo>
                  <a:pt x="401845" y="260384"/>
                </a:lnTo>
                <a:lnTo>
                  <a:pt x="426534" y="294485"/>
                </a:lnTo>
                <a:lnTo>
                  <a:pt x="442274" y="333114"/>
                </a:lnTo>
                <a:lnTo>
                  <a:pt x="447802" y="375158"/>
                </a:lnTo>
                <a:lnTo>
                  <a:pt x="442274" y="417194"/>
                </a:lnTo>
                <a:lnTo>
                  <a:pt x="426534" y="455804"/>
                </a:lnTo>
                <a:lnTo>
                  <a:pt x="401845" y="489881"/>
                </a:lnTo>
                <a:lnTo>
                  <a:pt x="369472" y="518314"/>
                </a:lnTo>
                <a:lnTo>
                  <a:pt x="330678" y="539996"/>
                </a:lnTo>
                <a:lnTo>
                  <a:pt x="286728" y="553819"/>
                </a:lnTo>
                <a:lnTo>
                  <a:pt x="238887" y="558673"/>
                </a:lnTo>
                <a:lnTo>
                  <a:pt x="362546" y="558673"/>
                </a:lnTo>
                <a:lnTo>
                  <a:pt x="407701" y="527542"/>
                </a:lnTo>
                <a:lnTo>
                  <a:pt x="436860" y="495644"/>
                </a:lnTo>
                <a:lnTo>
                  <a:pt x="458878" y="459035"/>
                </a:lnTo>
                <a:lnTo>
                  <a:pt x="472794" y="418584"/>
                </a:lnTo>
                <a:lnTo>
                  <a:pt x="477647" y="375158"/>
                </a:lnTo>
                <a:lnTo>
                  <a:pt x="472794" y="331731"/>
                </a:lnTo>
                <a:lnTo>
                  <a:pt x="458878" y="291280"/>
                </a:lnTo>
                <a:lnTo>
                  <a:pt x="436860" y="254671"/>
                </a:lnTo>
                <a:lnTo>
                  <a:pt x="407701" y="222773"/>
                </a:lnTo>
                <a:lnTo>
                  <a:pt x="372363" y="196453"/>
                </a:lnTo>
                <a:lnTo>
                  <a:pt x="362287" y="191516"/>
                </a:lnTo>
                <a:close/>
              </a:path>
              <a:path w="657225" h="638810">
                <a:moveTo>
                  <a:pt x="505206" y="400812"/>
                </a:moveTo>
                <a:lnTo>
                  <a:pt x="504092" y="408860"/>
                </a:lnTo>
                <a:lnTo>
                  <a:pt x="502600" y="417194"/>
                </a:lnTo>
                <a:lnTo>
                  <a:pt x="501009" y="424672"/>
                </a:lnTo>
                <a:lnTo>
                  <a:pt x="499110" y="432435"/>
                </a:lnTo>
                <a:lnTo>
                  <a:pt x="612013" y="478917"/>
                </a:lnTo>
                <a:lnTo>
                  <a:pt x="597903" y="426085"/>
                </a:lnTo>
                <a:lnTo>
                  <a:pt x="566928" y="426085"/>
                </a:lnTo>
                <a:lnTo>
                  <a:pt x="505206" y="400812"/>
                </a:lnTo>
                <a:close/>
              </a:path>
              <a:path w="657225" h="638810">
                <a:moveTo>
                  <a:pt x="541447" y="31876"/>
                </a:moveTo>
                <a:lnTo>
                  <a:pt x="417956" y="31876"/>
                </a:lnTo>
                <a:lnTo>
                  <a:pt x="465845" y="36737"/>
                </a:lnTo>
                <a:lnTo>
                  <a:pt x="509829" y="50578"/>
                </a:lnTo>
                <a:lnTo>
                  <a:pt x="548645" y="72285"/>
                </a:lnTo>
                <a:lnTo>
                  <a:pt x="581032" y="100745"/>
                </a:lnTo>
                <a:lnTo>
                  <a:pt x="605728" y="134846"/>
                </a:lnTo>
                <a:lnTo>
                  <a:pt x="621470" y="173475"/>
                </a:lnTo>
                <a:lnTo>
                  <a:pt x="626999" y="215519"/>
                </a:lnTo>
                <a:lnTo>
                  <a:pt x="622895" y="251795"/>
                </a:lnTo>
                <a:lnTo>
                  <a:pt x="610838" y="286178"/>
                </a:lnTo>
                <a:lnTo>
                  <a:pt x="591208" y="317871"/>
                </a:lnTo>
                <a:lnTo>
                  <a:pt x="564388" y="346075"/>
                </a:lnTo>
                <a:lnTo>
                  <a:pt x="558464" y="353030"/>
                </a:lnTo>
                <a:lnTo>
                  <a:pt x="554720" y="361330"/>
                </a:lnTo>
                <a:lnTo>
                  <a:pt x="553333" y="370417"/>
                </a:lnTo>
                <a:lnTo>
                  <a:pt x="554482" y="379730"/>
                </a:lnTo>
                <a:lnTo>
                  <a:pt x="566928" y="426085"/>
                </a:lnTo>
                <a:lnTo>
                  <a:pt x="597903" y="426085"/>
                </a:lnTo>
                <a:lnTo>
                  <a:pt x="583184" y="370967"/>
                </a:lnTo>
                <a:lnTo>
                  <a:pt x="613820" y="338712"/>
                </a:lnTo>
                <a:lnTo>
                  <a:pt x="637016" y="301434"/>
                </a:lnTo>
                <a:lnTo>
                  <a:pt x="651710" y="260060"/>
                </a:lnTo>
                <a:lnTo>
                  <a:pt x="656844" y="215519"/>
                </a:lnTo>
                <a:lnTo>
                  <a:pt x="651991" y="172092"/>
                </a:lnTo>
                <a:lnTo>
                  <a:pt x="638073" y="131641"/>
                </a:lnTo>
                <a:lnTo>
                  <a:pt x="616050" y="95032"/>
                </a:lnTo>
                <a:lnTo>
                  <a:pt x="586882" y="63134"/>
                </a:lnTo>
                <a:lnTo>
                  <a:pt x="551529" y="36814"/>
                </a:lnTo>
                <a:lnTo>
                  <a:pt x="541447" y="31876"/>
                </a:lnTo>
                <a:close/>
              </a:path>
              <a:path w="657225" h="638810">
                <a:moveTo>
                  <a:pt x="417956" y="0"/>
                </a:moveTo>
                <a:lnTo>
                  <a:pt x="370056" y="4344"/>
                </a:lnTo>
                <a:lnTo>
                  <a:pt x="325411" y="16806"/>
                </a:lnTo>
                <a:lnTo>
                  <a:pt x="284972" y="36528"/>
                </a:lnTo>
                <a:lnTo>
                  <a:pt x="249686" y="62653"/>
                </a:lnTo>
                <a:lnTo>
                  <a:pt x="220504" y="94323"/>
                </a:lnTo>
                <a:lnTo>
                  <a:pt x="198374" y="130682"/>
                </a:lnTo>
                <a:lnTo>
                  <a:pt x="207260" y="129621"/>
                </a:lnTo>
                <a:lnTo>
                  <a:pt x="216217" y="128762"/>
                </a:lnTo>
                <a:lnTo>
                  <a:pt x="225270" y="128164"/>
                </a:lnTo>
                <a:lnTo>
                  <a:pt x="234442" y="127888"/>
                </a:lnTo>
                <a:lnTo>
                  <a:pt x="266938" y="88776"/>
                </a:lnTo>
                <a:lnTo>
                  <a:pt x="309816" y="58451"/>
                </a:lnTo>
                <a:lnTo>
                  <a:pt x="360886" y="38842"/>
                </a:lnTo>
                <a:lnTo>
                  <a:pt x="417956" y="31876"/>
                </a:lnTo>
                <a:lnTo>
                  <a:pt x="541447" y="31876"/>
                </a:lnTo>
                <a:lnTo>
                  <a:pt x="510950" y="16940"/>
                </a:lnTo>
                <a:lnTo>
                  <a:pt x="466106" y="4379"/>
                </a:lnTo>
                <a:lnTo>
                  <a:pt x="417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6148" y="3681984"/>
            <a:ext cx="533400" cy="469900"/>
          </a:xfrm>
          <a:custGeom>
            <a:avLst/>
            <a:gdLst/>
            <a:ahLst/>
            <a:cxnLst/>
            <a:rect l="l" t="t" r="r" b="b"/>
            <a:pathLst>
              <a:path w="533400" h="469900">
                <a:moveTo>
                  <a:pt x="509143" y="52197"/>
                </a:moveTo>
                <a:lnTo>
                  <a:pt x="24256" y="52197"/>
                </a:lnTo>
                <a:lnTo>
                  <a:pt x="14841" y="54246"/>
                </a:lnTo>
                <a:lnTo>
                  <a:pt x="7127" y="59832"/>
                </a:lnTo>
                <a:lnTo>
                  <a:pt x="1914" y="68109"/>
                </a:lnTo>
                <a:lnTo>
                  <a:pt x="0" y="78232"/>
                </a:lnTo>
                <a:lnTo>
                  <a:pt x="0" y="208661"/>
                </a:lnTo>
                <a:lnTo>
                  <a:pt x="1914" y="218783"/>
                </a:lnTo>
                <a:lnTo>
                  <a:pt x="7127" y="227060"/>
                </a:lnTo>
                <a:lnTo>
                  <a:pt x="14841" y="232646"/>
                </a:lnTo>
                <a:lnTo>
                  <a:pt x="24256" y="234696"/>
                </a:lnTo>
                <a:lnTo>
                  <a:pt x="24256" y="443357"/>
                </a:lnTo>
                <a:lnTo>
                  <a:pt x="26154" y="453479"/>
                </a:lnTo>
                <a:lnTo>
                  <a:pt x="31337" y="461756"/>
                </a:lnTo>
                <a:lnTo>
                  <a:pt x="39044" y="467342"/>
                </a:lnTo>
                <a:lnTo>
                  <a:pt x="48513" y="469392"/>
                </a:lnTo>
                <a:lnTo>
                  <a:pt x="484885" y="469392"/>
                </a:lnTo>
                <a:lnTo>
                  <a:pt x="494301" y="467342"/>
                </a:lnTo>
                <a:lnTo>
                  <a:pt x="502015" y="461756"/>
                </a:lnTo>
                <a:lnTo>
                  <a:pt x="507228" y="453479"/>
                </a:lnTo>
                <a:lnTo>
                  <a:pt x="509143" y="443357"/>
                </a:lnTo>
                <a:lnTo>
                  <a:pt x="48513" y="443357"/>
                </a:lnTo>
                <a:lnTo>
                  <a:pt x="48513" y="234696"/>
                </a:lnTo>
                <a:lnTo>
                  <a:pt x="121284" y="234696"/>
                </a:lnTo>
                <a:lnTo>
                  <a:pt x="121284" y="208661"/>
                </a:lnTo>
                <a:lnTo>
                  <a:pt x="24256" y="208661"/>
                </a:lnTo>
                <a:lnTo>
                  <a:pt x="24256" y="78232"/>
                </a:lnTo>
                <a:lnTo>
                  <a:pt x="533400" y="78232"/>
                </a:lnTo>
                <a:lnTo>
                  <a:pt x="531485" y="68109"/>
                </a:lnTo>
                <a:lnTo>
                  <a:pt x="526272" y="59832"/>
                </a:lnTo>
                <a:lnTo>
                  <a:pt x="518558" y="54246"/>
                </a:lnTo>
                <a:lnTo>
                  <a:pt x="509143" y="52197"/>
                </a:lnTo>
                <a:close/>
              </a:path>
              <a:path w="533400" h="469900">
                <a:moveTo>
                  <a:pt x="509143" y="234696"/>
                </a:moveTo>
                <a:lnTo>
                  <a:pt x="484885" y="234696"/>
                </a:lnTo>
                <a:lnTo>
                  <a:pt x="484885" y="443357"/>
                </a:lnTo>
                <a:lnTo>
                  <a:pt x="509143" y="443357"/>
                </a:lnTo>
                <a:lnTo>
                  <a:pt x="509143" y="234696"/>
                </a:lnTo>
                <a:close/>
              </a:path>
              <a:path w="533400" h="469900">
                <a:moveTo>
                  <a:pt x="121284" y="234696"/>
                </a:moveTo>
                <a:lnTo>
                  <a:pt x="97027" y="234696"/>
                </a:lnTo>
                <a:lnTo>
                  <a:pt x="97027" y="260858"/>
                </a:lnTo>
                <a:lnTo>
                  <a:pt x="98925" y="270980"/>
                </a:lnTo>
                <a:lnTo>
                  <a:pt x="104108" y="279257"/>
                </a:lnTo>
                <a:lnTo>
                  <a:pt x="111815" y="284843"/>
                </a:lnTo>
                <a:lnTo>
                  <a:pt x="121284" y="286893"/>
                </a:lnTo>
                <a:lnTo>
                  <a:pt x="169671" y="286893"/>
                </a:lnTo>
                <a:lnTo>
                  <a:pt x="179141" y="284843"/>
                </a:lnTo>
                <a:lnTo>
                  <a:pt x="186848" y="279257"/>
                </a:lnTo>
                <a:lnTo>
                  <a:pt x="192031" y="270980"/>
                </a:lnTo>
                <a:lnTo>
                  <a:pt x="193928" y="260858"/>
                </a:lnTo>
                <a:lnTo>
                  <a:pt x="121284" y="260858"/>
                </a:lnTo>
                <a:lnTo>
                  <a:pt x="121284" y="234696"/>
                </a:lnTo>
                <a:close/>
              </a:path>
              <a:path w="533400" h="469900">
                <a:moveTo>
                  <a:pt x="363727" y="234696"/>
                </a:moveTo>
                <a:lnTo>
                  <a:pt x="339470" y="234696"/>
                </a:lnTo>
                <a:lnTo>
                  <a:pt x="339470" y="260858"/>
                </a:lnTo>
                <a:lnTo>
                  <a:pt x="341368" y="270980"/>
                </a:lnTo>
                <a:lnTo>
                  <a:pt x="346551" y="279257"/>
                </a:lnTo>
                <a:lnTo>
                  <a:pt x="354258" y="284843"/>
                </a:lnTo>
                <a:lnTo>
                  <a:pt x="363727" y="286893"/>
                </a:lnTo>
                <a:lnTo>
                  <a:pt x="412114" y="286893"/>
                </a:lnTo>
                <a:lnTo>
                  <a:pt x="421584" y="284843"/>
                </a:lnTo>
                <a:lnTo>
                  <a:pt x="429291" y="279257"/>
                </a:lnTo>
                <a:lnTo>
                  <a:pt x="434474" y="270980"/>
                </a:lnTo>
                <a:lnTo>
                  <a:pt x="436371" y="260858"/>
                </a:lnTo>
                <a:lnTo>
                  <a:pt x="363727" y="260858"/>
                </a:lnTo>
                <a:lnTo>
                  <a:pt x="363727" y="234696"/>
                </a:lnTo>
                <a:close/>
              </a:path>
              <a:path w="533400" h="469900">
                <a:moveTo>
                  <a:pt x="193928" y="182499"/>
                </a:moveTo>
                <a:lnTo>
                  <a:pt x="169671" y="182499"/>
                </a:lnTo>
                <a:lnTo>
                  <a:pt x="169671" y="260858"/>
                </a:lnTo>
                <a:lnTo>
                  <a:pt x="193928" y="260858"/>
                </a:lnTo>
                <a:lnTo>
                  <a:pt x="193928" y="234696"/>
                </a:lnTo>
                <a:lnTo>
                  <a:pt x="363727" y="234696"/>
                </a:lnTo>
                <a:lnTo>
                  <a:pt x="363727" y="208661"/>
                </a:lnTo>
                <a:lnTo>
                  <a:pt x="193928" y="208661"/>
                </a:lnTo>
                <a:lnTo>
                  <a:pt x="193928" y="182499"/>
                </a:lnTo>
                <a:close/>
              </a:path>
              <a:path w="533400" h="469900">
                <a:moveTo>
                  <a:pt x="436371" y="182499"/>
                </a:moveTo>
                <a:lnTo>
                  <a:pt x="412114" y="182499"/>
                </a:lnTo>
                <a:lnTo>
                  <a:pt x="412114" y="260858"/>
                </a:lnTo>
                <a:lnTo>
                  <a:pt x="436371" y="260858"/>
                </a:lnTo>
                <a:lnTo>
                  <a:pt x="436371" y="234696"/>
                </a:lnTo>
                <a:lnTo>
                  <a:pt x="509143" y="234696"/>
                </a:lnTo>
                <a:lnTo>
                  <a:pt x="518558" y="232646"/>
                </a:lnTo>
                <a:lnTo>
                  <a:pt x="526272" y="227060"/>
                </a:lnTo>
                <a:lnTo>
                  <a:pt x="531485" y="218783"/>
                </a:lnTo>
                <a:lnTo>
                  <a:pt x="533400" y="208661"/>
                </a:lnTo>
                <a:lnTo>
                  <a:pt x="436371" y="208661"/>
                </a:lnTo>
                <a:lnTo>
                  <a:pt x="436371" y="182499"/>
                </a:lnTo>
                <a:close/>
              </a:path>
              <a:path w="533400" h="469900">
                <a:moveTo>
                  <a:pt x="169671" y="156464"/>
                </a:moveTo>
                <a:lnTo>
                  <a:pt x="121284" y="156464"/>
                </a:lnTo>
                <a:lnTo>
                  <a:pt x="111815" y="158513"/>
                </a:lnTo>
                <a:lnTo>
                  <a:pt x="104108" y="164099"/>
                </a:lnTo>
                <a:lnTo>
                  <a:pt x="98925" y="172376"/>
                </a:lnTo>
                <a:lnTo>
                  <a:pt x="97027" y="182499"/>
                </a:lnTo>
                <a:lnTo>
                  <a:pt x="97027" y="208661"/>
                </a:lnTo>
                <a:lnTo>
                  <a:pt x="121284" y="208661"/>
                </a:lnTo>
                <a:lnTo>
                  <a:pt x="121284" y="182499"/>
                </a:lnTo>
                <a:lnTo>
                  <a:pt x="193928" y="182499"/>
                </a:lnTo>
                <a:lnTo>
                  <a:pt x="192031" y="172376"/>
                </a:lnTo>
                <a:lnTo>
                  <a:pt x="186848" y="164099"/>
                </a:lnTo>
                <a:lnTo>
                  <a:pt x="179141" y="158513"/>
                </a:lnTo>
                <a:lnTo>
                  <a:pt x="169671" y="156464"/>
                </a:lnTo>
                <a:close/>
              </a:path>
              <a:path w="533400" h="469900">
                <a:moveTo>
                  <a:pt x="412114" y="156464"/>
                </a:moveTo>
                <a:lnTo>
                  <a:pt x="363727" y="156464"/>
                </a:lnTo>
                <a:lnTo>
                  <a:pt x="354258" y="158513"/>
                </a:lnTo>
                <a:lnTo>
                  <a:pt x="346551" y="164099"/>
                </a:lnTo>
                <a:lnTo>
                  <a:pt x="341368" y="172376"/>
                </a:lnTo>
                <a:lnTo>
                  <a:pt x="339470" y="182499"/>
                </a:lnTo>
                <a:lnTo>
                  <a:pt x="339470" y="208661"/>
                </a:lnTo>
                <a:lnTo>
                  <a:pt x="363727" y="208661"/>
                </a:lnTo>
                <a:lnTo>
                  <a:pt x="363727" y="182499"/>
                </a:lnTo>
                <a:lnTo>
                  <a:pt x="436371" y="182499"/>
                </a:lnTo>
                <a:lnTo>
                  <a:pt x="434474" y="172376"/>
                </a:lnTo>
                <a:lnTo>
                  <a:pt x="429291" y="164099"/>
                </a:lnTo>
                <a:lnTo>
                  <a:pt x="421584" y="158513"/>
                </a:lnTo>
                <a:lnTo>
                  <a:pt x="412114" y="156464"/>
                </a:lnTo>
                <a:close/>
              </a:path>
              <a:path w="533400" h="469900">
                <a:moveTo>
                  <a:pt x="533400" y="78232"/>
                </a:moveTo>
                <a:lnTo>
                  <a:pt x="509143" y="78232"/>
                </a:lnTo>
                <a:lnTo>
                  <a:pt x="509143" y="208661"/>
                </a:lnTo>
                <a:lnTo>
                  <a:pt x="533400" y="208661"/>
                </a:lnTo>
                <a:lnTo>
                  <a:pt x="533400" y="78232"/>
                </a:lnTo>
                <a:close/>
              </a:path>
              <a:path w="533400" h="469900">
                <a:moveTo>
                  <a:pt x="315213" y="0"/>
                </a:moveTo>
                <a:lnTo>
                  <a:pt x="218185" y="0"/>
                </a:lnTo>
                <a:lnTo>
                  <a:pt x="199300" y="4101"/>
                </a:lnTo>
                <a:lnTo>
                  <a:pt x="183880" y="15287"/>
                </a:lnTo>
                <a:lnTo>
                  <a:pt x="173483" y="31878"/>
                </a:lnTo>
                <a:lnTo>
                  <a:pt x="169671" y="52197"/>
                </a:lnTo>
                <a:lnTo>
                  <a:pt x="193928" y="52197"/>
                </a:lnTo>
                <a:lnTo>
                  <a:pt x="195843" y="42001"/>
                </a:lnTo>
                <a:lnTo>
                  <a:pt x="201056" y="33686"/>
                </a:lnTo>
                <a:lnTo>
                  <a:pt x="208770" y="28086"/>
                </a:lnTo>
                <a:lnTo>
                  <a:pt x="218185" y="26035"/>
                </a:lnTo>
                <a:lnTo>
                  <a:pt x="356254" y="26035"/>
                </a:lnTo>
                <a:lnTo>
                  <a:pt x="349519" y="15287"/>
                </a:lnTo>
                <a:lnTo>
                  <a:pt x="334099" y="4101"/>
                </a:lnTo>
                <a:lnTo>
                  <a:pt x="315213" y="0"/>
                </a:lnTo>
                <a:close/>
              </a:path>
              <a:path w="533400" h="469900">
                <a:moveTo>
                  <a:pt x="356254" y="26035"/>
                </a:moveTo>
                <a:lnTo>
                  <a:pt x="315213" y="26035"/>
                </a:lnTo>
                <a:lnTo>
                  <a:pt x="324629" y="28086"/>
                </a:lnTo>
                <a:lnTo>
                  <a:pt x="332343" y="33686"/>
                </a:lnTo>
                <a:lnTo>
                  <a:pt x="337556" y="42001"/>
                </a:lnTo>
                <a:lnTo>
                  <a:pt x="339470" y="52197"/>
                </a:lnTo>
                <a:lnTo>
                  <a:pt x="363727" y="52197"/>
                </a:lnTo>
                <a:lnTo>
                  <a:pt x="359916" y="31878"/>
                </a:lnTo>
                <a:lnTo>
                  <a:pt x="356254" y="260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0720" y="2319527"/>
            <a:ext cx="520065" cy="554990"/>
          </a:xfrm>
          <a:custGeom>
            <a:avLst/>
            <a:gdLst/>
            <a:ahLst/>
            <a:cxnLst/>
            <a:rect l="l" t="t" r="r" b="b"/>
            <a:pathLst>
              <a:path w="520064" h="554989">
                <a:moveTo>
                  <a:pt x="94487" y="232156"/>
                </a:moveTo>
                <a:lnTo>
                  <a:pt x="70866" y="232156"/>
                </a:lnTo>
                <a:lnTo>
                  <a:pt x="70866" y="549148"/>
                </a:lnTo>
                <a:lnTo>
                  <a:pt x="76200" y="554736"/>
                </a:lnTo>
                <a:lnTo>
                  <a:pt x="443484" y="554736"/>
                </a:lnTo>
                <a:lnTo>
                  <a:pt x="448818" y="549148"/>
                </a:lnTo>
                <a:lnTo>
                  <a:pt x="448818" y="529463"/>
                </a:lnTo>
                <a:lnTo>
                  <a:pt x="94487" y="529463"/>
                </a:lnTo>
                <a:lnTo>
                  <a:pt x="94487" y="504317"/>
                </a:lnTo>
                <a:lnTo>
                  <a:pt x="212598" y="504317"/>
                </a:lnTo>
                <a:lnTo>
                  <a:pt x="212598" y="479044"/>
                </a:lnTo>
                <a:lnTo>
                  <a:pt x="94487" y="479044"/>
                </a:lnTo>
                <a:lnTo>
                  <a:pt x="94487" y="232156"/>
                </a:lnTo>
                <a:close/>
              </a:path>
              <a:path w="520064" h="554989">
                <a:moveTo>
                  <a:pt x="212598" y="504317"/>
                </a:moveTo>
                <a:lnTo>
                  <a:pt x="188975" y="504317"/>
                </a:lnTo>
                <a:lnTo>
                  <a:pt x="188975" y="529463"/>
                </a:lnTo>
                <a:lnTo>
                  <a:pt x="212598" y="529463"/>
                </a:lnTo>
                <a:lnTo>
                  <a:pt x="212598" y="504317"/>
                </a:lnTo>
                <a:close/>
              </a:path>
              <a:path w="520064" h="554989">
                <a:moveTo>
                  <a:pt x="330707" y="327787"/>
                </a:moveTo>
                <a:lnTo>
                  <a:pt x="307086" y="327787"/>
                </a:lnTo>
                <a:lnTo>
                  <a:pt x="307086" y="529463"/>
                </a:lnTo>
                <a:lnTo>
                  <a:pt x="330707" y="529463"/>
                </a:lnTo>
                <a:lnTo>
                  <a:pt x="330707" y="504317"/>
                </a:lnTo>
                <a:lnTo>
                  <a:pt x="448818" y="504317"/>
                </a:lnTo>
                <a:lnTo>
                  <a:pt x="448818" y="479044"/>
                </a:lnTo>
                <a:lnTo>
                  <a:pt x="330707" y="479044"/>
                </a:lnTo>
                <a:lnTo>
                  <a:pt x="330707" y="327787"/>
                </a:lnTo>
                <a:close/>
              </a:path>
              <a:path w="520064" h="554989">
                <a:moveTo>
                  <a:pt x="448818" y="504317"/>
                </a:moveTo>
                <a:lnTo>
                  <a:pt x="425196" y="504317"/>
                </a:lnTo>
                <a:lnTo>
                  <a:pt x="425196" y="529463"/>
                </a:lnTo>
                <a:lnTo>
                  <a:pt x="448818" y="529463"/>
                </a:lnTo>
                <a:lnTo>
                  <a:pt x="448818" y="504317"/>
                </a:lnTo>
                <a:close/>
              </a:path>
              <a:path w="520064" h="554989">
                <a:moveTo>
                  <a:pt x="325374" y="302641"/>
                </a:moveTo>
                <a:lnTo>
                  <a:pt x="194310" y="302641"/>
                </a:lnTo>
                <a:lnTo>
                  <a:pt x="188975" y="308229"/>
                </a:lnTo>
                <a:lnTo>
                  <a:pt x="188975" y="479044"/>
                </a:lnTo>
                <a:lnTo>
                  <a:pt x="212598" y="479044"/>
                </a:lnTo>
                <a:lnTo>
                  <a:pt x="212598" y="327787"/>
                </a:lnTo>
                <a:lnTo>
                  <a:pt x="330707" y="327787"/>
                </a:lnTo>
                <a:lnTo>
                  <a:pt x="330707" y="308229"/>
                </a:lnTo>
                <a:lnTo>
                  <a:pt x="325374" y="302641"/>
                </a:lnTo>
                <a:close/>
              </a:path>
              <a:path w="520064" h="554989">
                <a:moveTo>
                  <a:pt x="293326" y="30480"/>
                </a:moveTo>
                <a:lnTo>
                  <a:pt x="259842" y="30480"/>
                </a:lnTo>
                <a:lnTo>
                  <a:pt x="425196" y="207010"/>
                </a:lnTo>
                <a:lnTo>
                  <a:pt x="425196" y="479044"/>
                </a:lnTo>
                <a:lnTo>
                  <a:pt x="448818" y="479044"/>
                </a:lnTo>
                <a:lnTo>
                  <a:pt x="448818" y="232156"/>
                </a:lnTo>
                <a:lnTo>
                  <a:pt x="482212" y="232156"/>
                </a:lnTo>
                <a:lnTo>
                  <a:pt x="425196" y="171323"/>
                </a:lnTo>
                <a:lnTo>
                  <a:pt x="425196" y="146050"/>
                </a:lnTo>
                <a:lnTo>
                  <a:pt x="401574" y="146050"/>
                </a:lnTo>
                <a:lnTo>
                  <a:pt x="354330" y="95631"/>
                </a:lnTo>
                <a:lnTo>
                  <a:pt x="354330" y="70358"/>
                </a:lnTo>
                <a:lnTo>
                  <a:pt x="330707" y="70358"/>
                </a:lnTo>
                <a:lnTo>
                  <a:pt x="293326" y="30480"/>
                </a:lnTo>
                <a:close/>
              </a:path>
              <a:path w="520064" h="554989">
                <a:moveTo>
                  <a:pt x="278130" y="428625"/>
                </a:moveTo>
                <a:lnTo>
                  <a:pt x="265175" y="428625"/>
                </a:lnTo>
                <a:lnTo>
                  <a:pt x="259842" y="434339"/>
                </a:lnTo>
                <a:lnTo>
                  <a:pt x="259842" y="448183"/>
                </a:lnTo>
                <a:lnTo>
                  <a:pt x="265175" y="453898"/>
                </a:lnTo>
                <a:lnTo>
                  <a:pt x="278130" y="453898"/>
                </a:lnTo>
                <a:lnTo>
                  <a:pt x="283463" y="448183"/>
                </a:lnTo>
                <a:lnTo>
                  <a:pt x="283463" y="434339"/>
                </a:lnTo>
                <a:lnTo>
                  <a:pt x="278130" y="428625"/>
                </a:lnTo>
                <a:close/>
              </a:path>
              <a:path w="520064" h="554989">
                <a:moveTo>
                  <a:pt x="263144" y="0"/>
                </a:moveTo>
                <a:lnTo>
                  <a:pt x="256540" y="0"/>
                </a:lnTo>
                <a:lnTo>
                  <a:pt x="253619" y="1397"/>
                </a:lnTo>
                <a:lnTo>
                  <a:pt x="1269" y="270763"/>
                </a:lnTo>
                <a:lnTo>
                  <a:pt x="0" y="273938"/>
                </a:lnTo>
                <a:lnTo>
                  <a:pt x="0" y="284352"/>
                </a:lnTo>
                <a:lnTo>
                  <a:pt x="5334" y="289941"/>
                </a:lnTo>
                <a:lnTo>
                  <a:pt x="15112" y="289941"/>
                </a:lnTo>
                <a:lnTo>
                  <a:pt x="18034" y="288544"/>
                </a:lnTo>
                <a:lnTo>
                  <a:pt x="70866" y="232156"/>
                </a:lnTo>
                <a:lnTo>
                  <a:pt x="94487" y="232156"/>
                </a:lnTo>
                <a:lnTo>
                  <a:pt x="94487" y="207010"/>
                </a:lnTo>
                <a:lnTo>
                  <a:pt x="259842" y="30480"/>
                </a:lnTo>
                <a:lnTo>
                  <a:pt x="293326" y="30480"/>
                </a:lnTo>
                <a:lnTo>
                  <a:pt x="266065" y="1397"/>
                </a:lnTo>
                <a:lnTo>
                  <a:pt x="263144" y="0"/>
                </a:lnTo>
                <a:close/>
              </a:path>
              <a:path w="520064" h="554989">
                <a:moveTo>
                  <a:pt x="482212" y="232156"/>
                </a:moveTo>
                <a:lnTo>
                  <a:pt x="448818" y="232156"/>
                </a:lnTo>
                <a:lnTo>
                  <a:pt x="501650" y="288544"/>
                </a:lnTo>
                <a:lnTo>
                  <a:pt x="504571" y="289941"/>
                </a:lnTo>
                <a:lnTo>
                  <a:pt x="514350" y="289941"/>
                </a:lnTo>
                <a:lnTo>
                  <a:pt x="519684" y="284352"/>
                </a:lnTo>
                <a:lnTo>
                  <a:pt x="519684" y="273938"/>
                </a:lnTo>
                <a:lnTo>
                  <a:pt x="518413" y="270763"/>
                </a:lnTo>
                <a:lnTo>
                  <a:pt x="482212" y="232156"/>
                </a:lnTo>
                <a:close/>
              </a:path>
              <a:path w="520064" h="554989">
                <a:moveTo>
                  <a:pt x="425196" y="50419"/>
                </a:moveTo>
                <a:lnTo>
                  <a:pt x="401574" y="50419"/>
                </a:lnTo>
                <a:lnTo>
                  <a:pt x="401574" y="146050"/>
                </a:lnTo>
                <a:lnTo>
                  <a:pt x="425196" y="146050"/>
                </a:lnTo>
                <a:lnTo>
                  <a:pt x="425196" y="50419"/>
                </a:lnTo>
                <a:close/>
              </a:path>
              <a:path w="520064" h="554989">
                <a:moveTo>
                  <a:pt x="419862" y="25273"/>
                </a:moveTo>
                <a:lnTo>
                  <a:pt x="336042" y="25273"/>
                </a:lnTo>
                <a:lnTo>
                  <a:pt x="330707" y="30861"/>
                </a:lnTo>
                <a:lnTo>
                  <a:pt x="330707" y="70358"/>
                </a:lnTo>
                <a:lnTo>
                  <a:pt x="354330" y="70358"/>
                </a:lnTo>
                <a:lnTo>
                  <a:pt x="354330" y="50419"/>
                </a:lnTo>
                <a:lnTo>
                  <a:pt x="425196" y="50419"/>
                </a:lnTo>
                <a:lnTo>
                  <a:pt x="425196" y="30861"/>
                </a:lnTo>
                <a:lnTo>
                  <a:pt x="419862" y="25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548" y="560585"/>
            <a:ext cx="2321838" cy="273567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pc="-4" dirty="0"/>
              <a:t>CÂU HỎI THẢO</a:t>
            </a:r>
            <a:r>
              <a:rPr spc="-38" dirty="0"/>
              <a:t> </a:t>
            </a:r>
            <a:r>
              <a:rPr spc="-4" dirty="0"/>
              <a:t>LUẬN</a:t>
            </a:r>
          </a:p>
        </p:txBody>
      </p:sp>
      <p:sp>
        <p:nvSpPr>
          <p:cNvPr id="4" name="object 4"/>
          <p:cNvSpPr/>
          <p:nvPr/>
        </p:nvSpPr>
        <p:spPr>
          <a:xfrm>
            <a:off x="1574798" y="3686705"/>
            <a:ext cx="6320437" cy="651591"/>
          </a:xfrm>
          <a:custGeom>
            <a:avLst/>
            <a:gdLst/>
            <a:ahLst/>
            <a:cxnLst/>
            <a:rect l="l" t="t" r="r" b="b"/>
            <a:pathLst>
              <a:path w="7391400" h="762000">
                <a:moveTo>
                  <a:pt x="127254" y="0"/>
                </a:moveTo>
                <a:lnTo>
                  <a:pt x="77795" y="10025"/>
                </a:lnTo>
                <a:lnTo>
                  <a:pt x="37337" y="37338"/>
                </a:lnTo>
                <a:lnTo>
                  <a:pt x="10025" y="77795"/>
                </a:lnTo>
                <a:lnTo>
                  <a:pt x="0" y="127254"/>
                </a:lnTo>
                <a:lnTo>
                  <a:pt x="0" y="634746"/>
                </a:lnTo>
                <a:lnTo>
                  <a:pt x="10025" y="684204"/>
                </a:lnTo>
                <a:lnTo>
                  <a:pt x="37337" y="724662"/>
                </a:lnTo>
                <a:lnTo>
                  <a:pt x="77795" y="751974"/>
                </a:lnTo>
                <a:lnTo>
                  <a:pt x="127254" y="762000"/>
                </a:lnTo>
                <a:lnTo>
                  <a:pt x="7264133" y="762000"/>
                </a:lnTo>
                <a:lnTo>
                  <a:pt x="7313591" y="751974"/>
                </a:lnTo>
                <a:lnTo>
                  <a:pt x="7354049" y="724662"/>
                </a:lnTo>
                <a:lnTo>
                  <a:pt x="7381362" y="684204"/>
                </a:lnTo>
                <a:lnTo>
                  <a:pt x="7391387" y="634745"/>
                </a:lnTo>
                <a:lnTo>
                  <a:pt x="7391387" y="127253"/>
                </a:lnTo>
                <a:lnTo>
                  <a:pt x="7381362" y="77795"/>
                </a:lnTo>
                <a:lnTo>
                  <a:pt x="7354049" y="37337"/>
                </a:lnTo>
                <a:lnTo>
                  <a:pt x="7313591" y="10025"/>
                </a:lnTo>
                <a:lnTo>
                  <a:pt x="7264133" y="0"/>
                </a:lnTo>
                <a:lnTo>
                  <a:pt x="127254" y="0"/>
                </a:lnTo>
                <a:close/>
              </a:path>
            </a:pathLst>
          </a:custGeom>
          <a:ln w="9525">
            <a:solidFill>
              <a:srgbClr val="800000"/>
            </a:solidFill>
            <a:prstDash val="sysDashDot"/>
          </a:ln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1220" y="3722759"/>
            <a:ext cx="6108670" cy="56047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656658" marR="4344" indent="-1646341" defTabSz="781903">
              <a:lnSpc>
                <a:spcPct val="115799"/>
              </a:lnSpc>
              <a:spcBef>
                <a:spcPts val="86"/>
              </a:spcBef>
            </a:pPr>
            <a:r>
              <a:rPr sz="1539" spc="-4" dirty="0">
                <a:solidFill>
                  <a:prstClr val="black"/>
                </a:solidFill>
                <a:latin typeface="Tahoma"/>
                <a:cs typeface="Tahoma"/>
              </a:rPr>
              <a:t>Hình thức gửi thư, tờ rơi đến tận từng </a:t>
            </a:r>
            <a:r>
              <a:rPr sz="1539" dirty="0">
                <a:solidFill>
                  <a:prstClr val="black"/>
                </a:solidFill>
                <a:latin typeface="Tahoma"/>
                <a:cs typeface="Tahoma"/>
              </a:rPr>
              <a:t>khách hàng là </a:t>
            </a:r>
            <a:r>
              <a:rPr sz="1539" spc="-4" dirty="0">
                <a:solidFill>
                  <a:prstClr val="black"/>
                </a:solidFill>
                <a:latin typeface="Tahoma"/>
                <a:cs typeface="Tahoma"/>
              </a:rPr>
              <a:t>phương thức của  hình thức xúc </a:t>
            </a:r>
            <a:r>
              <a:rPr sz="1539" dirty="0">
                <a:solidFill>
                  <a:prstClr val="black"/>
                </a:solidFill>
                <a:latin typeface="Tahoma"/>
                <a:cs typeface="Tahoma"/>
              </a:rPr>
              <a:t>tiến </a:t>
            </a:r>
            <a:r>
              <a:rPr sz="1539" spc="-4" dirty="0">
                <a:solidFill>
                  <a:prstClr val="black"/>
                </a:solidFill>
                <a:latin typeface="Tahoma"/>
                <a:cs typeface="Tahoma"/>
              </a:rPr>
              <a:t>hỗn hợp</a:t>
            </a:r>
            <a:r>
              <a:rPr sz="1539" spc="-13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1539" spc="-4" dirty="0">
                <a:solidFill>
                  <a:prstClr val="black"/>
                </a:solidFill>
                <a:latin typeface="Tahoma"/>
                <a:cs typeface="Tahoma"/>
              </a:rPr>
              <a:t>nào?</a:t>
            </a:r>
            <a:endParaRPr sz="1539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99255" y="1340976"/>
            <a:ext cx="2345728" cy="2339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781903"/>
            <a:endParaRPr sz="153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9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66618"/>
            <a:ext cx="8229600" cy="428964"/>
          </a:xfrm>
          <a:prstGeom prst="rect">
            <a:avLst/>
          </a:prstGeom>
          <a:solidFill>
            <a:srgbClr val="C2FFEF"/>
          </a:solidFill>
        </p:spPr>
        <p:txBody>
          <a:bodyPr vert="horz" wrap="square" lIns="0" tIns="28575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225"/>
              </a:spcBef>
            </a:pP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Kiểm tra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811553"/>
            <a:ext cx="8383905" cy="3488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1310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Các </a:t>
            </a:r>
            <a:r>
              <a:rPr sz="2800" dirty="0">
                <a:latin typeface="Times New Roman"/>
                <a:cs typeface="Times New Roman"/>
              </a:rPr>
              <a:t>hệ thống </a:t>
            </a:r>
            <a:r>
              <a:rPr sz="2800" spc="-5" dirty="0">
                <a:latin typeface="Times New Roman"/>
                <a:cs typeface="Times New Roman"/>
              </a:rPr>
              <a:t>kiểm tra marketing hoạt động tốt </a:t>
            </a:r>
            <a:r>
              <a:rPr sz="2800" spc="-5" dirty="0" err="1">
                <a:latin typeface="Times New Roman"/>
                <a:cs typeface="Times New Roman"/>
              </a:rPr>
              <a:t>sẽ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đảm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bảo </a:t>
            </a:r>
            <a:r>
              <a:rPr sz="2800" dirty="0">
                <a:latin typeface="Times New Roman"/>
                <a:cs typeface="Times New Roman"/>
              </a:rPr>
              <a:t>cho </a:t>
            </a:r>
            <a:r>
              <a:rPr sz="2800" spc="-5" dirty="0">
                <a:latin typeface="Times New Roman"/>
                <a:cs typeface="Times New Roman"/>
              </a:rPr>
              <a:t>hoạt động marketing nói riêng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 err="1">
                <a:latin typeface="Times New Roman"/>
                <a:cs typeface="Times New Roman"/>
              </a:rPr>
              <a:t>hoạt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động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kinh </a:t>
            </a:r>
            <a:r>
              <a:rPr sz="2800" dirty="0">
                <a:latin typeface="Times New Roman"/>
                <a:cs typeface="Times New Roman"/>
              </a:rPr>
              <a:t>doanh </a:t>
            </a:r>
            <a:r>
              <a:rPr sz="2800" spc="-5" dirty="0">
                <a:latin typeface="Times New Roman"/>
                <a:cs typeface="Times New Roman"/>
              </a:rPr>
              <a:t>của </a:t>
            </a:r>
            <a:r>
              <a:rPr sz="2800" spc="-10" dirty="0">
                <a:latin typeface="Times New Roman"/>
                <a:cs typeface="Times New Roman"/>
              </a:rPr>
              <a:t>NH </a:t>
            </a:r>
            <a:r>
              <a:rPr sz="2800" dirty="0">
                <a:latin typeface="Times New Roman"/>
                <a:cs typeface="Times New Roman"/>
              </a:rPr>
              <a:t>nói </a:t>
            </a:r>
            <a:r>
              <a:rPr sz="2800" spc="-5" dirty="0">
                <a:latin typeface="Times New Roman"/>
                <a:cs typeface="Times New Roman"/>
              </a:rPr>
              <a:t>chung đạt được mục  tiêu với hiệu </a:t>
            </a:r>
            <a:r>
              <a:rPr sz="2800" dirty="0">
                <a:latin typeface="Times New Roman"/>
                <a:cs typeface="Times New Roman"/>
              </a:rPr>
              <a:t>quả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cao</a:t>
            </a:r>
            <a:endParaRPr sz="2800" dirty="0">
              <a:latin typeface="Times New Roman"/>
              <a:cs typeface="Times New Roman"/>
            </a:endParaRPr>
          </a:p>
          <a:p>
            <a:pPr marL="355600" marR="6985" indent="-343535" algn="just">
              <a:lnSpc>
                <a:spcPct val="113100"/>
              </a:lnSpc>
              <a:spcBef>
                <a:spcPts val="660"/>
              </a:spcBef>
              <a:buFont typeface="Wingdings"/>
              <a:buChar char=""/>
              <a:tabLst>
                <a:tab pos="356235" algn="l"/>
              </a:tabLst>
            </a:pPr>
            <a:r>
              <a:rPr sz="2800" spc="-10" dirty="0">
                <a:latin typeface="Times New Roman"/>
                <a:cs typeface="Times New Roman"/>
              </a:rPr>
              <a:t>Kiểm </a:t>
            </a:r>
            <a:r>
              <a:rPr sz="2800" spc="-5" dirty="0">
                <a:latin typeface="Times New Roman"/>
                <a:cs typeface="Times New Roman"/>
              </a:rPr>
              <a:t>tra marketing có </a:t>
            </a:r>
            <a:r>
              <a:rPr sz="2800" dirty="0">
                <a:latin typeface="Times New Roman"/>
                <a:cs typeface="Times New Roman"/>
              </a:rPr>
              <a:t>thể </a:t>
            </a:r>
            <a:r>
              <a:rPr sz="2800" spc="-5" dirty="0">
                <a:latin typeface="Times New Roman"/>
                <a:cs typeface="Times New Roman"/>
              </a:rPr>
              <a:t>phân thành bốn loại: </a:t>
            </a:r>
            <a:r>
              <a:rPr sz="2800" spc="-10" dirty="0">
                <a:latin typeface="Times New Roman"/>
                <a:cs typeface="Times New Roman"/>
              </a:rPr>
              <a:t>Kiểm  </a:t>
            </a:r>
            <a:r>
              <a:rPr sz="2800" spc="-5" dirty="0">
                <a:latin typeface="Times New Roman"/>
                <a:cs typeface="Times New Roman"/>
              </a:rPr>
              <a:t>tra </a:t>
            </a:r>
            <a:r>
              <a:rPr sz="2800" dirty="0">
                <a:latin typeface="Times New Roman"/>
                <a:cs typeface="Times New Roman"/>
              </a:rPr>
              <a:t>kế </a:t>
            </a:r>
            <a:r>
              <a:rPr sz="2800" spc="-5" dirty="0">
                <a:latin typeface="Times New Roman"/>
                <a:cs typeface="Times New Roman"/>
              </a:rPr>
              <a:t>hoạch năm, kiểm tra </a:t>
            </a:r>
            <a:r>
              <a:rPr sz="2800" dirty="0">
                <a:latin typeface="Times New Roman"/>
                <a:cs typeface="Times New Roman"/>
              </a:rPr>
              <a:t>khả </a:t>
            </a:r>
            <a:r>
              <a:rPr sz="2800" spc="-5" dirty="0">
                <a:latin typeface="Times New Roman"/>
                <a:cs typeface="Times New Roman"/>
              </a:rPr>
              <a:t>năng sinh lời, </a:t>
            </a:r>
            <a:r>
              <a:rPr sz="2800" spc="-5" dirty="0" err="1">
                <a:latin typeface="Times New Roman"/>
                <a:cs typeface="Times New Roman"/>
              </a:rPr>
              <a:t>kiểm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tra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hiệu </a:t>
            </a:r>
            <a:r>
              <a:rPr sz="2800" dirty="0">
                <a:latin typeface="Times New Roman"/>
                <a:cs typeface="Times New Roman"/>
              </a:rPr>
              <a:t>quả và </a:t>
            </a:r>
            <a:r>
              <a:rPr sz="2800" spc="-5" dirty="0">
                <a:latin typeface="Times New Roman"/>
                <a:cs typeface="Times New Roman"/>
              </a:rPr>
              <a:t>kiểm tra chiến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lược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666" y="585064"/>
            <a:ext cx="7421880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Kiểm tra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8291"/>
              </p:ext>
            </p:extLst>
          </p:nvPr>
        </p:nvGraphicFramePr>
        <p:xfrm>
          <a:off x="152400" y="1371600"/>
          <a:ext cx="8909050" cy="5307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25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Loại kiểm</a:t>
                      </a:r>
                      <a:r>
                        <a:rPr sz="2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tra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Mục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đích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kiểm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tra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Phương pháp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kiểm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tra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87630" algn="just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Kiểm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kế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hoạch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năm</a:t>
                      </a: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47980" algn="just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Kiểm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mức</a:t>
                      </a:r>
                      <a:r>
                        <a:rPr sz="2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độ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đạt kế hoạch dự  kiến</a:t>
                      </a: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176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Phân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tích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doanh thu, thị phần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Theo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dõi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mức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độ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hài lòng của</a:t>
                      </a:r>
                      <a:r>
                        <a:rPr sz="2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KH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Phân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tích tỉ lệ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chi phí marketing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trên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doanh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thu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87630" algn="just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Kiểm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</a:t>
                      </a:r>
                      <a:r>
                        <a:rPr sz="2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khả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năng sinh</a:t>
                      </a:r>
                      <a:r>
                        <a:rPr sz="2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lời</a:t>
                      </a:r>
                    </a:p>
                  </a:txBody>
                  <a:tcPr marL="0" marR="0" marT="21844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just">
                        <a:lnSpc>
                          <a:spcPct val="100000"/>
                        </a:lnSpc>
                        <a:spcBef>
                          <a:spcPts val="172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Kiểm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 tình</a:t>
                      </a:r>
                      <a:r>
                        <a:rPr sz="2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hình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lỗ,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lãi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8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07010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Khả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năng sinh lời của các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sản  phẩm,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địa bàn, nhóm khách</a:t>
                      </a:r>
                      <a:r>
                        <a:rPr sz="24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hàng,  kênh phân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phối.</a:t>
                      </a: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87630" marR="20764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Kiểm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tra</a:t>
                      </a:r>
                      <a:r>
                        <a:rPr sz="2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hiệu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suất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73685" algn="just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Đánh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giá và</a:t>
                      </a:r>
                      <a:r>
                        <a:rPr sz="2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nâng  cao hiệu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suất,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tác  dụng của chi phí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marketing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4145" algn="just"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Hiệu suất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của lực lượng bán</a:t>
                      </a:r>
                      <a:r>
                        <a:rPr sz="24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hàng,  kênh quảng cáo, phân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phối và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khuyến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mãi.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90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6"/>
          <p:cNvSpPr txBox="1">
            <a:spLocks noGrp="1"/>
          </p:cNvSpPr>
          <p:nvPr>
            <p:ph idx="1"/>
          </p:nvPr>
        </p:nvSpPr>
        <p:spPr>
          <a:xfrm>
            <a:off x="228600" y="1295400"/>
            <a:ext cx="8763000" cy="522002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305160" marR="4887" indent="-294843" algn="just" defTabSz="781903">
              <a:lnSpc>
                <a:spcPct val="115799"/>
              </a:lnSpc>
              <a:spcBef>
                <a:spcPts val="86"/>
              </a:spcBef>
              <a:buFontTx/>
              <a:buChar char="•"/>
              <a:tabLst>
                <a:tab pos="305703" algn="l"/>
              </a:tabLst>
            </a:pP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tiến hỗn hợp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công cụ quan trọng của marketing, được các 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hàng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vào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trường.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160" marR="4344" indent="-294843" algn="just" defTabSz="781903">
              <a:lnSpc>
                <a:spcPct val="115700"/>
              </a:lnSpc>
              <a:spcBef>
                <a:spcPts val="428"/>
              </a:spcBef>
              <a:buFontTx/>
              <a:buChar char="•"/>
              <a:tabLst>
                <a:tab pos="305703" algn="l"/>
              </a:tabLst>
            </a:pP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bao gồm một tập hợp các hoạt động nhằm kích thích việc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sản  phẩm hiện tại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mới,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làm tăng mức độ trung thành  của các khách hàng hiện tại, thu hút khách hàng tương lai, tạo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khách hàng tham gia vào quá trình cung ứng dịch vụ,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 biệt làm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tín,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của ngân hàng trên thị</a:t>
            </a:r>
            <a:r>
              <a:rPr sz="2400" spc="1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trường.</a:t>
            </a:r>
            <a:endParaRPr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5160" marR="4344" indent="-294843" algn="just" defTabSz="781903">
              <a:lnSpc>
                <a:spcPct val="115700"/>
              </a:lnSpc>
              <a:spcBef>
                <a:spcPts val="428"/>
              </a:spcBef>
              <a:buFontTx/>
              <a:buChar char="•"/>
              <a:tabLst>
                <a:tab pos="305703" algn="l"/>
              </a:tabLst>
            </a:pP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 tiến hỗn hợp của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ngân hàng </a:t>
            </a:r>
            <a:r>
              <a:rPr sz="2400"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 hệ thống các hoạt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tin, truyền tin về sản phẩm ngân hàng tới  khách hàng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quảng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cáo, giao </a:t>
            </a:r>
            <a:r>
              <a:rPr sz="2400" spc="-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cá nhân, marketing  trực</a:t>
            </a:r>
            <a:r>
              <a:rPr sz="2400" spc="-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tiếp…</a:t>
            </a:r>
          </a:p>
        </p:txBody>
      </p:sp>
      <p:sp>
        <p:nvSpPr>
          <p:cNvPr id="5" name="object 15"/>
          <p:cNvSpPr txBox="1">
            <a:spLocks noGrp="1"/>
          </p:cNvSpPr>
          <p:nvPr>
            <p:ph type="title"/>
          </p:nvPr>
        </p:nvSpPr>
        <p:spPr>
          <a:xfrm>
            <a:off x="1606044" y="304800"/>
            <a:ext cx="5937755" cy="564416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sz="4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</a:t>
            </a:r>
            <a:r>
              <a:rPr sz="4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sz="4000" spc="-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</p:txBody>
      </p:sp>
    </p:spTree>
    <p:extLst>
      <p:ext uri="{BB962C8B-B14F-4D97-AF65-F5344CB8AC3E}">
        <p14:creationId xmlns:p14="http://schemas.microsoft.com/office/powerpoint/2010/main" val="42289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idx="1"/>
          </p:nvPr>
        </p:nvSpPr>
        <p:spPr>
          <a:xfrm>
            <a:off x="152400" y="1143000"/>
            <a:ext cx="8763000" cy="5238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15799"/>
              </a:lnSpc>
              <a:spcBef>
                <a:spcPts val="100"/>
              </a:spcBef>
              <a:buAutoNum type="arabicPeriod"/>
              <a:tabLst>
                <a:tab pos="3575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cơ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xúc tiến hỗn hợp trong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ngân hàng?  Tiến trình xúc tiến hỗn hợp của các ngân hàng thường có những giai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715" indent="-344805" algn="just">
              <a:lnSpc>
                <a:spcPct val="115599"/>
              </a:lnSpc>
              <a:spcBef>
                <a:spcPts val="500"/>
              </a:spcBef>
              <a:buAutoNum type="arabicPeriod"/>
              <a:tabLst>
                <a:tab pos="3575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vắn tắt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xúc tiến hỗn hợp cơ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000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ngân hàng. Lấy ví dụ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họa.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15799"/>
              </a:lnSpc>
              <a:spcBef>
                <a:spcPts val="500"/>
              </a:spcBef>
              <a:buAutoNum type="arabicPeriod"/>
              <a:tabLst>
                <a:tab pos="3575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phân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biệt giao tiếp công chúng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(public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relation) và quảng cáo (advertising)? Có  người cho rằng, trong nhiều trường hợp giao tiếp công chúng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quảng cáo? Ý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của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15700"/>
              </a:lnSpc>
              <a:spcBef>
                <a:spcPts val="500"/>
              </a:spcBef>
              <a:buAutoNum type="arabicPeriod"/>
              <a:tabLst>
                <a:tab pos="3575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này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khuyếch trương giao tiếp trong hoạt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 của từng phương thức.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tiễn đối với các NHTM </a:t>
            </a:r>
            <a:r>
              <a:rPr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20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15700"/>
              </a:lnSpc>
              <a:spcBef>
                <a:spcPts val="505"/>
              </a:spcBef>
              <a:buAutoNum type="arabicPeriod"/>
              <a:tabLst>
                <a:tab pos="3575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huống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viên ngân hàng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hàng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từng biết? Theo bạn, cán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ngân hàng trong tình huống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đã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xử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 chưa? Nếu chưa,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hãy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xử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 theo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là 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06045" y="304800"/>
            <a:ext cx="59377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</a:t>
            </a:r>
            <a:r>
              <a:rPr sz="4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30144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783565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" y="1503333"/>
            <a:ext cx="8609176" cy="414909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86055" algn="just">
              <a:lnSpc>
                <a:spcPct val="100000"/>
              </a:lnSpc>
              <a:spcBef>
                <a:spcPts val="138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7.1.1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Khái</a:t>
            </a:r>
            <a:r>
              <a:rPr sz="3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niệm</a:t>
            </a:r>
            <a:endParaRPr sz="3000" dirty="0">
              <a:latin typeface="Times New Roman"/>
              <a:cs typeface="Times New Roman"/>
            </a:endParaRPr>
          </a:p>
          <a:p>
            <a:pPr marL="354965" marR="6350" indent="-342900" algn="just">
              <a:lnSpc>
                <a:spcPct val="130000"/>
              </a:lnSpc>
              <a:spcBef>
                <a:spcPts val="175"/>
              </a:spcBef>
              <a:buChar char="-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công cụ quan </a:t>
            </a:r>
            <a:r>
              <a:rPr sz="2800" dirty="0">
                <a:latin typeface="Times New Roman"/>
                <a:cs typeface="Times New Roman"/>
              </a:rPr>
              <a:t>trọng </a:t>
            </a:r>
            <a:r>
              <a:rPr sz="2800" spc="-5" dirty="0">
                <a:latin typeface="Times New Roman"/>
                <a:cs typeface="Times New Roman"/>
              </a:rPr>
              <a:t>của </a:t>
            </a:r>
            <a:r>
              <a:rPr sz="2800" spc="-10" dirty="0">
                <a:latin typeface="Times New Roman"/>
                <a:cs typeface="Times New Roman"/>
              </a:rPr>
              <a:t>Marketing, </a:t>
            </a:r>
            <a:r>
              <a:rPr sz="2800" spc="-5" dirty="0">
                <a:latin typeface="Times New Roman"/>
                <a:cs typeface="Times New Roman"/>
              </a:rPr>
              <a:t>được sử </a:t>
            </a:r>
            <a:r>
              <a:rPr sz="2800" dirty="0" err="1">
                <a:latin typeface="Times New Roman"/>
                <a:cs typeface="Times New Roman"/>
              </a:rPr>
              <a:t>dụng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đê</a:t>
            </a:r>
            <a:r>
              <a:rPr sz="2800" spc="-5" dirty="0" smtClean="0">
                <a:latin typeface="Times New Roman"/>
                <a:cs typeface="Times New Roman"/>
              </a:rPr>
              <a:t>̉ </a:t>
            </a:r>
            <a:r>
              <a:rPr sz="2800" spc="-5" dirty="0">
                <a:latin typeface="Times New Roman"/>
                <a:cs typeface="Times New Roman"/>
              </a:rPr>
              <a:t>tác </a:t>
            </a:r>
            <a:r>
              <a:rPr sz="2800" spc="-145" dirty="0">
                <a:latin typeface="Times New Roman"/>
                <a:cs typeface="Times New Roman"/>
              </a:rPr>
              <a:t>động </a:t>
            </a:r>
            <a:r>
              <a:rPr sz="2800" spc="-5" dirty="0">
                <a:latin typeface="Times New Roman"/>
                <a:cs typeface="Times New Roman"/>
              </a:rPr>
              <a:t>vào </a:t>
            </a:r>
            <a:r>
              <a:rPr sz="2800" dirty="0" err="1">
                <a:latin typeface="Times New Roman"/>
                <a:cs typeface="Times New Roman"/>
              </a:rPr>
              <a:t>thị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trường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30000"/>
              </a:lnSpc>
              <a:spcBef>
                <a:spcPts val="605"/>
              </a:spcBef>
              <a:buChar char="-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Là tập hợp các </a:t>
            </a:r>
            <a:r>
              <a:rPr sz="2800" dirty="0">
                <a:latin typeface="Times New Roman"/>
                <a:cs typeface="Times New Roman"/>
              </a:rPr>
              <a:t>hoạt </a:t>
            </a:r>
            <a:r>
              <a:rPr sz="2800" spc="-145" dirty="0">
                <a:latin typeface="Times New Roman"/>
                <a:cs typeface="Times New Roman"/>
              </a:rPr>
              <a:t>động </a:t>
            </a:r>
            <a:r>
              <a:rPr sz="2800" dirty="0">
                <a:latin typeface="Times New Roman"/>
                <a:cs typeface="Times New Roman"/>
              </a:rPr>
              <a:t>nhằm khuyến </a:t>
            </a:r>
            <a:r>
              <a:rPr sz="2800" spc="-5" dirty="0">
                <a:latin typeface="Times New Roman"/>
                <a:cs typeface="Times New Roman"/>
              </a:rPr>
              <a:t>khích </a:t>
            </a:r>
            <a:r>
              <a:rPr sz="2800" spc="-5" dirty="0" err="1">
                <a:latin typeface="Times New Roman"/>
                <a:cs typeface="Times New Roman"/>
              </a:rPr>
              <a:t>việc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sử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dụng </a:t>
            </a:r>
            <a:r>
              <a:rPr sz="2800" spc="-5" dirty="0">
                <a:latin typeface="Times New Roman"/>
                <a:cs typeface="Times New Roman"/>
              </a:rPr>
              <a:t>SPDV của </a:t>
            </a:r>
            <a:r>
              <a:rPr sz="2800" dirty="0">
                <a:latin typeface="Times New Roman"/>
                <a:cs typeface="Times New Roman"/>
              </a:rPr>
              <a:t>NH, </a:t>
            </a:r>
            <a:r>
              <a:rPr sz="2800" spc="-5" dirty="0">
                <a:latin typeface="Times New Roman"/>
                <a:cs typeface="Times New Roman"/>
              </a:rPr>
              <a:t>làm tăng mức </a:t>
            </a:r>
            <a:r>
              <a:rPr sz="2800" dirty="0">
                <a:latin typeface="Times New Roman"/>
                <a:cs typeface="Times New Roman"/>
              </a:rPr>
              <a:t>độ trung  </a:t>
            </a:r>
            <a:r>
              <a:rPr sz="2800" spc="-5" dirty="0">
                <a:latin typeface="Times New Roman"/>
                <a:cs typeface="Times New Roman"/>
              </a:rPr>
              <a:t>thành của KH hiện tại, thu hút KH </a:t>
            </a:r>
            <a:r>
              <a:rPr sz="2800" spc="-5" dirty="0" err="1">
                <a:latin typeface="Times New Roman"/>
                <a:cs typeface="Times New Roman"/>
              </a:rPr>
              <a:t>tương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lai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610"/>
              </a:spcBef>
              <a:buChar char="-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Làm </a:t>
            </a:r>
            <a:r>
              <a:rPr sz="2800" spc="-5" dirty="0">
                <a:latin typeface="Times New Roman"/>
                <a:cs typeface="Times New Roman"/>
              </a:rPr>
              <a:t>tăng </a:t>
            </a:r>
            <a:r>
              <a:rPr sz="2800" dirty="0">
                <a:latin typeface="Times New Roman"/>
                <a:cs typeface="Times New Roman"/>
              </a:rPr>
              <a:t>uy </a:t>
            </a:r>
            <a:r>
              <a:rPr sz="2800" spc="-5" dirty="0">
                <a:latin typeface="Times New Roman"/>
                <a:cs typeface="Times New Roman"/>
              </a:rPr>
              <a:t>tín </a:t>
            </a:r>
            <a:r>
              <a:rPr sz="2800" dirty="0">
                <a:latin typeface="Times New Roman"/>
                <a:cs typeface="Times New Roman"/>
              </a:rPr>
              <a:t>hình </a:t>
            </a:r>
            <a:r>
              <a:rPr sz="2800" spc="-5" dirty="0">
                <a:latin typeface="Times New Roman"/>
                <a:cs typeface="Times New Roman"/>
              </a:rPr>
              <a:t>ảnh của </a:t>
            </a:r>
            <a:r>
              <a:rPr sz="2800" spc="-10" dirty="0">
                <a:latin typeface="Times New Roman"/>
                <a:cs typeface="Times New Roman"/>
              </a:rPr>
              <a:t>NH </a:t>
            </a:r>
            <a:r>
              <a:rPr sz="2800" spc="-5" dirty="0">
                <a:latin typeface="Times New Roman"/>
                <a:cs typeface="Times New Roman"/>
              </a:rPr>
              <a:t>trên </a:t>
            </a:r>
            <a:r>
              <a:rPr sz="2800" dirty="0" err="1">
                <a:latin typeface="Times New Roman"/>
                <a:cs typeface="Times New Roman"/>
              </a:rPr>
              <a:t>thị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trường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6612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406574"/>
            <a:ext cx="8991600" cy="49028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7180">
              <a:lnSpc>
                <a:spcPct val="100000"/>
              </a:lnSpc>
              <a:spcBef>
                <a:spcPts val="94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7.1.2 Đặc</a:t>
            </a:r>
            <a:r>
              <a:rPr sz="30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điểm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14300"/>
              </a:lnSpc>
              <a:spcBef>
                <a:spcPts val="300"/>
              </a:spcBef>
              <a:buChar char="-"/>
              <a:tabLst>
                <a:tab pos="355600" algn="l"/>
                <a:tab pos="356235" algn="l"/>
              </a:tabLst>
            </a:pPr>
            <a:r>
              <a:rPr sz="2800" dirty="0">
                <a:latin typeface="Times New Roman"/>
                <a:cs typeface="Times New Roman"/>
              </a:rPr>
              <a:t>Phải </a:t>
            </a:r>
            <a:r>
              <a:rPr sz="2800" spc="-5" dirty="0">
                <a:latin typeface="Times New Roman"/>
                <a:cs typeface="Times New Roman"/>
              </a:rPr>
              <a:t>được tiến hành thường xuyên, liên tục </a:t>
            </a:r>
            <a:r>
              <a:rPr sz="2800" dirty="0">
                <a:latin typeface="Times New Roman"/>
                <a:cs typeface="Times New Roman"/>
              </a:rPr>
              <a:t>và duy </a:t>
            </a:r>
            <a:r>
              <a:rPr sz="2800" spc="-5" dirty="0">
                <a:latin typeface="Times New Roman"/>
                <a:cs typeface="Times New Roman"/>
              </a:rPr>
              <a:t>trì  </a:t>
            </a:r>
            <a:r>
              <a:rPr sz="2800" dirty="0">
                <a:latin typeface="Times New Roman"/>
                <a:cs typeface="Times New Roman"/>
              </a:rPr>
              <a:t>trong </a:t>
            </a:r>
            <a:r>
              <a:rPr sz="2800" spc="-5" dirty="0">
                <a:latin typeface="Times New Roman"/>
                <a:cs typeface="Times New Roman"/>
              </a:rPr>
              <a:t>thời gian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dài</a:t>
            </a:r>
            <a:endParaRPr sz="2800" dirty="0">
              <a:latin typeface="Times New Roman"/>
              <a:cs typeface="Times New Roman"/>
            </a:endParaRPr>
          </a:p>
          <a:p>
            <a:pPr marL="465138" marR="5080" indent="-465138">
              <a:lnSpc>
                <a:spcPct val="113999"/>
              </a:lnSpc>
              <a:spcBef>
                <a:spcPts val="595"/>
              </a:spcBef>
              <a:buChar char="-"/>
              <a:tabLst>
                <a:tab pos="939800" algn="l"/>
                <a:tab pos="1892300" algn="l"/>
                <a:tab pos="2952750" algn="l"/>
                <a:tab pos="3746500" algn="l"/>
                <a:tab pos="4622800" algn="l"/>
                <a:tab pos="5229225" algn="l"/>
                <a:tab pos="5735638" algn="l"/>
                <a:tab pos="6184900" algn="l"/>
                <a:tab pos="6789738" algn="l"/>
                <a:tab pos="7594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Đ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da</a:t>
            </a:r>
            <a:r>
              <a:rPr sz="2800" spc="-10" dirty="0">
                <a:latin typeface="Times New Roman"/>
                <a:cs typeface="Times New Roman"/>
              </a:rPr>
              <a:t>̣</a:t>
            </a:r>
            <a:r>
              <a:rPr sz="2800" spc="-5" dirty="0">
                <a:latin typeface="Times New Roman"/>
                <a:cs typeface="Times New Roman"/>
              </a:rPr>
              <a:t>ng,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ong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phú,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ức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̣</a:t>
            </a:r>
            <a:r>
              <a:rPr sz="2800" spc="-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và</a:t>
            </a:r>
            <a:r>
              <a:rPr sz="2800" dirty="0">
                <a:latin typeface="Times New Roman"/>
                <a:cs typeface="Times New Roman"/>
              </a:rPr>
              <a:t>	b</a:t>
            </a:r>
            <a:r>
              <a:rPr sz="2800" spc="-5" dirty="0">
                <a:latin typeface="Times New Roman"/>
                <a:cs typeface="Times New Roman"/>
              </a:rPr>
              <a:t>ị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chi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phối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 err="1" smtClean="0">
                <a:latin typeface="Times New Roman"/>
                <a:cs typeface="Times New Roman"/>
              </a:rPr>
              <a:t>b</a:t>
            </a:r>
            <a:r>
              <a:rPr sz="2800" spc="-5" dirty="0" err="1" smtClean="0">
                <a:latin typeface="Times New Roman"/>
                <a:cs typeface="Times New Roman"/>
              </a:rPr>
              <a:t>ởi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nhiều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phương thức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tin </a:t>
            </a:r>
            <a:r>
              <a:rPr sz="2800" dirty="0">
                <a:latin typeface="Times New Roman"/>
                <a:cs typeface="Times New Roman"/>
              </a:rPr>
              <a:t>khác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nhau:</a:t>
            </a:r>
          </a:p>
          <a:p>
            <a:pPr marL="862965">
              <a:lnSpc>
                <a:spcPct val="100000"/>
              </a:lnSpc>
              <a:spcBef>
                <a:spcPts val="1070"/>
              </a:spcBef>
            </a:pPr>
            <a:r>
              <a:rPr sz="2800" spc="-5" dirty="0">
                <a:latin typeface="Times New Roman"/>
                <a:cs typeface="Times New Roman"/>
              </a:rPr>
              <a:t>+ </a:t>
            </a:r>
            <a:r>
              <a:rPr sz="2800" spc="-2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tin bên </a:t>
            </a:r>
            <a:r>
              <a:rPr sz="2800" dirty="0">
                <a:latin typeface="Times New Roman"/>
                <a:cs typeface="Times New Roman"/>
              </a:rPr>
              <a:t>ngoài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NH</a:t>
            </a:r>
            <a:endParaRPr sz="2800" dirty="0">
              <a:latin typeface="Times New Roman"/>
              <a:cs typeface="Times New Roman"/>
            </a:endParaRPr>
          </a:p>
          <a:p>
            <a:pPr marL="862965">
              <a:lnSpc>
                <a:spcPct val="100000"/>
              </a:lnSpc>
              <a:spcBef>
                <a:spcPts val="1070"/>
              </a:spcBef>
            </a:pPr>
            <a:r>
              <a:rPr sz="2800" spc="-5" dirty="0">
                <a:latin typeface="Times New Roman"/>
                <a:cs typeface="Times New Roman"/>
              </a:rPr>
              <a:t>+ </a:t>
            </a:r>
            <a:r>
              <a:rPr sz="2800" spc="-2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tin ở các điểm giao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dịch</a:t>
            </a:r>
            <a:endParaRPr sz="2800" dirty="0">
              <a:latin typeface="Times New Roman"/>
              <a:cs typeface="Times New Roman"/>
            </a:endParaRPr>
          </a:p>
          <a:p>
            <a:pPr marL="862965">
              <a:lnSpc>
                <a:spcPct val="100000"/>
              </a:lnSpc>
              <a:spcBef>
                <a:spcPts val="1080"/>
              </a:spcBef>
            </a:pPr>
            <a:r>
              <a:rPr sz="2800" spc="-5" dirty="0">
                <a:latin typeface="Times New Roman"/>
                <a:cs typeface="Times New Roman"/>
              </a:rPr>
              <a:t>+ Thông tin </a:t>
            </a:r>
            <a:r>
              <a:rPr sz="2800" dirty="0">
                <a:latin typeface="Times New Roman"/>
                <a:cs typeface="Times New Roman"/>
              </a:rPr>
              <a:t>qua đội ngũ </a:t>
            </a:r>
            <a:r>
              <a:rPr sz="2800" spc="-5" dirty="0">
                <a:latin typeface="Times New Roman"/>
                <a:cs typeface="Times New Roman"/>
              </a:rPr>
              <a:t>nhân viên giao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dịch</a:t>
            </a:r>
            <a:endParaRPr sz="2800" dirty="0">
              <a:latin typeface="Times New Roman"/>
              <a:cs typeface="Times New Roman"/>
            </a:endParaRPr>
          </a:p>
          <a:p>
            <a:pPr marL="862965">
              <a:lnSpc>
                <a:spcPct val="100000"/>
              </a:lnSpc>
              <a:spcBef>
                <a:spcPts val="1065"/>
              </a:spcBef>
            </a:pPr>
            <a:r>
              <a:rPr sz="2800" spc="-5" dirty="0">
                <a:latin typeface="Times New Roman"/>
                <a:cs typeface="Times New Roman"/>
              </a:rPr>
              <a:t>+ Thông tin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miệng của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KH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661264"/>
            <a:ext cx="75050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Tổng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xúc tiến hỗn</a:t>
            </a:r>
            <a:r>
              <a:rPr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457096"/>
            <a:ext cx="8763000" cy="470408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297180" algn="just">
              <a:lnSpc>
                <a:spcPct val="100000"/>
              </a:lnSpc>
              <a:spcBef>
                <a:spcPts val="1380"/>
              </a:spcBef>
            </a:pP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7.1.3 </a:t>
            </a:r>
            <a:r>
              <a:rPr sz="3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Vai</a:t>
            </a:r>
            <a:r>
              <a:rPr sz="3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FF0000"/>
                </a:solidFill>
                <a:latin typeface="Times New Roman"/>
                <a:cs typeface="Times New Roman"/>
              </a:rPr>
              <a:t>trò</a:t>
            </a:r>
            <a:endParaRPr sz="3000" dirty="0"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30000"/>
              </a:lnSpc>
              <a:spcBef>
                <a:spcPts val="18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Hoạt </a:t>
            </a:r>
            <a:r>
              <a:rPr sz="2800" spc="-145" dirty="0">
                <a:latin typeface="Times New Roman"/>
                <a:cs typeface="Times New Roman"/>
              </a:rPr>
              <a:t>động </a:t>
            </a:r>
            <a:r>
              <a:rPr sz="2800" dirty="0">
                <a:latin typeface="Times New Roman"/>
                <a:cs typeface="Times New Roman"/>
              </a:rPr>
              <a:t>truyền </a:t>
            </a:r>
            <a:r>
              <a:rPr sz="2800" spc="-5" dirty="0">
                <a:latin typeface="Times New Roman"/>
                <a:cs typeface="Times New Roman"/>
              </a:rPr>
              <a:t>thông </a:t>
            </a:r>
            <a:r>
              <a:rPr sz="2800" dirty="0">
                <a:latin typeface="Times New Roman"/>
                <a:cs typeface="Times New Roman"/>
              </a:rPr>
              <a:t>giúp </a:t>
            </a:r>
            <a:r>
              <a:rPr sz="2800" spc="-10" dirty="0">
                <a:latin typeface="Times New Roman"/>
                <a:cs typeface="Times New Roman"/>
              </a:rPr>
              <a:t>công </a:t>
            </a:r>
            <a:r>
              <a:rPr sz="2800" spc="-5" dirty="0">
                <a:latin typeface="Times New Roman"/>
                <a:cs typeface="Times New Roman"/>
              </a:rPr>
              <a:t>chúng hiểu </a:t>
            </a:r>
            <a:r>
              <a:rPr sz="2800" dirty="0">
                <a:latin typeface="Times New Roman"/>
                <a:cs typeface="Times New Roman"/>
              </a:rPr>
              <a:t>rõ, </a:t>
            </a:r>
            <a:r>
              <a:rPr sz="2800" spc="-5" dirty="0" err="1">
                <a:latin typeface="Times New Roman"/>
                <a:cs typeface="Times New Roman"/>
              </a:rPr>
              <a:t>đầy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đu</a:t>
            </a:r>
            <a:r>
              <a:rPr sz="2800" spc="-5" dirty="0" smtClean="0">
                <a:latin typeface="Times New Roman"/>
                <a:cs typeface="Times New Roman"/>
              </a:rPr>
              <a:t>̉ </a:t>
            </a:r>
            <a:r>
              <a:rPr sz="2800" spc="-5" dirty="0">
                <a:latin typeface="Times New Roman"/>
                <a:cs typeface="Times New Roman"/>
              </a:rPr>
              <a:t>về SPDV của NH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căn cứ </a:t>
            </a:r>
            <a:r>
              <a:rPr sz="2800" dirty="0">
                <a:latin typeface="Times New Roman"/>
                <a:cs typeface="Times New Roman"/>
              </a:rPr>
              <a:t>quyết định </a:t>
            </a:r>
            <a:r>
              <a:rPr sz="2800" spc="-5" dirty="0" err="1">
                <a:latin typeface="Times New Roman"/>
                <a:cs typeface="Times New Roman"/>
              </a:rPr>
              <a:t>việc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lựa</a:t>
            </a:r>
            <a:r>
              <a:rPr lang="en-US"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chọn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SPDV của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NH</a:t>
            </a:r>
            <a:endParaRPr sz="2800" dirty="0">
              <a:latin typeface="Times New Roman"/>
              <a:cs typeface="Times New Roman"/>
            </a:endParaRPr>
          </a:p>
          <a:p>
            <a:pPr marL="355600" marR="6350" indent="-343535" algn="just">
              <a:lnSpc>
                <a:spcPct val="130000"/>
              </a:lnSpc>
              <a:spcBef>
                <a:spcPts val="60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Giúp cho các chuyên </a:t>
            </a:r>
            <a:r>
              <a:rPr sz="2800" dirty="0">
                <a:latin typeface="Times New Roman"/>
                <a:cs typeface="Times New Roman"/>
              </a:rPr>
              <a:t>gia </a:t>
            </a:r>
            <a:r>
              <a:rPr sz="2800" spc="-5" dirty="0">
                <a:latin typeface="Times New Roman"/>
                <a:cs typeface="Times New Roman"/>
              </a:rPr>
              <a:t>marketing khảo sát </a:t>
            </a:r>
            <a:r>
              <a:rPr sz="2800" spc="-5" dirty="0" err="1">
                <a:latin typeface="Times New Roman"/>
                <a:cs typeface="Times New Roman"/>
              </a:rPr>
              <a:t>được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 err="1" smtClean="0">
                <a:latin typeface="Times New Roman"/>
                <a:cs typeface="Times New Roman"/>
              </a:rPr>
              <a:t>mức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độ thỏa </a:t>
            </a:r>
            <a:r>
              <a:rPr sz="2800" spc="-10" dirty="0">
                <a:latin typeface="Times New Roman"/>
                <a:cs typeface="Times New Roman"/>
              </a:rPr>
              <a:t>mãn </a:t>
            </a:r>
            <a:r>
              <a:rPr sz="2800" spc="-5" dirty="0">
                <a:latin typeface="Times New Roman"/>
                <a:cs typeface="Times New Roman"/>
              </a:rPr>
              <a:t>của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KH</a:t>
            </a:r>
            <a:endParaRPr sz="2800" dirty="0">
              <a:latin typeface="Times New Roman"/>
              <a:cs typeface="Times New Roman"/>
            </a:endParaRPr>
          </a:p>
          <a:p>
            <a:pPr marL="355600" marR="8890" indent="-343535" algn="just">
              <a:lnSpc>
                <a:spcPct val="130000"/>
              </a:lnSpc>
              <a:spcBef>
                <a:spcPts val="600"/>
              </a:spcBef>
              <a:buChar char="-"/>
              <a:tabLst>
                <a:tab pos="356235" algn="l"/>
              </a:tabLst>
            </a:pPr>
            <a:r>
              <a:rPr sz="2800" spc="-5" dirty="0">
                <a:latin typeface="Times New Roman"/>
                <a:cs typeface="Times New Roman"/>
              </a:rPr>
              <a:t>Góp </a:t>
            </a:r>
            <a:r>
              <a:rPr sz="2800" dirty="0">
                <a:latin typeface="Times New Roman"/>
                <a:cs typeface="Times New Roman"/>
              </a:rPr>
              <a:t>phần </a:t>
            </a:r>
            <a:r>
              <a:rPr sz="2800" spc="-5" dirty="0">
                <a:latin typeface="Times New Roman"/>
                <a:cs typeface="Times New Roman"/>
              </a:rPr>
              <a:t>nâng </a:t>
            </a:r>
            <a:r>
              <a:rPr sz="2800" spc="-10" dirty="0">
                <a:latin typeface="Times New Roman"/>
                <a:cs typeface="Times New Roman"/>
              </a:rPr>
              <a:t>cao </a:t>
            </a:r>
            <a:r>
              <a:rPr sz="2800" spc="-5" dirty="0">
                <a:latin typeface="Times New Roman"/>
                <a:cs typeface="Times New Roman"/>
              </a:rPr>
              <a:t>hiệu </a:t>
            </a:r>
            <a:r>
              <a:rPr sz="2800" dirty="0">
                <a:latin typeface="Times New Roman"/>
                <a:cs typeface="Times New Roman"/>
              </a:rPr>
              <a:t>quả hoạt </a:t>
            </a:r>
            <a:r>
              <a:rPr sz="2800" spc="-5" dirty="0">
                <a:latin typeface="Times New Roman"/>
                <a:cs typeface="Times New Roman"/>
              </a:rPr>
              <a:t>động kinh </a:t>
            </a:r>
            <a:r>
              <a:rPr sz="2800" spc="-5" dirty="0" err="1">
                <a:latin typeface="Times New Roman"/>
                <a:cs typeface="Times New Roman"/>
              </a:rPr>
              <a:t>doanh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ngân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688" y="621538"/>
            <a:ext cx="6499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58055" algn="l"/>
              </a:tabLst>
            </a:pPr>
            <a:r>
              <a:rPr sz="4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4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sz="4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	</a:t>
            </a:r>
            <a:r>
              <a:rPr sz="4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UẬN</a:t>
            </a:r>
            <a:endParaRPr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56510"/>
            <a:ext cx="8839199" cy="4711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 indent="467995" algn="just">
              <a:lnSpc>
                <a:spcPct val="15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TẠI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SAO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NGÂN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HÀNG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CẦN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SỬ DỤNG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HOẠT  ĐỘNG XÚC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TIỄN HỖN HỢP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ĐỂ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TÁC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VÀO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THỊ</a:t>
            </a:r>
            <a:r>
              <a:rPr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TRƯỜNG?</a:t>
            </a:r>
            <a:endParaRPr sz="2400" dirty="0">
              <a:latin typeface="Times New Roman"/>
              <a:cs typeface="Times New Roman"/>
            </a:endParaRPr>
          </a:p>
          <a:p>
            <a:pPr marL="568960" indent="-223520" algn="just">
              <a:lnSpc>
                <a:spcPct val="150000"/>
              </a:lnSpc>
              <a:spcBef>
                <a:spcPts val="1010"/>
              </a:spcBef>
              <a:buChar char="-"/>
              <a:tabLst>
                <a:tab pos="569595" algn="l"/>
              </a:tabLst>
            </a:pPr>
            <a:r>
              <a:rPr sz="2800" spc="-5" dirty="0">
                <a:latin typeface="Times New Roman"/>
                <a:cs typeface="Times New Roman"/>
              </a:rPr>
              <a:t>SPDV NH là vô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hình</a:t>
            </a:r>
          </a:p>
          <a:p>
            <a:pPr marL="568960" marR="5715" indent="-222885" algn="just">
              <a:lnSpc>
                <a:spcPct val="150000"/>
              </a:lnSpc>
              <a:spcBef>
                <a:spcPts val="675"/>
              </a:spcBef>
              <a:buChar char="-"/>
              <a:tabLst>
                <a:tab pos="569595" algn="l"/>
              </a:tabLst>
            </a:pPr>
            <a:r>
              <a:rPr sz="2800" spc="-10" dirty="0">
                <a:latin typeface="Times New Roman"/>
                <a:cs typeface="Times New Roman"/>
              </a:rPr>
              <a:t>KH </a:t>
            </a:r>
            <a:r>
              <a:rPr sz="2800" dirty="0">
                <a:latin typeface="Times New Roman"/>
                <a:cs typeface="Times New Roman"/>
              </a:rPr>
              <a:t>không nhìn </a:t>
            </a:r>
            <a:r>
              <a:rPr sz="2800" spc="-5" dirty="0">
                <a:latin typeface="Times New Roman"/>
                <a:cs typeface="Times New Roman"/>
              </a:rPr>
              <a:t>thấy rõ lợi ích của </a:t>
            </a:r>
            <a:r>
              <a:rPr sz="2800" dirty="0">
                <a:latin typeface="Times New Roman"/>
                <a:cs typeface="Times New Roman"/>
              </a:rPr>
              <a:t>SP trước khi </a:t>
            </a:r>
            <a:r>
              <a:rPr sz="2800" spc="-15" dirty="0" err="1">
                <a:latin typeface="Times New Roman"/>
                <a:cs typeface="Times New Roman"/>
              </a:rPr>
              <a:t>sử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 err="1" smtClean="0">
                <a:latin typeface="Times New Roman"/>
                <a:cs typeface="Times New Roman"/>
              </a:rPr>
              <a:t>dụng</a:t>
            </a:r>
            <a:endParaRPr sz="2800" dirty="0">
              <a:latin typeface="Times New Roman"/>
              <a:cs typeface="Times New Roman"/>
            </a:endParaRPr>
          </a:p>
          <a:p>
            <a:pPr marL="568960" indent="-223520" algn="just">
              <a:lnSpc>
                <a:spcPct val="150000"/>
              </a:lnSpc>
              <a:spcBef>
                <a:spcPts val="1005"/>
              </a:spcBef>
              <a:buChar char="-"/>
              <a:tabLst>
                <a:tab pos="569595" algn="l"/>
              </a:tabLst>
            </a:pPr>
            <a:r>
              <a:rPr sz="2800" spc="-10" dirty="0">
                <a:latin typeface="Times New Roman"/>
                <a:cs typeface="Times New Roman"/>
              </a:rPr>
              <a:t>Có </a:t>
            </a:r>
            <a:r>
              <a:rPr sz="2800" dirty="0">
                <a:latin typeface="Times New Roman"/>
                <a:cs typeface="Times New Roman"/>
              </a:rPr>
              <a:t>nhiều </a:t>
            </a:r>
            <a:r>
              <a:rPr sz="2800" spc="-5" dirty="0">
                <a:latin typeface="Times New Roman"/>
                <a:cs typeface="Times New Roman"/>
              </a:rPr>
              <a:t>NH cung </a:t>
            </a:r>
            <a:r>
              <a:rPr sz="2800" spc="-10" dirty="0">
                <a:latin typeface="Times New Roman"/>
                <a:cs typeface="Times New Roman"/>
              </a:rPr>
              <a:t>cấp </a:t>
            </a:r>
            <a:r>
              <a:rPr sz="2800" spc="-5" dirty="0">
                <a:latin typeface="Times New Roman"/>
                <a:cs typeface="Times New Roman"/>
              </a:rPr>
              <a:t>SPDV tương đồng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nhau</a:t>
            </a:r>
          </a:p>
          <a:p>
            <a:pPr marL="568960" marR="5080" indent="-222885" algn="just">
              <a:lnSpc>
                <a:spcPct val="150000"/>
              </a:lnSpc>
              <a:spcBef>
                <a:spcPts val="675"/>
              </a:spcBef>
              <a:buChar char="-"/>
              <a:tabLst>
                <a:tab pos="569595" algn="l"/>
              </a:tabLst>
            </a:pPr>
            <a:r>
              <a:rPr sz="2800" spc="-10" dirty="0">
                <a:latin typeface="Times New Roman"/>
                <a:cs typeface="Times New Roman"/>
              </a:rPr>
              <a:t>KH </a:t>
            </a:r>
            <a:r>
              <a:rPr sz="2800" spc="-5" dirty="0">
                <a:latin typeface="Times New Roman"/>
                <a:cs typeface="Times New Roman"/>
              </a:rPr>
              <a:t>nhận biết </a:t>
            </a:r>
            <a:r>
              <a:rPr sz="2800" spc="-10" dirty="0">
                <a:latin typeface="Times New Roman"/>
                <a:cs typeface="Times New Roman"/>
              </a:rPr>
              <a:t>NH </a:t>
            </a: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hình ảnh tổng </a:t>
            </a:r>
            <a:r>
              <a:rPr sz="2800" dirty="0">
                <a:latin typeface="Times New Roman"/>
                <a:cs typeface="Times New Roman"/>
              </a:rPr>
              <a:t>thể </a:t>
            </a:r>
            <a:r>
              <a:rPr sz="2800" spc="-10" dirty="0" err="1">
                <a:latin typeface="Times New Roman"/>
                <a:cs typeface="Times New Roman"/>
              </a:rPr>
              <a:t>hơn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Times New Roman"/>
                <a:cs typeface="Times New Roman"/>
              </a:rPr>
              <a:t>là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dịch </a:t>
            </a:r>
            <a:r>
              <a:rPr sz="2800" dirty="0">
                <a:latin typeface="Times New Roman"/>
                <a:cs typeface="Times New Roman"/>
              </a:rPr>
              <a:t>vụ </a:t>
            </a:r>
            <a:r>
              <a:rPr sz="2800" spc="-5" dirty="0">
                <a:latin typeface="Times New Roman"/>
                <a:cs typeface="Times New Roman"/>
              </a:rPr>
              <a:t>cụ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thể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49910"/>
            <a:ext cx="802058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7.1 Tổng </a:t>
            </a:r>
            <a:r>
              <a:rPr sz="4000" b="1" spc="-10" dirty="0">
                <a:latin typeface="Times New Roman"/>
                <a:cs typeface="Times New Roman"/>
              </a:rPr>
              <a:t>quan </a:t>
            </a:r>
            <a:r>
              <a:rPr sz="4000" b="1" dirty="0">
                <a:latin typeface="Times New Roman"/>
                <a:cs typeface="Times New Roman"/>
              </a:rPr>
              <a:t>về </a:t>
            </a:r>
            <a:r>
              <a:rPr sz="4000" b="1" spc="-5" dirty="0">
                <a:latin typeface="Times New Roman"/>
                <a:cs typeface="Times New Roman"/>
              </a:rPr>
              <a:t>xúc tiến hỗn</a:t>
            </a:r>
            <a:r>
              <a:rPr sz="4000" b="1" spc="40" dirty="0">
                <a:latin typeface="Times New Roman"/>
                <a:cs typeface="Times New Roman"/>
              </a:rPr>
              <a:t> </a:t>
            </a:r>
            <a:r>
              <a:rPr sz="4000" b="1" spc="-5" dirty="0">
                <a:latin typeface="Times New Roman"/>
                <a:cs typeface="Times New Roman"/>
              </a:rPr>
              <a:t>hợp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9205" y="1391157"/>
            <a:ext cx="6624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Tiến </a:t>
            </a:r>
            <a:r>
              <a:rPr sz="3200" b="1" spc="-5" dirty="0">
                <a:latin typeface="Times New Roman"/>
                <a:cs typeface="Times New Roman"/>
              </a:rPr>
              <a:t>trình hoạt động </a:t>
            </a:r>
            <a:r>
              <a:rPr sz="3200" b="1" dirty="0">
                <a:latin typeface="Times New Roman"/>
                <a:cs typeface="Times New Roman"/>
              </a:rPr>
              <a:t>xúc </a:t>
            </a:r>
            <a:r>
              <a:rPr sz="3200" b="1" spc="-5" dirty="0">
                <a:latin typeface="Times New Roman"/>
                <a:cs typeface="Times New Roman"/>
              </a:rPr>
              <a:t>tiến hỗn</a:t>
            </a:r>
            <a:r>
              <a:rPr sz="3200" b="1" spc="-10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hợp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0" y="2209800"/>
            <a:ext cx="3814572" cy="41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199</TotalTime>
  <Words>2647</Words>
  <Application>Microsoft Office PowerPoint</Application>
  <PresentationFormat>On-screen Show (4:3)</PresentationFormat>
  <Paragraphs>255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Gill Sans MT</vt:lpstr>
      <vt:lpstr>Tahoma</vt:lpstr>
      <vt:lpstr>Times New Roman</vt:lpstr>
      <vt:lpstr>Wingdings</vt:lpstr>
      <vt:lpstr>Parcel</vt:lpstr>
      <vt:lpstr>Office Theme</vt:lpstr>
      <vt:lpstr>1_Office Theme</vt:lpstr>
      <vt:lpstr>2_Office Theme</vt:lpstr>
      <vt:lpstr>BÀI 7: CHIẾN LƯỢC XÚC TIẾN  HỖN HỢP</vt:lpstr>
      <vt:lpstr>TÌNH HUỐNG DẪN NHẬP</vt:lpstr>
      <vt:lpstr>TÌNH HUỐNG DẪN NHẬP</vt:lpstr>
      <vt:lpstr>7.1 Tổng quan về xúc tiến hỗn hợp</vt:lpstr>
      <vt:lpstr>7.1 Tổng quan về xúc tiến hỗn hợp</vt:lpstr>
      <vt:lpstr>7.1 Tổng quan về xúc tiến hỗn hợp</vt:lpstr>
      <vt:lpstr>7.1 Tổng quan về xúc tiến hỗn hợp</vt:lpstr>
      <vt:lpstr>CÂU HỎI THẢO LUẬN</vt:lpstr>
      <vt:lpstr>PowerPoint Presentation</vt:lpstr>
      <vt:lpstr>7.1 Tổng quan về xúc tiến hỗn hợp</vt:lpstr>
      <vt:lpstr>7.1 Tổng quan về xúc tiến hỗn hợp</vt:lpstr>
      <vt:lpstr>7.1 Tổng quan về xúc tiến hỗn hợp</vt:lpstr>
      <vt:lpstr>7.1 Tổng quan về xúc tiến hỗn hợp</vt:lpstr>
      <vt:lpstr>7.1 Tổng quan về xúc tiến hỗn hợp</vt:lpstr>
      <vt:lpstr>7.1 Tổng quan về xúc tiến hỗn hợp</vt:lpstr>
      <vt:lpstr>7.1 Tổng quan về xúc tiến hỗn hợp</vt:lpstr>
      <vt:lpstr>Các hình thức xúc tiến hỗn hợp</vt:lpstr>
      <vt:lpstr>7.2 Các hình thức xúc tiến hỗn hợp</vt:lpstr>
      <vt:lpstr>7.2 Các hình thức xúc tiến hỗn hợp</vt:lpstr>
      <vt:lpstr>PowerPoint Presentation</vt:lpstr>
      <vt:lpstr>PowerPoint Presentation</vt:lpstr>
      <vt:lpstr>PowerPoint Presentation</vt:lpstr>
      <vt:lpstr>PowerPoint Presentation</vt:lpstr>
      <vt:lpstr>CÂU HỎI THẢO LUẬN</vt:lpstr>
      <vt:lpstr>7.2 Các hình thức xúc tiến hỗn hợp</vt:lpstr>
      <vt:lpstr>PowerPoint Presentation</vt:lpstr>
      <vt:lpstr>PowerPoint Presentation</vt:lpstr>
      <vt:lpstr>7.2 Các hình thức xúc tiến hỗn hợp</vt:lpstr>
      <vt:lpstr>PowerPoint Presentation</vt:lpstr>
      <vt:lpstr>7.2 Các hình thức xúc tiến hỗn hợp</vt:lpstr>
      <vt:lpstr>7.2 Các hình thức xúc tiến hỗn hợp</vt:lpstr>
      <vt:lpstr>PowerPoint Presentation</vt:lpstr>
      <vt:lpstr>PowerPoint Presentation</vt:lpstr>
      <vt:lpstr>7.2 Các hình thức xúc tiến hỗn hợp</vt:lpstr>
      <vt:lpstr>7.2 Các hình thức xúc tiến hỗn hợp</vt:lpstr>
      <vt:lpstr>7.2 Các hình thức xúc tiến hỗn hợp</vt:lpstr>
      <vt:lpstr>PowerPoint Presentation</vt:lpstr>
      <vt:lpstr>7.2 Các hình thức xúc tiến hỗn hợp</vt:lpstr>
      <vt:lpstr>PowerPoint Presentation</vt:lpstr>
      <vt:lpstr>CÂU HỎI THẢO LUẬN</vt:lpstr>
      <vt:lpstr>7.3. Kiểm tra hoạt động marketing</vt:lpstr>
      <vt:lpstr>7.3. Kiểm tra hoạt động marketing</vt:lpstr>
      <vt:lpstr>TÓM LƯỢC CUỐI BÀI</vt:lpstr>
      <vt:lpstr>CÂU HỎI ÔN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25</cp:revision>
  <dcterms:created xsi:type="dcterms:W3CDTF">2020-02-27T02:44:58Z</dcterms:created>
  <dcterms:modified xsi:type="dcterms:W3CDTF">2021-10-16T07:23:05Z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2020-02-27T00:00:00Z</vt:filetime>
  </property>
</Properties>
</file>